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18"/>
  </p:notesMasterIdLst>
  <p:handoutMasterIdLst>
    <p:handoutMasterId r:id="rId119"/>
  </p:handout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5" r:id="rId37"/>
    <p:sldId id="296" r:id="rId38"/>
    <p:sldId id="297" r:id="rId39"/>
    <p:sldId id="298" r:id="rId40"/>
    <p:sldId id="299" r:id="rId41"/>
    <p:sldId id="300" r:id="rId42"/>
    <p:sldId id="301" r:id="rId43"/>
    <p:sldId id="302" r:id="rId44"/>
    <p:sldId id="303" r:id="rId45"/>
    <p:sldId id="305" r:id="rId46"/>
    <p:sldId id="306" r:id="rId47"/>
    <p:sldId id="307" r:id="rId48"/>
    <p:sldId id="308" r:id="rId49"/>
    <p:sldId id="309" r:id="rId50"/>
    <p:sldId id="310" r:id="rId51"/>
    <p:sldId id="311" r:id="rId52"/>
    <p:sldId id="312" r:id="rId53"/>
    <p:sldId id="313" r:id="rId54"/>
    <p:sldId id="314" r:id="rId55"/>
    <p:sldId id="315" r:id="rId56"/>
    <p:sldId id="317" r:id="rId57"/>
    <p:sldId id="318" r:id="rId58"/>
    <p:sldId id="320" r:id="rId59"/>
    <p:sldId id="319"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B4FB"/>
    <a:srgbClr val="EBD9D7"/>
    <a:srgbClr val="ACA39A"/>
    <a:srgbClr val="F1BE48"/>
    <a:srgbClr val="6E6259"/>
    <a:srgbClr val="010000"/>
    <a:srgbClr val="C8102E"/>
    <a:srgbClr val="7A6E67"/>
    <a:srgbClr val="F2BF49"/>
    <a:srgbClr val="ADA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88415" autoAdjust="0"/>
  </p:normalViewPr>
  <p:slideViewPr>
    <p:cSldViewPr>
      <p:cViewPr varScale="1">
        <p:scale>
          <a:sx n="115" d="100"/>
          <a:sy n="115" d="100"/>
        </p:scale>
        <p:origin x="220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0E242-C92D-41DE-A080-E6553822604B}"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90E1F423-ACBB-4D22-BA8C-80971C9CE775}">
      <dgm:prSet phldrT="[Text]" custT="1"/>
      <dgm:spPr>
        <a:xfrm>
          <a:off x="810064" y="4811095"/>
          <a:ext cx="4902777" cy="855224"/>
        </a:xfrm>
        <a:prstGeom prst="rect">
          <a:avLst/>
        </a:prstGeom>
        <a:noFill/>
        <a:ln w="25400" cap="flat" cmpd="sng" algn="ctr">
          <a:noFill/>
          <a:prstDash val="solid"/>
        </a:ln>
        <a:effectLst/>
        <a:sp3d/>
      </dgm:spPr>
      <dgm:t>
        <a:bodyPr/>
        <a:lstStyle/>
        <a:p>
          <a:r>
            <a:rPr lang="en-US" sz="2000" dirty="0">
              <a:solidFill>
                <a:srgbClr val="FFFFFF">
                  <a:hueOff val="0"/>
                  <a:satOff val="0"/>
                  <a:lumOff val="0"/>
                  <a:alphaOff val="0"/>
                </a:srgbClr>
              </a:solidFill>
              <a:latin typeface="Arial"/>
              <a:ea typeface="+mn-ea"/>
              <a:cs typeface="+mn-cs"/>
            </a:rPr>
            <a:t>Irene</a:t>
          </a:r>
        </a:p>
      </dgm:t>
    </dgm:pt>
    <dgm:pt modelId="{C411EFE2-A585-4FA1-9CD1-4EFEABB9F2D4}" type="parTrans" cxnId="{EE371C0F-8C7E-4982-B912-3DC4F159CEF4}">
      <dgm:prSet/>
      <dgm:spPr/>
      <dgm:t>
        <a:bodyPr/>
        <a:lstStyle/>
        <a:p>
          <a:endParaRPr lang="en-US"/>
        </a:p>
      </dgm:t>
    </dgm:pt>
    <dgm:pt modelId="{4F8DDE57-804A-4D34-8094-333789AFCAD0}" type="sibTrans" cxnId="{EE371C0F-8C7E-4982-B912-3DC4F159CEF4}">
      <dgm:prSet/>
      <dgm:spPr/>
      <dgm:t>
        <a:bodyPr/>
        <a:lstStyle/>
        <a:p>
          <a:endParaRPr lang="en-US"/>
        </a:p>
      </dgm:t>
    </dgm:pt>
    <dgm:pt modelId="{C556A136-BA8A-441A-95E4-95021C7CF992}">
      <dgm:prSet phldrT="[Text]" custT="1"/>
      <dgm:spPr>
        <a:xfrm>
          <a:off x="3955767" y="1636169"/>
          <a:ext cx="1860239" cy="569959"/>
        </a:xfrm>
        <a:prstGeom prst="rect">
          <a:avLst/>
        </a:prstGeom>
        <a:noFill/>
        <a:ln w="25400" cap="flat" cmpd="sng" algn="ctr">
          <a:noFill/>
          <a:prstDash val="solid"/>
        </a:ln>
        <a:effectLst/>
        <a:sp3d/>
      </dgm:spPr>
      <dgm:t>
        <a:bodyPr/>
        <a:lstStyle/>
        <a:p>
          <a:r>
            <a:rPr lang="en-US" sz="2000" dirty="0">
              <a:solidFill>
                <a:srgbClr val="FFFFFF">
                  <a:hueOff val="0"/>
                  <a:satOff val="0"/>
                  <a:lumOff val="0"/>
                  <a:alphaOff val="0"/>
                </a:srgbClr>
              </a:solidFill>
              <a:latin typeface="Arial"/>
              <a:ea typeface="+mn-ea"/>
              <a:cs typeface="+mn-cs"/>
            </a:rPr>
            <a:t>Sandy</a:t>
          </a:r>
        </a:p>
      </dgm:t>
    </dgm:pt>
    <dgm:pt modelId="{02B749E2-5919-40FE-AD6D-115EC8952AEC}" type="parTrans" cxnId="{3B008687-D047-489E-B5B0-9239EE2DAAA5}">
      <dgm:prSet/>
      <dgm:spPr/>
      <dgm:t>
        <a:bodyPr/>
        <a:lstStyle/>
        <a:p>
          <a:endParaRPr lang="en-US"/>
        </a:p>
      </dgm:t>
    </dgm:pt>
    <dgm:pt modelId="{7C2CD321-A1E0-4AC2-96C8-0586DD0E9CEB}" type="sibTrans" cxnId="{3B008687-D047-489E-B5B0-9239EE2DAAA5}">
      <dgm:prSet/>
      <dgm:spPr/>
      <dgm:t>
        <a:bodyPr/>
        <a:lstStyle/>
        <a:p>
          <a:endParaRPr lang="en-US"/>
        </a:p>
      </dgm:t>
    </dgm:pt>
    <dgm:pt modelId="{A5003F33-4AF5-4D7E-9299-1F0C7ABE9C78}">
      <dgm:prSet phldrT="[Text]" custT="1"/>
      <dgm:spPr>
        <a:xfrm>
          <a:off x="722673" y="1713680"/>
          <a:ext cx="2319567" cy="569959"/>
        </a:xfrm>
        <a:prstGeom prst="rect">
          <a:avLst/>
        </a:prstGeom>
        <a:noFill/>
        <a:ln w="25400" cap="flat" cmpd="sng" algn="ctr">
          <a:noFill/>
          <a:prstDash val="solid"/>
        </a:ln>
        <a:effectLst/>
        <a:sp3d/>
      </dgm:spPr>
      <dgm:t>
        <a:bodyPr/>
        <a:lstStyle/>
        <a:p>
          <a:r>
            <a:rPr lang="en-US" sz="2000" dirty="0">
              <a:solidFill>
                <a:srgbClr val="FFFFFF">
                  <a:hueOff val="0"/>
                  <a:satOff val="0"/>
                  <a:lumOff val="0"/>
                  <a:alphaOff val="0"/>
                </a:srgbClr>
              </a:solidFill>
              <a:latin typeface="Arial"/>
              <a:ea typeface="+mn-ea"/>
              <a:cs typeface="+mn-cs"/>
            </a:rPr>
            <a:t>Irma</a:t>
          </a:r>
        </a:p>
      </dgm:t>
    </dgm:pt>
    <dgm:pt modelId="{F0675A2C-2ED8-477A-A50F-18C6A88FFBB4}" type="parTrans" cxnId="{DFB017E5-BCBD-43A0-987B-AFE974BE71D8}">
      <dgm:prSet/>
      <dgm:spPr/>
      <dgm:t>
        <a:bodyPr/>
        <a:lstStyle/>
        <a:p>
          <a:endParaRPr lang="en-US"/>
        </a:p>
      </dgm:t>
    </dgm:pt>
    <dgm:pt modelId="{5CD9C883-A3E5-4EF2-BA5D-F9074BB08A5E}" type="sibTrans" cxnId="{DFB017E5-BCBD-43A0-987B-AFE974BE71D8}">
      <dgm:prSet/>
      <dgm:spPr/>
      <dgm:t>
        <a:bodyPr/>
        <a:lstStyle/>
        <a:p>
          <a:endParaRPr lang="en-US"/>
        </a:p>
      </dgm:t>
    </dgm:pt>
    <dgm:pt modelId="{65C62322-D673-4DA7-BE81-7D9188C48C1E}" type="pres">
      <dgm:prSet presAssocID="{EB30E242-C92D-41DE-A080-E6553822604B}" presName="Name0" presStyleCnt="0">
        <dgm:presLayoutVars>
          <dgm:chMax val="6"/>
          <dgm:chPref val="6"/>
          <dgm:dir/>
        </dgm:presLayoutVars>
      </dgm:prSet>
      <dgm:spPr/>
    </dgm:pt>
    <dgm:pt modelId="{F1BC8A73-AB76-4F5A-AB7F-58CB2D4F8645}" type="pres">
      <dgm:prSet presAssocID="{90E1F423-ACBB-4D22-BA8C-80971C9CE775}" presName="Image1" presStyleCnt="0"/>
      <dgm:spPr/>
    </dgm:pt>
    <dgm:pt modelId="{E1623B57-5631-4D6A-BD48-6C72C1C7DC04}" type="pres">
      <dgm:prSet presAssocID="{90E1F423-ACBB-4D22-BA8C-80971C9CE775}" presName="Image" presStyleLbl="alignImgPlace1" presStyleIdx="0" presStyleCnt="3" custScaleX="79249" custScaleY="81091" custLinFactNeighborX="-6092" custLinFactNeighborY="7346"/>
      <dgm:spPr>
        <a:xfrm>
          <a:off x="314529" y="2350011"/>
          <a:ext cx="5425970" cy="33552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rgbClr val="FFFFFF">
              <a:hueOff val="0"/>
              <a:satOff val="0"/>
              <a:lumOff val="0"/>
              <a:alphaOff val="0"/>
            </a:srgbClr>
          </a:solidFill>
          <a:prstDash val="solid"/>
        </a:ln>
        <a:effectLst/>
      </dgm:spPr>
    </dgm:pt>
    <dgm:pt modelId="{926DD2FF-6280-484A-B89D-23CF3AF533B5}" type="pres">
      <dgm:prSet presAssocID="{90E1F423-ACBB-4D22-BA8C-80971C9CE775}" presName="Accent1" presStyleCnt="0"/>
      <dgm:spPr/>
    </dgm:pt>
    <dgm:pt modelId="{51D8383C-D009-4FC3-8718-C01A9E02206E}" type="pres">
      <dgm:prSet presAssocID="{90E1F423-ACBB-4D22-BA8C-80971C9CE775}" presName="Accent" presStyleLbl="parChTrans1D1" presStyleIdx="0" presStyleCnt="3"/>
      <dgm:spPr>
        <a:xfrm>
          <a:off x="581447" y="2603327"/>
          <a:ext cx="4902777" cy="2828686"/>
        </a:xfrm>
        <a:prstGeom prst="rect">
          <a:avLst/>
        </a:prstGeom>
        <a:noFill/>
        <a:ln w="25400" cap="flat" cmpd="sng" algn="ctr">
          <a:noFill/>
          <a:prstDash val="solid"/>
        </a:ln>
        <a:effectLst/>
      </dgm:spPr>
    </dgm:pt>
    <dgm:pt modelId="{030DB27B-53E5-442A-B1D0-9DFCDF10B98D}" type="pres">
      <dgm:prSet presAssocID="{90E1F423-ACBB-4D22-BA8C-80971C9CE775}" presName="Text1" presStyleLbl="alignImgPlace1" presStyleIdx="0" presStyleCnt="3" custScaleX="52948" custScaleY="47374" custLinFactNeighborX="11047" custLinFactNeighborY="44622">
        <dgm:presLayoutVars>
          <dgm:chMax val="0"/>
          <dgm:chPref val="0"/>
          <dgm:bulletEnabled val="1"/>
        </dgm:presLayoutVars>
      </dgm:prSet>
      <dgm:spPr/>
    </dgm:pt>
    <dgm:pt modelId="{8EC40CC4-37B6-4AC6-B86F-46330CF9D754}" type="pres">
      <dgm:prSet presAssocID="{C556A136-BA8A-441A-95E4-95021C7CF992}" presName="Image2" presStyleCnt="0"/>
      <dgm:spPr/>
    </dgm:pt>
    <dgm:pt modelId="{93407DE7-A5A4-4B89-B6B1-8FE5AC4827B5}" type="pres">
      <dgm:prSet presAssocID="{C556A136-BA8A-441A-95E4-95021C7CF992}" presName="Image" presStyleLbl="alignImgPlace1" presStyleIdx="1" presStyleCnt="3" custScaleX="97694" custScaleY="73730" custLinFactNeighborX="-38309" custLinFactNeighborY="40045"/>
      <dgm:spPr>
        <a:xfrm>
          <a:off x="3633811" y="0"/>
          <a:ext cx="2123063" cy="217143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gm:spPr>
    </dgm:pt>
    <dgm:pt modelId="{9773F782-2A01-4DD7-8FE2-F1F1FA469274}" type="pres">
      <dgm:prSet presAssocID="{C556A136-BA8A-441A-95E4-95021C7CF992}" presName="Accent2" presStyleCnt="0"/>
      <dgm:spPr/>
    </dgm:pt>
    <dgm:pt modelId="{EEEBE955-AF6C-41E3-BF07-42697AE73EA0}" type="pres">
      <dgm:prSet presAssocID="{C556A136-BA8A-441A-95E4-95021C7CF992}" presName="Accent" presStyleLbl="parChTrans1D1" presStyleIdx="1" presStyleCnt="3"/>
      <dgm:spPr>
        <a:xfrm>
          <a:off x="3763995" y="131792"/>
          <a:ext cx="1860239" cy="1907280"/>
        </a:xfrm>
        <a:prstGeom prst="rect">
          <a:avLst/>
        </a:prstGeom>
        <a:noFill/>
        <a:ln w="25400" cap="flat" cmpd="sng" algn="ctr">
          <a:noFill/>
          <a:prstDash val="solid"/>
        </a:ln>
        <a:effectLst/>
      </dgm:spPr>
    </dgm:pt>
    <dgm:pt modelId="{57D91FAB-1ED2-446B-883A-B1019C7FFC3B}" type="pres">
      <dgm:prSet presAssocID="{C556A136-BA8A-441A-95E4-95021C7CF992}" presName="Text2" presStyleLbl="alignImgPlace1" presStyleIdx="1" presStyleCnt="3" custLinFactY="21924" custLinFactNeighborX="-41694" custLinFactNeighborY="100000">
        <dgm:presLayoutVars>
          <dgm:chMax val="0"/>
          <dgm:chPref val="0"/>
          <dgm:bulletEnabled val="1"/>
        </dgm:presLayoutVars>
      </dgm:prSet>
      <dgm:spPr/>
    </dgm:pt>
    <dgm:pt modelId="{6D56140E-AFE2-4170-8BB5-8C0A3628E815}" type="pres">
      <dgm:prSet presAssocID="{A5003F33-4AF5-4D7E-9299-1F0C7ABE9C78}" presName="Image3" presStyleCnt="0"/>
      <dgm:spPr/>
    </dgm:pt>
    <dgm:pt modelId="{91E229FA-6CA8-4637-9027-46B448B92711}" type="pres">
      <dgm:prSet presAssocID="{A5003F33-4AF5-4D7E-9299-1F0C7ABE9C78}" presName="Image" presStyleLbl="alignImgPlace1" presStyleIdx="2" presStyleCnt="3" custScaleX="84743" custScaleY="101103" custLinFactX="-100000" custLinFactY="-55347" custLinFactNeighborX="-113875" custLinFactNeighborY="-100000"/>
      <dgm:spPr>
        <a:xfrm>
          <a:off x="486173" y="43049"/>
          <a:ext cx="2582391" cy="221015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5400" cap="flat" cmpd="sng" algn="ctr">
          <a:solidFill>
            <a:srgbClr val="FFFFFF">
              <a:hueOff val="0"/>
              <a:satOff val="0"/>
              <a:lumOff val="0"/>
              <a:alphaOff val="0"/>
            </a:srgbClr>
          </a:solidFill>
          <a:prstDash val="solid"/>
        </a:ln>
        <a:effectLst/>
      </dgm:spPr>
    </dgm:pt>
    <dgm:pt modelId="{08374C80-5F6C-427A-BFAE-223644B1463A}" type="pres">
      <dgm:prSet presAssocID="{A5003F33-4AF5-4D7E-9299-1F0C7ABE9C78}" presName="Accent3" presStyleCnt="0"/>
      <dgm:spPr/>
    </dgm:pt>
    <dgm:pt modelId="{E8928090-79B4-494F-9CED-86CC7E64024F}" type="pres">
      <dgm:prSet presAssocID="{A5003F33-4AF5-4D7E-9299-1F0C7ABE9C78}" presName="Accent" presStyleLbl="parChTrans1D1" presStyleIdx="2" presStyleCnt="3" custLinFactX="-100000" custLinFactY="-100000" custLinFactNeighborX="-134632" custLinFactNeighborY="-146926"/>
      <dgm:spPr>
        <a:xfrm>
          <a:off x="608365" y="479846"/>
          <a:ext cx="2319567" cy="1337321"/>
        </a:xfrm>
        <a:prstGeom prst="rect">
          <a:avLst/>
        </a:prstGeom>
        <a:noFill/>
        <a:ln w="25400" cap="flat" cmpd="sng" algn="ctr">
          <a:noFill/>
          <a:prstDash val="solid"/>
        </a:ln>
        <a:effectLst/>
      </dgm:spPr>
    </dgm:pt>
    <dgm:pt modelId="{CC6110F7-95A6-497E-9BC1-302E20414D6F}" type="pres">
      <dgm:prSet presAssocID="{A5003F33-4AF5-4D7E-9299-1F0C7ABE9C78}" presName="Text3" presStyleLbl="alignImgPlace1" presStyleIdx="2" presStyleCnt="3" custLinFactX="-100000" custLinFactY="-200000" custLinFactNeighborX="-144587" custLinFactNeighborY="-218517">
        <dgm:presLayoutVars>
          <dgm:chMax val="0"/>
          <dgm:chPref val="0"/>
          <dgm:bulletEnabled val="1"/>
        </dgm:presLayoutVars>
      </dgm:prSet>
      <dgm:spPr/>
    </dgm:pt>
  </dgm:ptLst>
  <dgm:cxnLst>
    <dgm:cxn modelId="{EE371C0F-8C7E-4982-B912-3DC4F159CEF4}" srcId="{EB30E242-C92D-41DE-A080-E6553822604B}" destId="{90E1F423-ACBB-4D22-BA8C-80971C9CE775}" srcOrd="0" destOrd="0" parTransId="{C411EFE2-A585-4FA1-9CD1-4EFEABB9F2D4}" sibTransId="{4F8DDE57-804A-4D34-8094-333789AFCAD0}"/>
    <dgm:cxn modelId="{D84B611C-56B1-49FD-8E76-2ACD25950B27}" type="presOf" srcId="{90E1F423-ACBB-4D22-BA8C-80971C9CE775}" destId="{030DB27B-53E5-442A-B1D0-9DFCDF10B98D}" srcOrd="0" destOrd="0" presId="urn:microsoft.com/office/officeart/2011/layout/ThemePictureAccent"/>
    <dgm:cxn modelId="{D3641361-C99E-4293-86D9-2307A6E00CEE}" type="presOf" srcId="{A5003F33-4AF5-4D7E-9299-1F0C7ABE9C78}" destId="{CC6110F7-95A6-497E-9BC1-302E20414D6F}" srcOrd="0" destOrd="0" presId="urn:microsoft.com/office/officeart/2011/layout/ThemePictureAccent"/>
    <dgm:cxn modelId="{3B008687-D047-489E-B5B0-9239EE2DAAA5}" srcId="{EB30E242-C92D-41DE-A080-E6553822604B}" destId="{C556A136-BA8A-441A-95E4-95021C7CF992}" srcOrd="1" destOrd="0" parTransId="{02B749E2-5919-40FE-AD6D-115EC8952AEC}" sibTransId="{7C2CD321-A1E0-4AC2-96C8-0586DD0E9CEB}"/>
    <dgm:cxn modelId="{D0B4F9DE-DABD-4720-9FBA-0C9477FA7142}" type="presOf" srcId="{C556A136-BA8A-441A-95E4-95021C7CF992}" destId="{57D91FAB-1ED2-446B-883A-B1019C7FFC3B}" srcOrd="0" destOrd="0" presId="urn:microsoft.com/office/officeart/2011/layout/ThemePictureAccent"/>
    <dgm:cxn modelId="{DFB017E5-BCBD-43A0-987B-AFE974BE71D8}" srcId="{EB30E242-C92D-41DE-A080-E6553822604B}" destId="{A5003F33-4AF5-4D7E-9299-1F0C7ABE9C78}" srcOrd="2" destOrd="0" parTransId="{F0675A2C-2ED8-477A-A50F-18C6A88FFBB4}" sibTransId="{5CD9C883-A3E5-4EF2-BA5D-F9074BB08A5E}"/>
    <dgm:cxn modelId="{FAF198FF-BE1E-452E-B31D-33F156E509C6}" type="presOf" srcId="{EB30E242-C92D-41DE-A080-E6553822604B}" destId="{65C62322-D673-4DA7-BE81-7D9188C48C1E}" srcOrd="0" destOrd="0" presId="urn:microsoft.com/office/officeart/2011/layout/ThemePictureAccent"/>
    <dgm:cxn modelId="{5C9E9A90-639D-4463-8BF5-E17434D9A372}" type="presParOf" srcId="{65C62322-D673-4DA7-BE81-7D9188C48C1E}" destId="{F1BC8A73-AB76-4F5A-AB7F-58CB2D4F8645}" srcOrd="0" destOrd="0" presId="urn:microsoft.com/office/officeart/2011/layout/ThemePictureAccent"/>
    <dgm:cxn modelId="{787DA023-14C3-4890-A0CD-953D7CBC65DF}" type="presParOf" srcId="{F1BC8A73-AB76-4F5A-AB7F-58CB2D4F8645}" destId="{E1623B57-5631-4D6A-BD48-6C72C1C7DC04}" srcOrd="0" destOrd="0" presId="urn:microsoft.com/office/officeart/2011/layout/ThemePictureAccent"/>
    <dgm:cxn modelId="{6F03C809-C97C-4762-81EE-FBD922AD1FE3}" type="presParOf" srcId="{65C62322-D673-4DA7-BE81-7D9188C48C1E}" destId="{926DD2FF-6280-484A-B89D-23CF3AF533B5}" srcOrd="1" destOrd="0" presId="urn:microsoft.com/office/officeart/2011/layout/ThemePictureAccent"/>
    <dgm:cxn modelId="{9828546F-C5AD-4AE1-A82B-1DA17FCDE92B}" type="presParOf" srcId="{926DD2FF-6280-484A-B89D-23CF3AF533B5}" destId="{51D8383C-D009-4FC3-8718-C01A9E02206E}" srcOrd="0" destOrd="0" presId="urn:microsoft.com/office/officeart/2011/layout/ThemePictureAccent"/>
    <dgm:cxn modelId="{5C50BC8B-F275-431C-B6D0-662F49BD5949}" type="presParOf" srcId="{65C62322-D673-4DA7-BE81-7D9188C48C1E}" destId="{030DB27B-53E5-442A-B1D0-9DFCDF10B98D}" srcOrd="2" destOrd="0" presId="urn:microsoft.com/office/officeart/2011/layout/ThemePictureAccent"/>
    <dgm:cxn modelId="{896FBAF8-576A-4863-BA4C-AE741FFD0CF0}" type="presParOf" srcId="{65C62322-D673-4DA7-BE81-7D9188C48C1E}" destId="{8EC40CC4-37B6-4AC6-B86F-46330CF9D754}" srcOrd="3" destOrd="0" presId="urn:microsoft.com/office/officeart/2011/layout/ThemePictureAccent"/>
    <dgm:cxn modelId="{37AB452D-C133-4280-89EB-1791E9C8605F}" type="presParOf" srcId="{8EC40CC4-37B6-4AC6-B86F-46330CF9D754}" destId="{93407DE7-A5A4-4B89-B6B1-8FE5AC4827B5}" srcOrd="0" destOrd="0" presId="urn:microsoft.com/office/officeart/2011/layout/ThemePictureAccent"/>
    <dgm:cxn modelId="{0B3888A8-E9BA-4C26-92AF-4A140DF971A5}" type="presParOf" srcId="{65C62322-D673-4DA7-BE81-7D9188C48C1E}" destId="{9773F782-2A01-4DD7-8FE2-F1F1FA469274}" srcOrd="4" destOrd="0" presId="urn:microsoft.com/office/officeart/2011/layout/ThemePictureAccent"/>
    <dgm:cxn modelId="{2651AA69-F3E6-4B9A-A495-DADBE366F736}" type="presParOf" srcId="{9773F782-2A01-4DD7-8FE2-F1F1FA469274}" destId="{EEEBE955-AF6C-41E3-BF07-42697AE73EA0}" srcOrd="0" destOrd="0" presId="urn:microsoft.com/office/officeart/2011/layout/ThemePictureAccent"/>
    <dgm:cxn modelId="{5FF1F0CB-6DB8-450A-A47D-4A543C8E4511}" type="presParOf" srcId="{65C62322-D673-4DA7-BE81-7D9188C48C1E}" destId="{57D91FAB-1ED2-446B-883A-B1019C7FFC3B}" srcOrd="5" destOrd="0" presId="urn:microsoft.com/office/officeart/2011/layout/ThemePictureAccent"/>
    <dgm:cxn modelId="{80601094-D7A0-40C4-8D75-F05916852D22}" type="presParOf" srcId="{65C62322-D673-4DA7-BE81-7D9188C48C1E}" destId="{6D56140E-AFE2-4170-8BB5-8C0A3628E815}" srcOrd="6" destOrd="0" presId="urn:microsoft.com/office/officeart/2011/layout/ThemePictureAccent"/>
    <dgm:cxn modelId="{EEE59742-3530-416F-B656-D8E5DDC082E9}" type="presParOf" srcId="{6D56140E-AFE2-4170-8BB5-8C0A3628E815}" destId="{91E229FA-6CA8-4637-9027-46B448B92711}" srcOrd="0" destOrd="0" presId="urn:microsoft.com/office/officeart/2011/layout/ThemePictureAccent"/>
    <dgm:cxn modelId="{3D6B533A-66BA-4056-B97C-0CC2CEA09FB4}" type="presParOf" srcId="{65C62322-D673-4DA7-BE81-7D9188C48C1E}" destId="{08374C80-5F6C-427A-BFAE-223644B1463A}" srcOrd="7" destOrd="0" presId="urn:microsoft.com/office/officeart/2011/layout/ThemePictureAccent"/>
    <dgm:cxn modelId="{D051DC64-ACA1-4D43-B4AE-EFC2E8C2496C}" type="presParOf" srcId="{08374C80-5F6C-427A-BFAE-223644B1463A}" destId="{E8928090-79B4-494F-9CED-86CC7E64024F}" srcOrd="0" destOrd="0" presId="urn:microsoft.com/office/officeart/2011/layout/ThemePictureAccent"/>
    <dgm:cxn modelId="{CEAF6736-BB90-44F6-9B29-B2C12AA6E60B}" type="presParOf" srcId="{65C62322-D673-4DA7-BE81-7D9188C48C1E}" destId="{CC6110F7-95A6-497E-9BC1-302E20414D6F}" srcOrd="8"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23B57-5631-4D6A-BD48-6C72C1C7DC04}">
      <dsp:nvSpPr>
        <dsp:cNvPr id="0" name=""/>
        <dsp:cNvSpPr/>
      </dsp:nvSpPr>
      <dsp:spPr>
        <a:xfrm>
          <a:off x="255374" y="3154635"/>
          <a:ext cx="4545213" cy="28759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1D8383C-D009-4FC3-8718-C01A9E02206E}">
      <dsp:nvSpPr>
        <dsp:cNvPr id="0" name=""/>
        <dsp:cNvSpPr/>
      </dsp:nvSpPr>
      <dsp:spPr>
        <a:xfrm>
          <a:off x="291838" y="2826547"/>
          <a:ext cx="5182332" cy="2989976"/>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030DB27B-53E5-442A-B1D0-9DFCDF10B98D}">
      <dsp:nvSpPr>
        <dsp:cNvPr id="0" name=""/>
        <dsp:cNvSpPr/>
      </dsp:nvSpPr>
      <dsp:spPr>
        <a:xfrm>
          <a:off x="2083526" y="5559810"/>
          <a:ext cx="2743941" cy="4282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Irene</a:t>
          </a:r>
        </a:p>
      </dsp:txBody>
      <dsp:txXfrm>
        <a:off x="2083526" y="5559810"/>
        <a:ext cx="2743941" cy="428255"/>
      </dsp:txXfrm>
    </dsp:sp>
    <dsp:sp modelId="{93407DE7-A5A4-4B89-B6B1-8FE5AC4827B5}">
      <dsp:nvSpPr>
        <dsp:cNvPr id="0" name=""/>
        <dsp:cNvSpPr/>
      </dsp:nvSpPr>
      <dsp:spPr>
        <a:xfrm>
          <a:off x="2684422" y="1295393"/>
          <a:ext cx="2192370" cy="169228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EEBE955-AF6C-41E3-BF07-42697AE73EA0}">
      <dsp:nvSpPr>
        <dsp:cNvPr id="0" name=""/>
        <dsp:cNvSpPr/>
      </dsp:nvSpPr>
      <dsp:spPr>
        <a:xfrm>
          <a:off x="3655854" y="214086"/>
          <a:ext cx="1966309" cy="2016033"/>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7D91FAB-1ED2-446B-883A-B1019C7FFC3B}">
      <dsp:nvSpPr>
        <dsp:cNvPr id="0" name=""/>
        <dsp:cNvSpPr/>
      </dsp:nvSpPr>
      <dsp:spPr>
        <a:xfrm>
          <a:off x="2834290" y="2362202"/>
          <a:ext cx="1966309" cy="60245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Sandy</a:t>
          </a:r>
        </a:p>
      </dsp:txBody>
      <dsp:txXfrm>
        <a:off x="2834290" y="2362202"/>
        <a:ext cx="1966309" cy="602458"/>
      </dsp:txXfrm>
    </dsp:sp>
    <dsp:sp modelId="{91E229FA-6CA8-4637-9027-46B448B92711}">
      <dsp:nvSpPr>
        <dsp:cNvPr id="0" name=""/>
        <dsp:cNvSpPr/>
      </dsp:nvSpPr>
      <dsp:spPr>
        <a:xfrm>
          <a:off x="304807" y="1295403"/>
          <a:ext cx="2313177" cy="17102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8928090-79B4-494F-9CED-86CC7E64024F}">
      <dsp:nvSpPr>
        <dsp:cNvPr id="0" name=""/>
        <dsp:cNvSpPr/>
      </dsp:nvSpPr>
      <dsp:spPr>
        <a:xfrm>
          <a:off x="320290" y="581986"/>
          <a:ext cx="2451828" cy="1413575"/>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CC6110F7-95A6-497E-9BC1-302E20414D6F}">
      <dsp:nvSpPr>
        <dsp:cNvPr id="0" name=""/>
        <dsp:cNvSpPr/>
      </dsp:nvSpPr>
      <dsp:spPr>
        <a:xfrm>
          <a:off x="76211" y="2362199"/>
          <a:ext cx="2451828" cy="60245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Irma</a:t>
          </a:r>
        </a:p>
      </dsp:txBody>
      <dsp:txXfrm>
        <a:off x="76211" y="2362199"/>
        <a:ext cx="2451828" cy="602458"/>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10/10/19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10/10/19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46</a:t>
            </a:fld>
            <a:endParaRPr lang="en-US"/>
          </a:p>
        </p:txBody>
      </p:sp>
    </p:spTree>
    <p:extLst>
      <p:ext uri="{BB962C8B-B14F-4D97-AF65-F5344CB8AC3E}">
        <p14:creationId xmlns:p14="http://schemas.microsoft.com/office/powerpoint/2010/main" val="367868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8144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77238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9924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5958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69416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43122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1912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06353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412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188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82316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0794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6245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28463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98382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6439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18221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60804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4497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76928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1850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90290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3005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9060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61855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19022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9978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24267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19660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78936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22164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7791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64596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45466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4368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66988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50026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95452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68945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60694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5127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14385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54262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893193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4940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8033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71178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95227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11082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97945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63555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019106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18629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7452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24533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09569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6236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603508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6583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967402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54397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13209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038449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41062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3560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73087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06305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2145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9247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82409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1BE48"/>
                </a:solidFill>
              </a:defRPr>
            </a:lvl1pPr>
          </a:lstStyle>
          <a:p>
            <a:r>
              <a:rPr lang="en-US"/>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a:lvl1pPr>
          </a:lstStyle>
          <a:p>
            <a:r>
              <a:rPr lang="en-US"/>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0" name="Picture 11" descr="ISU LEFT white.eps"/>
          <p:cNvPicPr>
            <a:picLocks noChangeAspect="1"/>
          </p:cNvPicPr>
          <p:nvPr userDrawn="1"/>
        </p:nvPicPr>
        <p:blipFill>
          <a:blip r:embed="rId2"/>
          <a:srcRect b="38235"/>
          <a:stretch>
            <a:fillRect/>
          </a:stretch>
        </p:blipFill>
        <p:spPr bwMode="auto">
          <a:xfrm>
            <a:off x="533400" y="830263"/>
            <a:ext cx="4724400" cy="388937"/>
          </a:xfrm>
          <a:prstGeom prst="rect">
            <a:avLst/>
          </a:prstGeom>
          <a:noFill/>
          <a:ln w="9525">
            <a:noFill/>
            <a:miter lim="800000"/>
            <a:headEnd/>
            <a:tailEnd/>
          </a:ln>
        </p:spPr>
      </p:pic>
      <p:sp>
        <p:nvSpPr>
          <p:cNvPr id="3" name="Text Placeholder 2"/>
          <p:cNvSpPr>
            <a:spLocks noGrp="1"/>
          </p:cNvSpPr>
          <p:nvPr>
            <p:ph type="body" sz="quarter" idx="10" hasCustomPrompt="1"/>
          </p:nvPr>
        </p:nvSpPr>
        <p:spPr>
          <a:xfrm>
            <a:off x="468313" y="1295400"/>
            <a:ext cx="3657600" cy="457200"/>
          </a:xfrm>
        </p:spPr>
        <p:txBody>
          <a:bodyPr/>
          <a:lstStyle>
            <a:lvl1pPr marL="0" indent="0">
              <a:buNone/>
              <a:defRPr sz="1600" b="1" i="0" baseline="0">
                <a:solidFill>
                  <a:schemeClr val="bg1"/>
                </a:solidFill>
                <a:latin typeface="Univers 65" charset="0"/>
                <a:ea typeface="Univers 65" charset="0"/>
                <a:cs typeface="Univers 65" charset="0"/>
              </a:defRPr>
            </a:lvl1pPr>
          </a:lstStyle>
          <a:p>
            <a:pPr lvl="0"/>
            <a:r>
              <a:rPr lang="en-US" dirty="0"/>
              <a:t>Unit Name Goes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8102E"/>
              </a:buClr>
              <a:defRPr/>
            </a:lvl1pPr>
            <a:lvl2pPr>
              <a:buClr>
                <a:srgbClr val="C8102E"/>
              </a:buClr>
              <a:defRPr/>
            </a:lvl2pPr>
            <a:lvl3pPr>
              <a:buClr>
                <a:srgbClr val="C8102E"/>
              </a:buClr>
              <a:defRPr/>
            </a:lvl3pPr>
            <a:lvl4pPr>
              <a:buClr>
                <a:srgbClr val="C8102E"/>
              </a:buClr>
              <a:defRPr/>
            </a:lvl4pPr>
            <a:lvl5pPr>
              <a:buClr>
                <a:srgbClr val="C8102E"/>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7"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1"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4"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3"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6096000"/>
            <a:ext cx="9144000" cy="7620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2" name="Picture 11" descr="ISU LEFT white.eps"/>
          <p:cNvPicPr>
            <a:picLocks noChangeAspect="1"/>
          </p:cNvPicPr>
          <p:nvPr userDrawn="1"/>
        </p:nvPicPr>
        <p:blipFill>
          <a:blip r:embed="rId13"/>
          <a:srcRect b="38235"/>
          <a:stretch>
            <a:fillRect/>
          </a:stretch>
        </p:blipFill>
        <p:spPr bwMode="auto">
          <a:xfrm>
            <a:off x="533400" y="6365927"/>
            <a:ext cx="3200400" cy="263473"/>
          </a:xfrm>
          <a:prstGeom prst="rect">
            <a:avLst/>
          </a:prstGeom>
          <a:noFill/>
          <a:ln w="9525">
            <a:noFill/>
            <a:miter lim="800000"/>
            <a:headEnd/>
            <a:tailEnd/>
          </a:ln>
        </p:spPr>
      </p:pic>
      <p:sp>
        <p:nvSpPr>
          <p:cNvPr id="6" name="Footer Placeholder 5"/>
          <p:cNvSpPr>
            <a:spLocks noGrp="1"/>
          </p:cNvSpPr>
          <p:nvPr>
            <p:ph type="ftr" sz="quarter" idx="3"/>
          </p:nvPr>
        </p:nvSpPr>
        <p:spPr>
          <a:xfrm>
            <a:off x="5715000" y="6315100"/>
            <a:ext cx="3086100" cy="365125"/>
          </a:xfrm>
          <a:prstGeom prst="rect">
            <a:avLst/>
          </a:prstGeom>
        </p:spPr>
        <p:txBody>
          <a:bodyPr vert="horz" lIns="91440" tIns="45720" rIns="91440" bIns="45720" rtlCol="0" anchor="ctr"/>
          <a:lstStyle>
            <a:lvl1pPr algn="ctr">
              <a:defRPr sz="1600" b="1" i="0">
                <a:solidFill>
                  <a:schemeClr val="bg1"/>
                </a:solidFill>
                <a:latin typeface="Univers 65" charset="0"/>
                <a:ea typeface="Univers 65" charset="0"/>
                <a:cs typeface="Univers 65" charset="0"/>
              </a:defRPr>
            </a:lvl1pPr>
          </a:lstStyle>
          <a:p>
            <a:pPr algn="r"/>
            <a:r>
              <a:rPr lang="en-US" dirty="0"/>
              <a:t>Unit Name Goes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10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104.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105.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06.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10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cnbc.com/2017/09/11/irma-knocks-out-power-to-nearly-four-million-in-florida-utilities.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vox.com/science-and-health/2017/9/11/16290234/hurricane-irma-2017-power-outages-florida-miami-naples-keys-space" TargetMode="External"/><Relationship Id="rId4" Type="http://schemas.openxmlformats.org/officeDocument/2006/relationships/hyperlink" Target="https://www.electric.coop/co-mo-electric-helping-hurricane-irma-repairs"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1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 Id="rId9" Type="http://schemas.openxmlformats.org/officeDocument/2006/relationships/image" Target="../media/image54.emf"/></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20.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30.png"/></Relationships>
</file>

<file path=ppt/slides/_rels/slide56.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5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88.emf"/></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0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3.wmf"/><Relationship Id="rId5" Type="http://schemas.openxmlformats.org/officeDocument/2006/relationships/oleObject" Target="../embeddings/oleObject1.bin"/><Relationship Id="rId4" Type="http://schemas.openxmlformats.org/officeDocument/2006/relationships/image" Target="../media/image134.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41.emf"/><Relationship Id="rId13" Type="http://schemas.openxmlformats.org/officeDocument/2006/relationships/image" Target="../media/image146.emf"/><Relationship Id="rId18" Type="http://schemas.openxmlformats.org/officeDocument/2006/relationships/image" Target="../media/image151.emf"/><Relationship Id="rId3" Type="http://schemas.openxmlformats.org/officeDocument/2006/relationships/image" Target="../media/image136.emf"/><Relationship Id="rId21" Type="http://schemas.openxmlformats.org/officeDocument/2006/relationships/image" Target="../media/image154.emf"/><Relationship Id="rId7" Type="http://schemas.openxmlformats.org/officeDocument/2006/relationships/image" Target="../media/image140.emf"/><Relationship Id="rId12" Type="http://schemas.openxmlformats.org/officeDocument/2006/relationships/image" Target="../media/image145.emf"/><Relationship Id="rId17" Type="http://schemas.openxmlformats.org/officeDocument/2006/relationships/image" Target="../media/image150.emf"/><Relationship Id="rId2" Type="http://schemas.openxmlformats.org/officeDocument/2006/relationships/notesSlide" Target="../notesSlides/notesSlide48.xml"/><Relationship Id="rId16" Type="http://schemas.openxmlformats.org/officeDocument/2006/relationships/image" Target="../media/image149.emf"/><Relationship Id="rId20" Type="http://schemas.openxmlformats.org/officeDocument/2006/relationships/image" Target="../media/image153.emf"/><Relationship Id="rId1" Type="http://schemas.openxmlformats.org/officeDocument/2006/relationships/slideLayout" Target="../slideLayouts/slideLayout2.xml"/><Relationship Id="rId6" Type="http://schemas.openxmlformats.org/officeDocument/2006/relationships/image" Target="../media/image139.emf"/><Relationship Id="rId11" Type="http://schemas.openxmlformats.org/officeDocument/2006/relationships/image" Target="../media/image144.emf"/><Relationship Id="rId24" Type="http://schemas.openxmlformats.org/officeDocument/2006/relationships/image" Target="../media/image157.emf"/><Relationship Id="rId5" Type="http://schemas.openxmlformats.org/officeDocument/2006/relationships/image" Target="../media/image138.png"/><Relationship Id="rId15" Type="http://schemas.openxmlformats.org/officeDocument/2006/relationships/image" Target="../media/image148.emf"/><Relationship Id="rId23" Type="http://schemas.openxmlformats.org/officeDocument/2006/relationships/image" Target="../media/image156.emf"/><Relationship Id="rId10" Type="http://schemas.openxmlformats.org/officeDocument/2006/relationships/image" Target="../media/image143.emf"/><Relationship Id="rId19" Type="http://schemas.openxmlformats.org/officeDocument/2006/relationships/image" Target="../media/image152.emf"/><Relationship Id="rId4" Type="http://schemas.openxmlformats.org/officeDocument/2006/relationships/image" Target="../media/image137.emf"/><Relationship Id="rId9" Type="http://schemas.openxmlformats.org/officeDocument/2006/relationships/image" Target="../media/image142.emf"/><Relationship Id="rId14" Type="http://schemas.openxmlformats.org/officeDocument/2006/relationships/image" Target="../media/image147.emf"/><Relationship Id="rId22" Type="http://schemas.openxmlformats.org/officeDocument/2006/relationships/image" Target="../media/image155.emf"/></Relationships>
</file>

<file path=ppt/slides/_rels/slide94.xml.rels><?xml version="1.0" encoding="UTF-8" standalone="yes"?>
<Relationships xmlns="http://schemas.openxmlformats.org/package/2006/relationships"><Relationship Id="rId8" Type="http://schemas.openxmlformats.org/officeDocument/2006/relationships/image" Target="../media/image143.emf"/><Relationship Id="rId13" Type="http://schemas.openxmlformats.org/officeDocument/2006/relationships/image" Target="../media/image156.emf"/><Relationship Id="rId18" Type="http://schemas.openxmlformats.org/officeDocument/2006/relationships/image" Target="../media/image164.emf"/><Relationship Id="rId3" Type="http://schemas.openxmlformats.org/officeDocument/2006/relationships/image" Target="../media/image158.emf"/><Relationship Id="rId7" Type="http://schemas.openxmlformats.org/officeDocument/2006/relationships/image" Target="../media/image142.emf"/><Relationship Id="rId12" Type="http://schemas.openxmlformats.org/officeDocument/2006/relationships/image" Target="../media/image155.emf"/><Relationship Id="rId17" Type="http://schemas.openxmlformats.org/officeDocument/2006/relationships/image" Target="../media/image163.emf"/><Relationship Id="rId2" Type="http://schemas.openxmlformats.org/officeDocument/2006/relationships/notesSlide" Target="../notesSlides/notesSlide49.xml"/><Relationship Id="rId16" Type="http://schemas.openxmlformats.org/officeDocument/2006/relationships/image" Target="../media/image162.emf"/><Relationship Id="rId1" Type="http://schemas.openxmlformats.org/officeDocument/2006/relationships/slideLayout" Target="../slideLayouts/slideLayout2.xml"/><Relationship Id="rId6" Type="http://schemas.openxmlformats.org/officeDocument/2006/relationships/image" Target="../media/image141.emf"/><Relationship Id="rId11" Type="http://schemas.openxmlformats.org/officeDocument/2006/relationships/image" Target="../media/image153.emf"/><Relationship Id="rId5" Type="http://schemas.openxmlformats.org/officeDocument/2006/relationships/image" Target="../media/image160.emf"/><Relationship Id="rId15" Type="http://schemas.openxmlformats.org/officeDocument/2006/relationships/image" Target="../media/image161.emf"/><Relationship Id="rId10" Type="http://schemas.openxmlformats.org/officeDocument/2006/relationships/image" Target="../media/image151.emf"/><Relationship Id="rId19" Type="http://schemas.openxmlformats.org/officeDocument/2006/relationships/image" Target="../media/image139.emf"/><Relationship Id="rId4" Type="http://schemas.openxmlformats.org/officeDocument/2006/relationships/image" Target="../media/image159.png"/><Relationship Id="rId9" Type="http://schemas.openxmlformats.org/officeDocument/2006/relationships/image" Target="../media/image150.emf"/><Relationship Id="rId14" Type="http://schemas.openxmlformats.org/officeDocument/2006/relationships/image" Target="../media/image157.emf"/></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8.emf"/><Relationship Id="rId5" Type="http://schemas.openxmlformats.org/officeDocument/2006/relationships/image" Target="../media/image167.png"/><Relationship Id="rId4" Type="http://schemas.openxmlformats.org/officeDocument/2006/relationships/image" Target="../media/image16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0.emf"/><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52600"/>
            <a:ext cx="9144000" cy="1828800"/>
          </a:xfrm>
        </p:spPr>
        <p:txBody>
          <a:bodyPr/>
          <a:lstStyle/>
          <a:p>
            <a:pPr algn="ctr"/>
            <a:r>
              <a:rPr lang="en-US" dirty="0"/>
              <a:t>Distribution System Resilience: </a:t>
            </a:r>
            <a:br>
              <a:rPr lang="en-US" dirty="0"/>
            </a:br>
            <a:r>
              <a:rPr lang="en-US" dirty="0"/>
              <a:t>Hardening, Preparation and Restoration</a:t>
            </a:r>
          </a:p>
        </p:txBody>
      </p:sp>
      <p:sp>
        <p:nvSpPr>
          <p:cNvPr id="4" name="Text Placeholder 3"/>
          <p:cNvSpPr>
            <a:spLocks noGrp="1"/>
          </p:cNvSpPr>
          <p:nvPr>
            <p:ph type="body" sz="quarter" idx="10"/>
          </p:nvPr>
        </p:nvSpPr>
        <p:spPr/>
        <p:txBody>
          <a:bodyPr/>
          <a:lstStyle/>
          <a:p>
            <a:r>
              <a:rPr lang="en-US" dirty="0" err="1"/>
              <a:t>ECpE</a:t>
            </a:r>
            <a:r>
              <a:rPr lang="en-US" dirty="0"/>
              <a:t> Department</a:t>
            </a:r>
          </a:p>
          <a:p>
            <a:endParaRPr lang="en-US" dirty="0"/>
          </a:p>
        </p:txBody>
      </p:sp>
      <p:sp>
        <p:nvSpPr>
          <p:cNvPr id="5" name="Subtitle 2">
            <a:extLst>
              <a:ext uri="{FF2B5EF4-FFF2-40B4-BE49-F238E27FC236}">
                <a16:creationId xmlns:a16="http://schemas.microsoft.com/office/drawing/2014/main" id="{040B46BA-48C3-CC48-BAFC-BA05C626DB1C}"/>
              </a:ext>
            </a:extLst>
          </p:cNvPr>
          <p:cNvSpPr>
            <a:spLocks noGrp="1"/>
          </p:cNvSpPr>
          <p:nvPr>
            <p:ph type="subTitle" idx="1"/>
          </p:nvPr>
        </p:nvSpPr>
        <p:spPr>
          <a:xfrm>
            <a:off x="1371600" y="4114800"/>
            <a:ext cx="6248400" cy="2133600"/>
          </a:xfrm>
        </p:spPr>
        <p:txBody>
          <a:bodyPr rtlCol="0">
            <a:noAutofit/>
          </a:bodyPr>
          <a:lstStyle/>
          <a:p>
            <a:pPr algn="ctr" eaLnBrk="1" fontAlgn="auto" hangingPunct="1">
              <a:spcAft>
                <a:spcPts val="0"/>
              </a:spcAft>
              <a:defRPr/>
            </a:pPr>
            <a:r>
              <a:rPr lang="en-US" sz="2000" dirty="0"/>
              <a:t>Dr. Zhaoyu Wang</a:t>
            </a:r>
          </a:p>
          <a:p>
            <a:pPr algn="ctr" eaLnBrk="1" fontAlgn="auto" hangingPunct="1">
              <a:spcAft>
                <a:spcPts val="0"/>
              </a:spcAft>
              <a:defRPr/>
            </a:pPr>
            <a:r>
              <a:rPr lang="en-US" sz="2000" dirty="0"/>
              <a:t>Department of Electrical and Computer Engineering</a:t>
            </a:r>
          </a:p>
          <a:p>
            <a:pPr algn="ctr" eaLnBrk="1" fontAlgn="auto" hangingPunct="1">
              <a:spcAft>
                <a:spcPts val="0"/>
              </a:spcAft>
              <a:defRPr/>
            </a:pPr>
            <a:r>
              <a:rPr lang="en-US" sz="2000" dirty="0"/>
              <a:t>Iowa State University</a:t>
            </a:r>
          </a:p>
        </p:txBody>
      </p:sp>
    </p:spTree>
    <p:extLst>
      <p:ext uri="{BB962C8B-B14F-4D97-AF65-F5344CB8AC3E}">
        <p14:creationId xmlns:p14="http://schemas.microsoft.com/office/powerpoint/2010/main" val="87335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Curves-Real Data</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7" name="Picture 6">
            <a:extLst>
              <a:ext uri="{FF2B5EF4-FFF2-40B4-BE49-F238E27FC236}">
                <a16:creationId xmlns:a16="http://schemas.microsoft.com/office/drawing/2014/main" id="{6EF19587-EE1D-426B-8A5C-C99C38AE9AEA}"/>
              </a:ext>
            </a:extLst>
          </p:cNvPr>
          <p:cNvPicPr>
            <a:picLocks noChangeAspect="1"/>
          </p:cNvPicPr>
          <p:nvPr/>
        </p:nvPicPr>
        <p:blipFill rotWithShape="1">
          <a:blip r:embed="rId2"/>
          <a:srcRect l="5797"/>
          <a:stretch/>
        </p:blipFill>
        <p:spPr>
          <a:xfrm>
            <a:off x="142875" y="3309959"/>
            <a:ext cx="4200525" cy="2284116"/>
          </a:xfrm>
          <a:prstGeom prst="rect">
            <a:avLst/>
          </a:prstGeom>
        </p:spPr>
      </p:pic>
      <p:pic>
        <p:nvPicPr>
          <p:cNvPr id="8" name="Picture 7">
            <a:extLst>
              <a:ext uri="{FF2B5EF4-FFF2-40B4-BE49-F238E27FC236}">
                <a16:creationId xmlns:a16="http://schemas.microsoft.com/office/drawing/2014/main" id="{4246F322-FACF-486E-A485-7FB5832ECB7F}"/>
              </a:ext>
            </a:extLst>
          </p:cNvPr>
          <p:cNvPicPr>
            <a:picLocks noChangeAspect="1"/>
          </p:cNvPicPr>
          <p:nvPr/>
        </p:nvPicPr>
        <p:blipFill rotWithShape="1">
          <a:blip r:embed="rId3"/>
          <a:srcRect l="5833"/>
          <a:stretch/>
        </p:blipFill>
        <p:spPr>
          <a:xfrm>
            <a:off x="4648200" y="3309959"/>
            <a:ext cx="4343400" cy="2318013"/>
          </a:xfrm>
          <a:prstGeom prst="rect">
            <a:avLst/>
          </a:prstGeom>
        </p:spPr>
      </p:pic>
      <p:sp>
        <p:nvSpPr>
          <p:cNvPr id="9" name="Rectangle 8">
            <a:extLst>
              <a:ext uri="{FF2B5EF4-FFF2-40B4-BE49-F238E27FC236}">
                <a16:creationId xmlns:a16="http://schemas.microsoft.com/office/drawing/2014/main" id="{FD092A5A-C04D-45C3-93CA-2317A1941DA7}"/>
              </a:ext>
            </a:extLst>
          </p:cNvPr>
          <p:cNvSpPr/>
          <p:nvPr/>
        </p:nvSpPr>
        <p:spPr>
          <a:xfrm>
            <a:off x="685800" y="990600"/>
            <a:ext cx="7661273" cy="2061718"/>
          </a:xfrm>
          <a:prstGeom prst="rect">
            <a:avLst/>
          </a:prstGeom>
        </p:spPr>
        <p:txBody>
          <a:bodyPr wrap="square">
            <a:spAutoFit/>
          </a:bodyPr>
          <a:lstStyle/>
          <a:p>
            <a:pPr marL="380990" indent="-380990" defTabSz="1219170" eaLnBrk="1" hangingPunct="1">
              <a:buFont typeface="Arial" panose="020B0604020202020204" pitchFamily="34" charset="0"/>
              <a:buChar char="•"/>
            </a:pPr>
            <a:r>
              <a:rPr lang="en-GB" sz="2133" dirty="0">
                <a:solidFill>
                  <a:prstClr val="black"/>
                </a:solidFill>
                <a:latin typeface="Times New Roman" panose="02020603050405020304" pitchFamily="18" charset="0"/>
                <a:cs typeface="Times New Roman" panose="02020603050405020304" pitchFamily="18" charset="0"/>
              </a:rPr>
              <a:t>The figures show the number of interrupted customers and outages for three different events</a:t>
            </a:r>
          </a:p>
          <a:p>
            <a:pPr marL="990575" lvl="1" indent="-380990" defTabSz="1219170" eaLnBrk="1" hangingPunct="1">
              <a:buFont typeface="Arial" panose="020B0604020202020204" pitchFamily="34" charset="0"/>
              <a:buChar char="•"/>
            </a:pPr>
            <a:r>
              <a:rPr lang="en-GB" sz="2133" dirty="0">
                <a:solidFill>
                  <a:prstClr val="black"/>
                </a:solidFill>
                <a:latin typeface="Times New Roman" panose="02020603050405020304" pitchFamily="18" charset="0"/>
                <a:cs typeface="Times New Roman" panose="02020603050405020304" pitchFamily="18" charset="0"/>
              </a:rPr>
              <a:t>Storm Alfred (October 2011) </a:t>
            </a:r>
          </a:p>
          <a:p>
            <a:pPr marL="990575" lvl="1" indent="-380990" defTabSz="1219170" eaLnBrk="1" hangingPunct="1">
              <a:buFont typeface="Arial" panose="020B0604020202020204" pitchFamily="34" charset="0"/>
              <a:buChar char="•"/>
            </a:pPr>
            <a:r>
              <a:rPr lang="en-GB" sz="2133" dirty="0">
                <a:solidFill>
                  <a:prstClr val="black"/>
                </a:solidFill>
                <a:latin typeface="Times New Roman" panose="02020603050405020304" pitchFamily="18" charset="0"/>
                <a:cs typeface="Times New Roman" panose="02020603050405020304" pitchFamily="18" charset="0"/>
              </a:rPr>
              <a:t>Hurricane Sandy (October 2012)</a:t>
            </a:r>
          </a:p>
          <a:p>
            <a:pPr marL="990575" lvl="1" indent="-380990" defTabSz="1219170" eaLnBrk="1" hangingPunct="1">
              <a:buFont typeface="Arial" panose="020B0604020202020204" pitchFamily="34" charset="0"/>
              <a:buChar char="•"/>
            </a:pPr>
            <a:r>
              <a:rPr lang="en-GB" sz="2133" dirty="0">
                <a:solidFill>
                  <a:prstClr val="black"/>
                </a:solidFill>
                <a:latin typeface="Times New Roman" panose="02020603050405020304" pitchFamily="18" charset="0"/>
                <a:cs typeface="Times New Roman" panose="02020603050405020304" pitchFamily="18" charset="0"/>
              </a:rPr>
              <a:t>Winter storm (November 2014)</a:t>
            </a:r>
          </a:p>
          <a:p>
            <a:pPr marL="380990" indent="-380990" defTabSz="1219170" eaLnBrk="1" hangingPunct="1">
              <a:buFont typeface="Arial" panose="020B0604020202020204" pitchFamily="34" charset="0"/>
              <a:buChar char="•"/>
            </a:pPr>
            <a:r>
              <a:rPr lang="en-US" sz="2133" dirty="0">
                <a:solidFill>
                  <a:prstClr val="black"/>
                </a:solidFill>
                <a:latin typeface="Times New Roman" panose="02020603050405020304" pitchFamily="18" charset="0"/>
                <a:cs typeface="Times New Roman" panose="02020603050405020304" pitchFamily="18" charset="0"/>
              </a:rPr>
              <a:t>Storm Alfred occurred two months after Hurricane Irene</a:t>
            </a:r>
          </a:p>
        </p:txBody>
      </p:sp>
    </p:spTree>
    <p:extLst>
      <p:ext uri="{BB962C8B-B14F-4D97-AF65-F5344CB8AC3E}">
        <p14:creationId xmlns:p14="http://schemas.microsoft.com/office/powerpoint/2010/main" val="38621375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Second-Stage Problem: Technique Outline (2)</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6" name="Content Placeholder 2"/>
          <p:cNvSpPr>
            <a:spLocks noGrp="1"/>
          </p:cNvSpPr>
          <p:nvPr>
            <p:ph idx="1"/>
          </p:nvPr>
        </p:nvSpPr>
        <p:spPr>
          <a:xfrm>
            <a:off x="338137" y="1219200"/>
            <a:ext cx="7053263" cy="464607"/>
          </a:xfrm>
        </p:spPr>
        <p:txBody>
          <a:bodyPr>
            <a:normAutofit/>
          </a:bodyPr>
          <a:lstStyle/>
          <a:p>
            <a:pPr>
              <a:buClrTx/>
            </a:pPr>
            <a:r>
              <a:rPr lang="en-US" sz="2000" dirty="0">
                <a:solidFill>
                  <a:schemeClr val="tx1"/>
                </a:solidFill>
                <a:latin typeface="Times New Roman" panose="02020603050405020304" pitchFamily="18" charset="0"/>
                <a:cs typeface="Times New Roman" panose="02020603050405020304" pitchFamily="18" charset="0"/>
              </a:rPr>
              <a:t> Radiality Constraints for each energized networks </a:t>
            </a:r>
          </a:p>
        </p:txBody>
      </p:sp>
      <p:grpSp>
        <p:nvGrpSpPr>
          <p:cNvPr id="17" name="Group 16"/>
          <p:cNvGrpSpPr/>
          <p:nvPr/>
        </p:nvGrpSpPr>
        <p:grpSpPr>
          <a:xfrm>
            <a:off x="797718" y="1715869"/>
            <a:ext cx="8041482" cy="646331"/>
            <a:chOff x="1628775" y="1626899"/>
            <a:chExt cx="8041482" cy="646331"/>
          </a:xfrm>
        </p:grpSpPr>
        <p:sp>
          <p:nvSpPr>
            <p:cNvPr id="18" name="Rectangle 17"/>
            <p:cNvSpPr/>
            <p:nvPr/>
          </p:nvSpPr>
          <p:spPr>
            <a:xfrm>
              <a:off x="1628775" y="1626899"/>
              <a:ext cx="8041482" cy="646331"/>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Graph Theorem [14]: A forest of </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nodes has exactly                edges, where      is the number of connected network components. </a:t>
              </a:r>
            </a:p>
          </p:txBody>
        </p:sp>
        <p:pic>
          <p:nvPicPr>
            <p:cNvPr id="19" name="Picture 18"/>
            <p:cNvPicPr>
              <a:picLocks noChangeAspect="1"/>
            </p:cNvPicPr>
            <p:nvPr/>
          </p:nvPicPr>
          <p:blipFill>
            <a:blip r:embed="rId3"/>
            <a:stretch>
              <a:fillRect/>
            </a:stretch>
          </p:blipFill>
          <p:spPr>
            <a:xfrm>
              <a:off x="5079502" y="1686319"/>
              <a:ext cx="247355" cy="263313"/>
            </a:xfrm>
            <a:prstGeom prst="rect">
              <a:avLst/>
            </a:prstGeom>
          </p:spPr>
        </p:pic>
        <p:pic>
          <p:nvPicPr>
            <p:cNvPr id="20" name="Picture 19"/>
            <p:cNvPicPr>
              <a:picLocks noChangeAspect="1"/>
            </p:cNvPicPr>
            <p:nvPr/>
          </p:nvPicPr>
          <p:blipFill>
            <a:blip r:embed="rId4"/>
            <a:stretch>
              <a:fillRect/>
            </a:stretch>
          </p:blipFill>
          <p:spPr>
            <a:xfrm>
              <a:off x="7057290" y="1715802"/>
              <a:ext cx="763921" cy="289051"/>
            </a:xfrm>
            <a:prstGeom prst="rect">
              <a:avLst/>
            </a:prstGeom>
          </p:spPr>
        </p:pic>
        <p:pic>
          <p:nvPicPr>
            <p:cNvPr id="21" name="Picture 20"/>
            <p:cNvPicPr>
              <a:picLocks noChangeAspect="1"/>
            </p:cNvPicPr>
            <p:nvPr/>
          </p:nvPicPr>
          <p:blipFill>
            <a:blip r:embed="rId5"/>
            <a:stretch>
              <a:fillRect/>
            </a:stretch>
          </p:blipFill>
          <p:spPr>
            <a:xfrm>
              <a:off x="9060657" y="1721887"/>
              <a:ext cx="271655" cy="271655"/>
            </a:xfrm>
            <a:prstGeom prst="rect">
              <a:avLst/>
            </a:prstGeom>
          </p:spPr>
        </p:pic>
      </p:grpSp>
      <p:sp>
        <p:nvSpPr>
          <p:cNvPr id="22" name="Rectangle 21"/>
          <p:cNvSpPr/>
          <p:nvPr/>
        </p:nvSpPr>
        <p:spPr>
          <a:xfrm>
            <a:off x="823177" y="5105400"/>
            <a:ext cx="7939823" cy="646331"/>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radiality constraint is satisfied </a:t>
            </a:r>
            <a:r>
              <a:rPr lang="en-US" sz="1800" i="1" dirty="0" err="1">
                <a:latin typeface="Times New Roman" panose="02020603050405020304" pitchFamily="18" charset="0"/>
                <a:cs typeface="Times New Roman" panose="02020603050405020304" pitchFamily="18" charset="0"/>
              </a:rPr>
              <a:t>iff</a:t>
            </a:r>
            <a:r>
              <a:rPr lang="en-US" sz="1800" dirty="0">
                <a:latin typeface="Times New Roman" panose="02020603050405020304" pitchFamily="18" charset="0"/>
                <a:cs typeface="Times New Roman" panose="02020603050405020304" pitchFamily="18" charset="0"/>
              </a:rPr>
              <a:t>  the number of active branches equals the total number of active nodes minus the number of active nodes with zero angles</a:t>
            </a:r>
          </a:p>
        </p:txBody>
      </p:sp>
      <p:grpSp>
        <p:nvGrpSpPr>
          <p:cNvPr id="23" name="Group 22"/>
          <p:cNvGrpSpPr/>
          <p:nvPr/>
        </p:nvGrpSpPr>
        <p:grpSpPr>
          <a:xfrm>
            <a:off x="823177" y="2420830"/>
            <a:ext cx="7711224" cy="381146"/>
            <a:chOff x="823177" y="2420830"/>
            <a:chExt cx="10891838" cy="381146"/>
          </a:xfrm>
        </p:grpSpPr>
        <p:sp>
          <p:nvSpPr>
            <p:cNvPr id="24" name="Rectangle 23"/>
            <p:cNvSpPr/>
            <p:nvPr/>
          </p:nvSpPr>
          <p:spPr>
            <a:xfrm>
              <a:off x="823177" y="2420830"/>
              <a:ext cx="10891838" cy="369332"/>
            </a:xfrm>
            <a:prstGeom prst="rect">
              <a:avLst/>
            </a:prstGeom>
          </p:spPr>
          <p:txBody>
            <a:bodyPr wrap="square">
              <a:spAutoFit/>
            </a:bodyPr>
            <a:lstStyle/>
            <a:p>
              <a:pPr marL="285750" indent="-285750">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How to obtain        in the distribution system</a:t>
              </a:r>
            </a:p>
          </p:txBody>
        </p:sp>
        <p:pic>
          <p:nvPicPr>
            <p:cNvPr id="25" name="Picture 24"/>
            <p:cNvPicPr>
              <a:picLocks noChangeAspect="1"/>
            </p:cNvPicPr>
            <p:nvPr/>
          </p:nvPicPr>
          <p:blipFill>
            <a:blip r:embed="rId5"/>
            <a:stretch>
              <a:fillRect/>
            </a:stretch>
          </p:blipFill>
          <p:spPr>
            <a:xfrm>
              <a:off x="3319884" y="2461638"/>
              <a:ext cx="430519" cy="340338"/>
            </a:xfrm>
            <a:prstGeom prst="rect">
              <a:avLst/>
            </a:prstGeom>
          </p:spPr>
        </p:pic>
      </p:grpSp>
      <p:grpSp>
        <p:nvGrpSpPr>
          <p:cNvPr id="26" name="Group 25"/>
          <p:cNvGrpSpPr/>
          <p:nvPr/>
        </p:nvGrpSpPr>
        <p:grpSpPr>
          <a:xfrm>
            <a:off x="1373101" y="2831068"/>
            <a:ext cx="6932700" cy="369332"/>
            <a:chOff x="1373102" y="3050608"/>
            <a:chExt cx="6932700" cy="369332"/>
          </a:xfrm>
        </p:grpSpPr>
        <p:pic>
          <p:nvPicPr>
            <p:cNvPr id="27" name="Picture 26"/>
            <p:cNvPicPr>
              <a:picLocks noChangeAspect="1"/>
            </p:cNvPicPr>
            <p:nvPr/>
          </p:nvPicPr>
          <p:blipFill>
            <a:blip r:embed="rId5"/>
            <a:stretch>
              <a:fillRect/>
            </a:stretch>
          </p:blipFill>
          <p:spPr>
            <a:xfrm>
              <a:off x="2780271" y="3094138"/>
              <a:ext cx="325802" cy="325802"/>
            </a:xfrm>
            <a:prstGeom prst="rect">
              <a:avLst/>
            </a:prstGeom>
          </p:spPr>
        </p:pic>
        <p:sp>
          <p:nvSpPr>
            <p:cNvPr id="28" name="Rectangle 27"/>
            <p:cNvSpPr/>
            <p:nvPr/>
          </p:nvSpPr>
          <p:spPr>
            <a:xfrm>
              <a:off x="1373102" y="3050608"/>
              <a:ext cx="6932700" cy="369332"/>
            </a:xfrm>
            <a:prstGeom prst="rect">
              <a:avLst/>
            </a:prstGeom>
          </p:spPr>
          <p:txBody>
            <a:bodyPr wrap="square">
              <a:spAutoFit/>
            </a:bodyPr>
            <a:lstStyle/>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Calculate        by counting the degree of freedom of voltage angles  </a:t>
              </a:r>
            </a:p>
          </p:txBody>
        </p:sp>
      </p:grpSp>
      <p:sp>
        <p:nvSpPr>
          <p:cNvPr id="29" name="Rectangle 28"/>
          <p:cNvSpPr/>
          <p:nvPr/>
        </p:nvSpPr>
        <p:spPr>
          <a:xfrm>
            <a:off x="1373101" y="3239869"/>
            <a:ext cx="6856500" cy="646331"/>
          </a:xfrm>
          <a:prstGeom prst="rect">
            <a:avLst/>
          </a:prstGeom>
        </p:spPr>
        <p:txBody>
          <a:bodyPr wrap="square">
            <a:spAutoFit/>
          </a:bodyPr>
          <a:lstStyle/>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Formulate a virtual DC optimal power flow (VDCOPF) sub-problem to obtain this degree of freedom</a:t>
            </a:r>
          </a:p>
        </p:txBody>
      </p:sp>
      <p:sp>
        <p:nvSpPr>
          <p:cNvPr id="30" name="Rectangle 29"/>
          <p:cNvSpPr/>
          <p:nvPr/>
        </p:nvSpPr>
        <p:spPr>
          <a:xfrm>
            <a:off x="1851704" y="3859681"/>
            <a:ext cx="6835096" cy="923330"/>
          </a:xfrm>
          <a:prstGeom prst="rect">
            <a:avLst/>
          </a:prstGeom>
        </p:spPr>
        <p:txBody>
          <a:bodyPr wrap="square">
            <a:spAutoFit/>
          </a:bodyPr>
          <a:lstStyle/>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optimal solution of this sub-problem satisfies that the virtual loads in the same energized island are nearly equally distributed at active nodes</a:t>
            </a:r>
          </a:p>
        </p:txBody>
      </p:sp>
      <p:sp>
        <p:nvSpPr>
          <p:cNvPr id="31" name="Rectangle 30"/>
          <p:cNvSpPr/>
          <p:nvPr/>
        </p:nvSpPr>
        <p:spPr>
          <a:xfrm>
            <a:off x="1828800" y="4724400"/>
            <a:ext cx="7162800" cy="369332"/>
          </a:xfrm>
          <a:prstGeom prst="rect">
            <a:avLst/>
          </a:prstGeom>
        </p:spPr>
        <p:txBody>
          <a:bodyPr wrap="square">
            <a:spAutoFit/>
          </a:bodyPr>
          <a:lstStyle/>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each energized island has and only has an active node with zero angle</a:t>
            </a:r>
          </a:p>
        </p:txBody>
      </p:sp>
    </p:spTree>
    <p:extLst>
      <p:ext uri="{BB962C8B-B14F-4D97-AF65-F5344CB8AC3E}">
        <p14:creationId xmlns:p14="http://schemas.microsoft.com/office/powerpoint/2010/main" val="32831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Second-Stage Formulation</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828800"/>
            <a:ext cx="6466564" cy="562830"/>
          </a:xfrm>
          <a:prstGeom prst="rect">
            <a:avLst/>
          </a:prstGeom>
        </p:spPr>
      </p:pic>
      <p:sp>
        <p:nvSpPr>
          <p:cNvPr id="33" name="TextBox 32"/>
          <p:cNvSpPr txBox="1"/>
          <p:nvPr/>
        </p:nvSpPr>
        <p:spPr>
          <a:xfrm>
            <a:off x="115267" y="847725"/>
            <a:ext cx="8876333" cy="923330"/>
          </a:xfrm>
          <a:prstGeom prst="rect">
            <a:avLst/>
          </a:prstGeom>
          <a:noFill/>
          <a:ln w="19050">
            <a:noFill/>
          </a:ln>
        </p:spPr>
        <p:txBody>
          <a:bodyPr wrap="square" rtlCol="0">
            <a:spAutoFit/>
          </a:bodyPr>
          <a:lstStyle/>
          <a:p>
            <a:pPr eaLnBrk="1" fontAlgn="auto" hangingPunct="1">
              <a:spcBef>
                <a:spcPts val="0"/>
              </a:spcBef>
              <a:spcAft>
                <a:spcPts val="0"/>
              </a:spcAft>
            </a:pPr>
            <a:r>
              <a:rPr lang="en-US" sz="1800" b="1" i="1" dirty="0">
                <a:solidFill>
                  <a:prstClr val="black"/>
                </a:solidFill>
                <a:latin typeface="Times New Roman" panose="02020603050405020304" pitchFamily="18" charset="0"/>
                <a:cs typeface="Times New Roman" panose="02020603050405020304" pitchFamily="18" charset="0"/>
              </a:rPr>
              <a:t>Objective</a:t>
            </a:r>
          </a:p>
          <a:p>
            <a:pPr marL="800100" lvl="1" indent="-34290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Minimize the cost  of </a:t>
            </a:r>
            <a:r>
              <a:rPr lang="en-US" sz="1800" dirty="0">
                <a:solidFill>
                  <a:srgbClr val="00B050"/>
                </a:solidFill>
                <a:latin typeface="Times New Roman" panose="02020603050405020304" pitchFamily="18" charset="0"/>
                <a:cs typeface="Times New Roman" panose="02020603050405020304" pitchFamily="18" charset="0"/>
              </a:rPr>
              <a:t>the loss of load, DG operation, and damage repair </a:t>
            </a:r>
            <a:r>
              <a:rPr lang="en-US" sz="1800" dirty="0">
                <a:solidFill>
                  <a:prstClr val="black"/>
                </a:solidFill>
                <a:latin typeface="Times New Roman" panose="02020603050405020304" pitchFamily="18" charset="0"/>
                <a:cs typeface="Times New Roman" panose="02020603050405020304" pitchFamily="18" charset="0"/>
              </a:rPr>
              <a:t>in a realized  extreme weather event given ROD decisions</a:t>
            </a:r>
            <a:endParaRPr lang="en-US" sz="1800" i="1" dirty="0">
              <a:solidFill>
                <a:prstClr val="black"/>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44833" y="2412544"/>
            <a:ext cx="4304335" cy="3970318"/>
          </a:xfrm>
          <a:prstGeom prst="rect">
            <a:avLst/>
          </a:prstGeom>
          <a:noFill/>
          <a:ln w="19050">
            <a:noFill/>
          </a:ln>
        </p:spPr>
        <p:txBody>
          <a:bodyPr wrap="square" rtlCol="0">
            <a:spAutoFit/>
          </a:bodyPr>
          <a:lstStyle/>
          <a:p>
            <a:pPr eaLnBrk="1" fontAlgn="auto" hangingPunct="1">
              <a:spcBef>
                <a:spcPts val="0"/>
              </a:spcBef>
              <a:spcAft>
                <a:spcPts val="0"/>
              </a:spcAft>
            </a:pPr>
            <a:r>
              <a:rPr lang="en-US" sz="1800" b="1" i="1" dirty="0">
                <a:solidFill>
                  <a:prstClr val="black"/>
                </a:solidFill>
                <a:latin typeface="Times New Roman" panose="02020603050405020304" pitchFamily="18" charset="0"/>
                <a:cs typeface="Times New Roman" panose="02020603050405020304" pitchFamily="18" charset="0"/>
              </a:rPr>
              <a:t>Constraints</a:t>
            </a:r>
          </a:p>
          <a:p>
            <a:pPr marL="800100" lvl="1" indent="-342900" eaLnBrk="1" fontAlgn="auto" hangingPunct="1">
              <a:spcBef>
                <a:spcPts val="0"/>
              </a:spcBef>
              <a:spcAft>
                <a:spcPts val="0"/>
              </a:spcAft>
              <a:buFont typeface="Arial" panose="020B0604020202020204" pitchFamily="34" charset="0"/>
              <a:buChar char="•"/>
            </a:pPr>
            <a:r>
              <a:rPr lang="en-US" sz="1800" dirty="0">
                <a:solidFill>
                  <a:srgbClr val="C00000"/>
                </a:solidFill>
                <a:latin typeface="Times New Roman" panose="02020603050405020304" pitchFamily="18" charset="0"/>
                <a:cs typeface="Times New Roman" panose="02020603050405020304" pitchFamily="18" charset="0"/>
              </a:rPr>
              <a:t>Distribution system operation</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 damage status constraint</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 repair cost constraint</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Line’s on-off status constraints (controlled by switch’s on-off status)</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 flow limits (controlled by line’s on-off status) </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Linearized </a:t>
            </a:r>
            <a:r>
              <a:rPr lang="en-US" sz="1800" dirty="0" err="1">
                <a:solidFill>
                  <a:prstClr val="black"/>
                </a:solidFill>
                <a:latin typeface="Times New Roman" panose="02020603050405020304" pitchFamily="18" charset="0"/>
                <a:cs typeface="Times New Roman" panose="02020603050405020304" pitchFamily="18" charset="0"/>
              </a:rPr>
              <a:t>DistFlow</a:t>
            </a:r>
            <a:r>
              <a:rPr lang="en-US" sz="1800" dirty="0">
                <a:solidFill>
                  <a:prstClr val="black"/>
                </a:solidFill>
                <a:latin typeface="Times New Roman" panose="02020603050405020304" pitchFamily="18" charset="0"/>
                <a:cs typeface="Times New Roman" panose="02020603050405020304" pitchFamily="18" charset="0"/>
              </a:rPr>
              <a:t> equations (calculate power flow and voltage profile)</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DG capacity limits </a:t>
            </a:r>
          </a:p>
          <a:p>
            <a:pPr marL="1257300" lvl="2" indent="-342900" eaLnBrk="1" fontAlgn="auto" hangingPunct="1">
              <a:spcBef>
                <a:spcPts val="0"/>
              </a:spcBef>
              <a:spcAft>
                <a:spcPts val="0"/>
              </a:spcAft>
              <a:buFont typeface="Wingdings" panose="05000000000000000000" pitchFamily="2" charset="2"/>
              <a:buChar char="Ø"/>
            </a:pP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886200" y="2408425"/>
            <a:ext cx="4876800" cy="2031325"/>
          </a:xfrm>
          <a:prstGeom prst="rect">
            <a:avLst/>
          </a:prstGeom>
          <a:noFill/>
          <a:ln w="19050">
            <a:noFill/>
          </a:ln>
        </p:spPr>
        <p:txBody>
          <a:bodyPr wrap="square" rtlCol="0">
            <a:spAutoFit/>
          </a:bodyPr>
          <a:lstStyle/>
          <a:p>
            <a:pPr eaLnBrk="1" fontAlgn="auto" hangingPunct="1">
              <a:spcBef>
                <a:spcPts val="0"/>
              </a:spcBef>
              <a:spcAft>
                <a:spcPts val="0"/>
              </a:spcAft>
            </a:pPr>
            <a:endParaRPr lang="en-US" sz="1800" b="1" i="1" dirty="0">
              <a:solidFill>
                <a:prstClr val="black"/>
              </a:solidFill>
              <a:latin typeface="Times New Roman" panose="02020603050405020304" pitchFamily="18" charset="0"/>
              <a:cs typeface="Times New Roman" panose="02020603050405020304" pitchFamily="18" charset="0"/>
            </a:endParaRPr>
          </a:p>
          <a:p>
            <a:pPr marL="800100" lvl="1" indent="-342900" eaLnBrk="1" fontAlgn="auto" hangingPunct="1">
              <a:spcBef>
                <a:spcPts val="0"/>
              </a:spcBef>
              <a:spcAft>
                <a:spcPts val="0"/>
              </a:spcAft>
              <a:buFont typeface="Arial" panose="020B0604020202020204" pitchFamily="34" charset="0"/>
              <a:buChar char="•"/>
            </a:pPr>
            <a:r>
              <a:rPr lang="fr-FR" sz="1800" dirty="0">
                <a:solidFill>
                  <a:srgbClr val="C00000"/>
                </a:solidFill>
                <a:latin typeface="Times New Roman" panose="02020603050405020304" pitchFamily="18" charset="0"/>
                <a:cs typeface="Times New Roman" panose="02020603050405020304" pitchFamily="18" charset="0"/>
              </a:rPr>
              <a:t>Fictitious faulting logic constraints (model outage propagation)</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Virtual node power injection constraints</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Voltage magnitude limits</a:t>
            </a:r>
          </a:p>
          <a:p>
            <a:pPr marL="1371600" lvl="2"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Load shedding ratio limit</a:t>
            </a:r>
          </a:p>
        </p:txBody>
      </p:sp>
      <p:sp>
        <p:nvSpPr>
          <p:cNvPr id="36" name="TextBox 35"/>
          <p:cNvSpPr txBox="1"/>
          <p:nvPr/>
        </p:nvSpPr>
        <p:spPr>
          <a:xfrm>
            <a:off x="3886200" y="5335122"/>
            <a:ext cx="4648200" cy="646331"/>
          </a:xfrm>
          <a:prstGeom prst="rect">
            <a:avLst/>
          </a:prstGeom>
          <a:noFill/>
          <a:ln w="19050">
            <a:noFill/>
          </a:ln>
        </p:spPr>
        <p:txBody>
          <a:bodyPr wrap="square" rtlCol="0">
            <a:spAutoFit/>
          </a:bodyPr>
          <a:lstStyle/>
          <a:p>
            <a:pPr marL="800100" lvl="1" indent="-342900" eaLnBrk="1" fontAlgn="auto" hangingPunct="1">
              <a:spcBef>
                <a:spcPts val="0"/>
              </a:spcBef>
              <a:spcAft>
                <a:spcPts val="0"/>
              </a:spcAft>
              <a:buFont typeface="Arial" panose="020B0604020202020204" pitchFamily="34" charset="0"/>
              <a:buChar char="•"/>
            </a:pPr>
            <a:r>
              <a:rPr lang="en-US" sz="1800" dirty="0">
                <a:solidFill>
                  <a:srgbClr val="C00000"/>
                </a:solidFill>
                <a:latin typeface="Times New Roman" panose="02020603050405020304" pitchFamily="18" charset="0"/>
                <a:cs typeface="Times New Roman" panose="02020603050405020304" pitchFamily="18" charset="0"/>
              </a:rPr>
              <a:t>Zero Angle indicator constraint (indicating a node with zero angle)</a:t>
            </a:r>
          </a:p>
        </p:txBody>
      </p:sp>
      <p:sp>
        <p:nvSpPr>
          <p:cNvPr id="37" name="Rectangle 36"/>
          <p:cNvSpPr/>
          <p:nvPr/>
        </p:nvSpPr>
        <p:spPr>
          <a:xfrm>
            <a:off x="4334843" y="4410670"/>
            <a:ext cx="4275758" cy="923330"/>
          </a:xfrm>
          <a:prstGeom prst="rect">
            <a:avLst/>
          </a:prstGeom>
          <a:noFill/>
          <a:ln w="19050">
            <a:noFill/>
          </a:ln>
        </p:spPr>
        <p:txBody>
          <a:bodyPr wrap="square" rtlCol="0">
            <a:spAutoFit/>
          </a:bodyPr>
          <a:lstStyle/>
          <a:p>
            <a:pPr marL="342900" indent="-342900" eaLnBrk="1" fontAlgn="auto" hangingPunct="1">
              <a:spcBef>
                <a:spcPts val="0"/>
              </a:spcBef>
              <a:spcAft>
                <a:spcPts val="0"/>
              </a:spcAft>
              <a:buClr>
                <a:srgbClr val="C00000"/>
              </a:buClr>
              <a:buFont typeface="Arial" panose="020B0604020202020204" pitchFamily="34" charset="0"/>
              <a:buChar char="•"/>
            </a:pPr>
            <a:r>
              <a:rPr lang="en-US" sz="1800" dirty="0">
                <a:solidFill>
                  <a:srgbClr val="C00000"/>
                </a:solidFill>
                <a:latin typeface="Times New Roman" panose="02020603050405020304" pitchFamily="18" charset="0"/>
                <a:cs typeface="Times New Roman" panose="02020603050405020304" pitchFamily="18" charset="0"/>
              </a:rPr>
              <a:t>The minimality condition of VDCOPF sub-problem  (obtain the degree of freedom of voltage angle) </a:t>
            </a:r>
          </a:p>
        </p:txBody>
      </p:sp>
    </p:spTree>
    <p:extLst>
      <p:ext uri="{BB962C8B-B14F-4D97-AF65-F5344CB8AC3E}">
        <p14:creationId xmlns:p14="http://schemas.microsoft.com/office/powerpoint/2010/main" val="779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pPr marL="571500" indent="-571500">
              <a:buFont typeface="Arial" panose="020B0604020202020204" pitchFamily="34" charset="0"/>
              <a:buChar char="•"/>
            </a:pPr>
            <a:r>
              <a:rPr lang="en-US" sz="3200" dirty="0"/>
              <a:t>Key Points</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pSp>
        <p:nvGrpSpPr>
          <p:cNvPr id="12" name="Group 11"/>
          <p:cNvGrpSpPr/>
          <p:nvPr/>
        </p:nvGrpSpPr>
        <p:grpSpPr>
          <a:xfrm>
            <a:off x="439628" y="1375109"/>
            <a:ext cx="8662037" cy="1215691"/>
            <a:chOff x="14797049" y="26331124"/>
            <a:chExt cx="9848064" cy="1215691"/>
          </a:xfrm>
        </p:grpSpPr>
        <p:sp>
          <p:nvSpPr>
            <p:cNvPr id="13" name="TextBox 12"/>
            <p:cNvSpPr txBox="1"/>
            <p:nvPr/>
          </p:nvSpPr>
          <p:spPr>
            <a:xfrm>
              <a:off x="14797049" y="26331124"/>
              <a:ext cx="9809560" cy="830997"/>
            </a:xfrm>
            <a:prstGeom prst="rect">
              <a:avLst/>
            </a:prstGeom>
            <a:noFill/>
          </p:spPr>
          <p:txBody>
            <a:bodyPr wrap="square" rtlCol="0">
              <a:spAutoFit/>
            </a:bodyPr>
            <a:lstStyle/>
            <a:p>
              <a:pPr marL="571500" marR="0" lvl="0" indent="-57150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a:t>
              </a:r>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nformation passing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4" name="TextBox 13"/>
            <p:cNvSpPr txBox="1"/>
            <p:nvPr/>
          </p:nvSpPr>
          <p:spPr>
            <a:xfrm>
              <a:off x="22007605" y="26859599"/>
              <a:ext cx="26375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VDCOPF sub-problem</a:t>
              </a:r>
              <a:endPar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18079692" y="27008002"/>
              <a:ext cx="3876526" cy="14661"/>
            </a:xfrm>
            <a:prstGeom prst="straightConnector1">
              <a:avLst/>
            </a:prstGeom>
            <a:noFill/>
            <a:ln w="22225" cap="flat" cmpd="sng" algn="ctr">
              <a:solidFill>
                <a:sysClr val="windowText" lastClr="000000"/>
              </a:solidFill>
              <a:prstDash val="solid"/>
              <a:round/>
              <a:tailEnd type="arrow"/>
            </a:ln>
            <a:effectLst/>
          </p:spPr>
        </p:cxnSp>
        <p:sp>
          <p:nvSpPr>
            <p:cNvPr id="16" name="TextBox 15"/>
            <p:cNvSpPr txBox="1"/>
            <p:nvPr/>
          </p:nvSpPr>
          <p:spPr>
            <a:xfrm>
              <a:off x="17813953" y="26567883"/>
              <a:ext cx="454018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Line’s on-off status and DG on-off status</a:t>
              </a:r>
              <a:endPar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Box 16"/>
            <p:cNvSpPr txBox="1"/>
            <p:nvPr/>
          </p:nvSpPr>
          <p:spPr>
            <a:xfrm>
              <a:off x="18367469" y="27177483"/>
              <a:ext cx="329360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Optimal virtual voltage angle</a:t>
              </a:r>
            </a:p>
          </p:txBody>
        </p:sp>
        <p:cxnSp>
          <p:nvCxnSpPr>
            <p:cNvPr id="18" name="Straight Arrow Connector 17"/>
            <p:cNvCxnSpPr/>
            <p:nvPr/>
          </p:nvCxnSpPr>
          <p:spPr>
            <a:xfrm flipV="1">
              <a:off x="18079691" y="27138571"/>
              <a:ext cx="3876527" cy="6679"/>
            </a:xfrm>
            <a:prstGeom prst="straightConnector1">
              <a:avLst/>
            </a:prstGeom>
            <a:noFill/>
            <a:ln w="22225" cap="flat" cmpd="sng" algn="ctr">
              <a:solidFill>
                <a:sysClr val="windowText" lastClr="000000"/>
              </a:solidFill>
              <a:prstDash val="solid"/>
              <a:round/>
              <a:headEnd type="arrow"/>
              <a:tailEnd type="none"/>
            </a:ln>
            <a:effectLst/>
          </p:spPr>
        </p:cxnSp>
      </p:grpSp>
      <p:sp>
        <p:nvSpPr>
          <p:cNvPr id="19" name="TextBox 18"/>
          <p:cNvSpPr txBox="1"/>
          <p:nvPr/>
        </p:nvSpPr>
        <p:spPr>
          <a:xfrm>
            <a:off x="533400" y="1860854"/>
            <a:ext cx="2627707"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  S</a:t>
            </a:r>
            <a:r>
              <a:rPr lang="en-US" altLang="zh-CN"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econd-stage p</a:t>
            </a:r>
            <a:r>
              <a:rPr lang="en-US" sz="2000" dirty="0">
                <a:solidFill>
                  <a:prstClr val="black"/>
                </a:solidFill>
                <a:latin typeface="Times New Roman" panose="02020603050405020304" pitchFamily="18" charset="0"/>
                <a:cs typeface="Times New Roman" panose="02020603050405020304" pitchFamily="18" charset="0"/>
              </a:rPr>
              <a:t>roblem</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39629" y="2522574"/>
            <a:ext cx="8551971" cy="1938992"/>
          </a:xfrm>
          <a:prstGeom prst="rect">
            <a:avLst/>
          </a:prstGeom>
        </p:spPr>
        <p:txBody>
          <a:bodyPr wrap="square">
            <a:spAutoFit/>
          </a:bodyPr>
          <a:lstStyle/>
          <a:p>
            <a:pPr marL="571500" indent="-571500" eaLnBrk="1" fontAlgn="auto" hangingPunct="1">
              <a:spcBef>
                <a:spcPts val="600"/>
              </a:spcBef>
              <a:spcAft>
                <a:spcPts val="600"/>
              </a:spcAft>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Fictitious faulting logic constraints +Distribution system operation constraints in 1)-3) + Penalty cost of load shedding in objective</a:t>
            </a:r>
            <a:r>
              <a:rPr lang="zh-CN" altLang="en-US"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marL="1028700" lvl="1" indent="-571500" eaLnBrk="1" fontAlgn="auto" hangingPunct="1">
              <a:spcBef>
                <a:spcPts val="600"/>
              </a:spcBef>
              <a:spcAft>
                <a:spcPts val="600"/>
              </a:spcAft>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isolate damaged lines while minimizing the de-energized network parts </a:t>
            </a:r>
          </a:p>
          <a:p>
            <a:pPr marL="1028700" lvl="1" indent="-571500" eaLnBrk="1" fontAlgn="auto" hangingPunct="1">
              <a:spcBef>
                <a:spcPts val="600"/>
              </a:spcBef>
              <a:spcAft>
                <a:spcPts val="600"/>
              </a:spcAft>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make network constraints such as power flow automatically adapt to the topology after reconfiguration </a:t>
            </a:r>
          </a:p>
        </p:txBody>
      </p:sp>
      <p:sp>
        <p:nvSpPr>
          <p:cNvPr id="21" name="Rectangle 20"/>
          <p:cNvSpPr/>
          <p:nvPr/>
        </p:nvSpPr>
        <p:spPr>
          <a:xfrm>
            <a:off x="439629" y="4621649"/>
            <a:ext cx="8475772" cy="1169551"/>
          </a:xfrm>
          <a:prstGeom prst="rect">
            <a:avLst/>
          </a:prstGeom>
        </p:spPr>
        <p:txBody>
          <a:bodyPr wrap="square">
            <a:spAutoFit/>
          </a:bodyPr>
          <a:lstStyle/>
          <a:p>
            <a:pPr marL="571500" indent="-571500" eaLnBrk="1" fontAlgn="auto" hangingPunct="1">
              <a:spcBef>
                <a:spcPts val="600"/>
              </a:spcBef>
              <a:spcAft>
                <a:spcPts val="600"/>
              </a:spcAft>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Radiality Constraints + Zero angle indicator constraint  + VDCOPF sub-problem</a:t>
            </a:r>
          </a:p>
          <a:p>
            <a:pPr marL="1028700" lvl="1" indent="-571500" eaLnBrk="1" fontAlgn="auto" hangingPunct="1">
              <a:spcBef>
                <a:spcPts val="600"/>
              </a:spcBef>
              <a:spcAft>
                <a:spcPts val="600"/>
              </a:spcAft>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can keep each energized network radial   </a:t>
            </a:r>
          </a:p>
        </p:txBody>
      </p:sp>
    </p:spTree>
    <p:extLst>
      <p:ext uri="{BB962C8B-B14F-4D97-AF65-F5344CB8AC3E}">
        <p14:creationId xmlns:p14="http://schemas.microsoft.com/office/powerpoint/2010/main" val="37778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56" y="0"/>
            <a:ext cx="9296400" cy="838200"/>
          </a:xfrm>
        </p:spPr>
        <p:txBody>
          <a:bodyPr/>
          <a:lstStyle/>
          <a:p>
            <a:pPr marL="571500" indent="-5715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Distribution System Operation Constraints</a:t>
            </a:r>
          </a:p>
        </p:txBody>
      </p:sp>
      <p:sp>
        <p:nvSpPr>
          <p:cNvPr id="4" name="Slide Number Placeholder 3"/>
          <p:cNvSpPr>
            <a:spLocks noGrp="1"/>
          </p:cNvSpPr>
          <p:nvPr>
            <p:ph type="sldNum" sz="quarter" idx="4"/>
          </p:nvPr>
        </p:nvSpPr>
        <p:spPr>
          <a:xfrm>
            <a:off x="4907802" y="5035978"/>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120" y="1302872"/>
            <a:ext cx="3075880" cy="525928"/>
          </a:xfrm>
          <a:prstGeom prst="rect">
            <a:avLst/>
          </a:prstGeom>
        </p:spPr>
      </p:pic>
      <p:sp>
        <p:nvSpPr>
          <p:cNvPr id="23" name="Rectangle 22"/>
          <p:cNvSpPr/>
          <p:nvPr/>
        </p:nvSpPr>
        <p:spPr>
          <a:xfrm>
            <a:off x="304800" y="1368173"/>
            <a:ext cx="3397084"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a:pPr>
            <a:r>
              <a:rPr lang="en-US" sz="1800" dirty="0">
                <a:solidFill>
                  <a:prstClr val="black"/>
                </a:solidFill>
                <a:latin typeface="Times New Roman" panose="02020603050405020304" pitchFamily="18" charset="0"/>
                <a:cs typeface="Times New Roman" panose="02020603050405020304" pitchFamily="18" charset="0"/>
              </a:rPr>
              <a:t>Line damage status constraint</a:t>
            </a:r>
          </a:p>
        </p:txBody>
      </p:sp>
      <p:sp>
        <p:nvSpPr>
          <p:cNvPr id="24" name="Rectangle 23"/>
          <p:cNvSpPr/>
          <p:nvPr/>
        </p:nvSpPr>
        <p:spPr>
          <a:xfrm>
            <a:off x="304800" y="1828712"/>
            <a:ext cx="3063659"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2"/>
            </a:pPr>
            <a:r>
              <a:rPr lang="en-US" sz="1800" dirty="0">
                <a:solidFill>
                  <a:prstClr val="black"/>
                </a:solidFill>
                <a:latin typeface="Times New Roman" panose="02020603050405020304" pitchFamily="18" charset="0"/>
                <a:cs typeface="Times New Roman" panose="02020603050405020304" pitchFamily="18" charset="0"/>
              </a:rPr>
              <a:t>Line repair cost constraint</a:t>
            </a:r>
          </a:p>
        </p:txBody>
      </p:sp>
      <p:sp>
        <p:nvSpPr>
          <p:cNvPr id="25" name="Rectangle 24"/>
          <p:cNvSpPr/>
          <p:nvPr/>
        </p:nvSpPr>
        <p:spPr>
          <a:xfrm>
            <a:off x="304800" y="2307207"/>
            <a:ext cx="3495572"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3"/>
            </a:pPr>
            <a:r>
              <a:rPr lang="en-US" sz="1800" dirty="0">
                <a:solidFill>
                  <a:prstClr val="black"/>
                </a:solidFill>
                <a:latin typeface="Times New Roman" panose="02020603050405020304" pitchFamily="18" charset="0"/>
                <a:cs typeface="Times New Roman" panose="02020603050405020304" pitchFamily="18" charset="0"/>
              </a:rPr>
              <a:t>Line’s on-off status constraints</a:t>
            </a:r>
          </a:p>
        </p:txBody>
      </p:sp>
      <p:sp>
        <p:nvSpPr>
          <p:cNvPr id="26" name="Rectangle 25"/>
          <p:cNvSpPr/>
          <p:nvPr/>
        </p:nvSpPr>
        <p:spPr>
          <a:xfrm>
            <a:off x="304800" y="2701266"/>
            <a:ext cx="2133918"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4"/>
            </a:pPr>
            <a:r>
              <a:rPr lang="en-US" sz="1800" dirty="0">
                <a:solidFill>
                  <a:prstClr val="black"/>
                </a:solidFill>
                <a:latin typeface="Times New Roman" panose="02020603050405020304" pitchFamily="18" charset="0"/>
                <a:cs typeface="Times New Roman" panose="02020603050405020304" pitchFamily="18" charset="0"/>
              </a:rPr>
              <a:t>Line flow limits</a:t>
            </a:r>
          </a:p>
        </p:txBody>
      </p:sp>
      <p:sp>
        <p:nvSpPr>
          <p:cNvPr id="27" name="Rectangle 26"/>
          <p:cNvSpPr/>
          <p:nvPr/>
        </p:nvSpPr>
        <p:spPr>
          <a:xfrm>
            <a:off x="304800" y="3073743"/>
            <a:ext cx="3550972"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5"/>
            </a:pPr>
            <a:r>
              <a:rPr lang="en-US" sz="1800" dirty="0">
                <a:solidFill>
                  <a:prstClr val="black"/>
                </a:solidFill>
                <a:latin typeface="Times New Roman" panose="02020603050405020304" pitchFamily="18" charset="0"/>
                <a:cs typeface="Times New Roman" panose="02020603050405020304" pitchFamily="18" charset="0"/>
              </a:rPr>
              <a:t>Linearized </a:t>
            </a:r>
            <a:r>
              <a:rPr lang="en-US" sz="1800" dirty="0" err="1">
                <a:solidFill>
                  <a:prstClr val="black"/>
                </a:solidFill>
                <a:latin typeface="Times New Roman" panose="02020603050405020304" pitchFamily="18" charset="0"/>
                <a:cs typeface="Times New Roman" panose="02020603050405020304" pitchFamily="18" charset="0"/>
              </a:rPr>
              <a:t>DistFlow</a:t>
            </a:r>
            <a:r>
              <a:rPr lang="en-US" sz="1800" dirty="0">
                <a:solidFill>
                  <a:prstClr val="black"/>
                </a:solidFill>
                <a:latin typeface="Times New Roman" panose="02020603050405020304" pitchFamily="18" charset="0"/>
                <a:cs typeface="Times New Roman" panose="02020603050405020304" pitchFamily="18" charset="0"/>
              </a:rPr>
              <a:t> equations </a:t>
            </a:r>
          </a:p>
        </p:txBody>
      </p:sp>
      <p:sp>
        <p:nvSpPr>
          <p:cNvPr id="28" name="Rectangle 27"/>
          <p:cNvSpPr/>
          <p:nvPr/>
        </p:nvSpPr>
        <p:spPr>
          <a:xfrm>
            <a:off x="304800" y="3440668"/>
            <a:ext cx="2448106" cy="369332"/>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6"/>
            </a:pPr>
            <a:r>
              <a:rPr lang="en-US" sz="1800" dirty="0">
                <a:solidFill>
                  <a:prstClr val="black"/>
                </a:solidFill>
                <a:latin typeface="Times New Roman" panose="02020603050405020304" pitchFamily="18" charset="0"/>
                <a:cs typeface="Times New Roman" panose="02020603050405020304" pitchFamily="18" charset="0"/>
              </a:rPr>
              <a:t>DG capacity limits </a:t>
            </a:r>
          </a:p>
        </p:txBody>
      </p:sp>
      <p:grpSp>
        <p:nvGrpSpPr>
          <p:cNvPr id="29" name="Group 28"/>
          <p:cNvGrpSpPr/>
          <p:nvPr/>
        </p:nvGrpSpPr>
        <p:grpSpPr>
          <a:xfrm>
            <a:off x="3886203" y="5536938"/>
            <a:ext cx="3505198" cy="482861"/>
            <a:chOff x="4910464" y="6101494"/>
            <a:chExt cx="3534321" cy="511540"/>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129" y="6101494"/>
              <a:ext cx="2809656" cy="511540"/>
            </a:xfrm>
            <a:prstGeom prst="rect">
              <a:avLst/>
            </a:prstGeom>
          </p:spPr>
        </p:pic>
        <p:sp>
          <p:nvSpPr>
            <p:cNvPr id="31" name="Rectangle 30"/>
            <p:cNvSpPr/>
            <p:nvPr/>
          </p:nvSpPr>
          <p:spPr>
            <a:xfrm>
              <a:off x="4910464" y="6152849"/>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6</a:t>
              </a:r>
            </a:p>
          </p:txBody>
        </p:sp>
        <p:sp>
          <p:nvSpPr>
            <p:cNvPr id="32" name="Left Bracket 31"/>
            <p:cNvSpPr/>
            <p:nvPr/>
          </p:nvSpPr>
          <p:spPr>
            <a:xfrm>
              <a:off x="5334000" y="6172200"/>
              <a:ext cx="190499" cy="380759"/>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2"/>
          <p:cNvGrpSpPr/>
          <p:nvPr/>
        </p:nvGrpSpPr>
        <p:grpSpPr>
          <a:xfrm>
            <a:off x="3886201" y="3767833"/>
            <a:ext cx="4952999" cy="1642367"/>
            <a:chOff x="4910462" y="4139077"/>
            <a:chExt cx="5438953" cy="1830638"/>
          </a:xfrm>
        </p:grpSpPr>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601" y="4139077"/>
              <a:ext cx="4170561" cy="971953"/>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129" y="5207810"/>
              <a:ext cx="4714286" cy="761905"/>
            </a:xfrm>
            <a:prstGeom prst="rect">
              <a:avLst/>
            </a:prstGeom>
          </p:spPr>
        </p:pic>
        <p:sp>
          <p:nvSpPr>
            <p:cNvPr id="36" name="Left Bracket 35"/>
            <p:cNvSpPr/>
            <p:nvPr/>
          </p:nvSpPr>
          <p:spPr>
            <a:xfrm>
              <a:off x="5389372" y="4217209"/>
              <a:ext cx="190498" cy="1497549"/>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p:nvPr/>
          </p:nvSpPr>
          <p:spPr>
            <a:xfrm>
              <a:off x="4910462" y="4710920"/>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5</a:t>
              </a:r>
            </a:p>
          </p:txBody>
        </p:sp>
      </p:grpSp>
      <p:grpSp>
        <p:nvGrpSpPr>
          <p:cNvPr id="39" name="Group 38"/>
          <p:cNvGrpSpPr/>
          <p:nvPr/>
        </p:nvGrpSpPr>
        <p:grpSpPr>
          <a:xfrm>
            <a:off x="3886200" y="2911445"/>
            <a:ext cx="5124700" cy="537618"/>
            <a:chOff x="4910462" y="3504679"/>
            <a:chExt cx="5124700" cy="537618"/>
          </a:xfrm>
        </p:grpSpPr>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918" y="3504679"/>
              <a:ext cx="4138244" cy="537618"/>
            </a:xfrm>
            <a:prstGeom prst="rect">
              <a:avLst/>
            </a:prstGeom>
          </p:spPr>
        </p:pic>
        <p:sp>
          <p:nvSpPr>
            <p:cNvPr id="41" name="Left Bracket 40"/>
            <p:cNvSpPr/>
            <p:nvPr/>
          </p:nvSpPr>
          <p:spPr>
            <a:xfrm>
              <a:off x="5333999" y="3583108"/>
              <a:ext cx="190499" cy="380759"/>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p:cNvSpPr/>
            <p:nvPr/>
          </p:nvSpPr>
          <p:spPr>
            <a:xfrm>
              <a:off x="4910462" y="3574287"/>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4</a:t>
              </a:r>
            </a:p>
          </p:txBody>
        </p:sp>
      </p:grpSp>
      <p:grpSp>
        <p:nvGrpSpPr>
          <p:cNvPr id="43" name="Group 42"/>
          <p:cNvGrpSpPr/>
          <p:nvPr/>
        </p:nvGrpSpPr>
        <p:grpSpPr>
          <a:xfrm>
            <a:off x="3886200" y="1877877"/>
            <a:ext cx="4267200" cy="968960"/>
            <a:chOff x="4910462" y="2279268"/>
            <a:chExt cx="4709788" cy="1160804"/>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6918" y="2279268"/>
              <a:ext cx="3723332" cy="1160804"/>
            </a:xfrm>
            <a:prstGeom prst="rect">
              <a:avLst/>
            </a:prstGeom>
          </p:spPr>
        </p:pic>
        <p:sp>
          <p:nvSpPr>
            <p:cNvPr id="45" name="Left Bracket 44"/>
            <p:cNvSpPr/>
            <p:nvPr/>
          </p:nvSpPr>
          <p:spPr>
            <a:xfrm>
              <a:off x="5387172" y="2338963"/>
              <a:ext cx="155283" cy="926717"/>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p:cNvSpPr/>
            <p:nvPr/>
          </p:nvSpPr>
          <p:spPr>
            <a:xfrm>
              <a:off x="4910462" y="2605315"/>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3</a:t>
              </a:r>
            </a:p>
          </p:txBody>
        </p:sp>
      </p:grpSp>
      <p:sp>
        <p:nvSpPr>
          <p:cNvPr id="47" name="Left Bracket 46"/>
          <p:cNvSpPr/>
          <p:nvPr/>
        </p:nvSpPr>
        <p:spPr>
          <a:xfrm>
            <a:off x="4309737" y="1302872"/>
            <a:ext cx="185441" cy="373528"/>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p:cNvSpPr/>
          <p:nvPr/>
        </p:nvSpPr>
        <p:spPr>
          <a:xfrm>
            <a:off x="3891558" y="1257184"/>
            <a:ext cx="312906" cy="400110"/>
          </a:xfrm>
          <a:prstGeom prst="rect">
            <a:avLst/>
          </a:prstGeom>
        </p:spPr>
        <p:txBody>
          <a:bodyPr wrap="non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2</a:t>
            </a:r>
          </a:p>
        </p:txBody>
      </p:sp>
      <p:pic>
        <p:nvPicPr>
          <p:cNvPr id="49" name="Content Placeholder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2657" y="695195"/>
            <a:ext cx="3890344" cy="524005"/>
          </a:xfrm>
          <a:prstGeom prst="rect">
            <a:avLst/>
          </a:prstGeom>
        </p:spPr>
      </p:pic>
      <p:sp>
        <p:nvSpPr>
          <p:cNvPr id="50" name="Left Bracket 49"/>
          <p:cNvSpPr/>
          <p:nvPr/>
        </p:nvSpPr>
        <p:spPr>
          <a:xfrm>
            <a:off x="4304379" y="756826"/>
            <a:ext cx="190799" cy="386173"/>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p:cNvSpPr/>
          <p:nvPr/>
        </p:nvSpPr>
        <p:spPr>
          <a:xfrm>
            <a:off x="3886200" y="723784"/>
            <a:ext cx="312906" cy="400110"/>
          </a:xfrm>
          <a:prstGeom prst="rect">
            <a:avLst/>
          </a:prstGeom>
        </p:spPr>
        <p:txBody>
          <a:bodyPr wrap="non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1</a:t>
            </a:r>
          </a:p>
        </p:txBody>
      </p:sp>
      <p:grpSp>
        <p:nvGrpSpPr>
          <p:cNvPr id="52" name="Group 51"/>
          <p:cNvGrpSpPr/>
          <p:nvPr/>
        </p:nvGrpSpPr>
        <p:grpSpPr>
          <a:xfrm>
            <a:off x="148260" y="4139076"/>
            <a:ext cx="3296929" cy="1815653"/>
            <a:chOff x="227320" y="4090715"/>
            <a:chExt cx="3296929" cy="1615827"/>
          </a:xfrm>
        </p:grpSpPr>
        <p:sp>
          <p:nvSpPr>
            <p:cNvPr id="53" name="TextBox 52">
              <a:extLst>
                <a:ext uri="{FF2B5EF4-FFF2-40B4-BE49-F238E27FC236}">
                  <a16:creationId xmlns:a16="http://schemas.microsoft.com/office/drawing/2014/main" id="{C13100BB-6DF0-48EA-9255-1FA5F0F4C8E1}"/>
                </a:ext>
              </a:extLst>
            </p:cNvPr>
            <p:cNvSpPr txBox="1"/>
            <p:nvPr/>
          </p:nvSpPr>
          <p:spPr>
            <a:xfrm>
              <a:off x="227320" y="4090715"/>
              <a:ext cx="3296929" cy="161582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Binary variables:</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Line damage status</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a:t>
              </a:r>
              <a:r>
                <a:rPr kumimoji="0" lang="en-US" sz="1600" b="0" i="0" u="none" strike="noStrike" kern="0" cap="none" spc="0" normalizeH="0" baseline="0" noProof="0" dirty="0" err="1">
                  <a:ln>
                    <a:noFill/>
                  </a:ln>
                  <a:solidFill>
                    <a:prstClr val="black"/>
                  </a:solidFill>
                  <a:effectLst/>
                  <a:uLnTx/>
                  <a:uFillTx/>
                  <a:latin typeface="Times" panose="02020603050405020304" pitchFamily="18" charset="0"/>
                  <a:cs typeface="Times" panose="02020603050405020304" pitchFamily="18" charset="0"/>
                </a:rPr>
                <a:t>Sectionlizer</a:t>
              </a: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on-off status</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Line on-off status</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766" y="4543805"/>
              <a:ext cx="352381" cy="238095"/>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005" y="4882873"/>
              <a:ext cx="333333" cy="266667"/>
            </a:xfrm>
            <a:prstGeom prst="rect">
              <a:avLst/>
            </a:prstGeom>
          </p:spPr>
        </p:pic>
        <p:pic>
          <p:nvPicPr>
            <p:cNvPr id="56" name="Picture 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195" y="5221942"/>
              <a:ext cx="380952" cy="266667"/>
            </a:xfrm>
            <a:prstGeom prst="rect">
              <a:avLst/>
            </a:prstGeom>
          </p:spPr>
        </p:pic>
      </p:grpSp>
      <p:pic>
        <p:nvPicPr>
          <p:cNvPr id="57" name="Picture 56"/>
          <p:cNvPicPr>
            <a:picLocks noChangeAspect="1"/>
          </p:cNvPicPr>
          <p:nvPr/>
        </p:nvPicPr>
        <p:blipFill>
          <a:blip r:embed="rId13"/>
          <a:stretch>
            <a:fillRect/>
          </a:stretch>
        </p:blipFill>
        <p:spPr>
          <a:xfrm>
            <a:off x="5440510" y="2837165"/>
            <a:ext cx="3155478" cy="1066935"/>
          </a:xfrm>
          <a:prstGeom prst="rect">
            <a:avLst/>
          </a:prstGeom>
        </p:spPr>
      </p:pic>
      <p:sp>
        <p:nvSpPr>
          <p:cNvPr id="58" name="Slide Number Placeholder 3"/>
          <p:cNvSpPr txBox="1">
            <a:spLocks/>
          </p:cNvSpPr>
          <p:nvPr/>
        </p:nvSpPr>
        <p:spPr>
          <a:xfrm>
            <a:off x="5932064" y="562921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rgbClr val="ACA39A"/>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pPr>
              <a:defRPr/>
            </a:pPr>
            <a:r>
              <a:rPr lang="en-US" dirty="0"/>
              <a:t>105</a:t>
            </a:r>
          </a:p>
        </p:txBody>
      </p:sp>
    </p:spTree>
    <p:extLst>
      <p:ext uri="{BB962C8B-B14F-4D97-AF65-F5344CB8AC3E}">
        <p14:creationId xmlns:p14="http://schemas.microsoft.com/office/powerpoint/2010/main" val="32588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47" grpId="0" animBg="1"/>
      <p:bldP spid="48" grpId="0"/>
      <p:bldP spid="50" grpId="0" animBg="1"/>
      <p:bldP spid="5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marL="571500" indent="-5715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Fictitious</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Faulting Logic Constraints </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5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827" y="821995"/>
            <a:ext cx="5262973" cy="216644"/>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27" y="1269130"/>
            <a:ext cx="5262973" cy="225445"/>
          </a:xfrm>
          <a:prstGeom prst="rect">
            <a:avLst/>
          </a:prstGeom>
        </p:spPr>
      </p:pic>
      <p:sp>
        <p:nvSpPr>
          <p:cNvPr id="60" name="Rectangle 59"/>
          <p:cNvSpPr/>
          <p:nvPr/>
        </p:nvSpPr>
        <p:spPr>
          <a:xfrm>
            <a:off x="606669" y="3620930"/>
            <a:ext cx="3580228" cy="338554"/>
          </a:xfrm>
          <a:prstGeom prst="rect">
            <a:avLst/>
          </a:prstGeom>
        </p:spPr>
        <p:txBody>
          <a:bodyPr wrap="square">
            <a:spAutoFit/>
          </a:bodyPr>
          <a:lstStyle/>
          <a:p>
            <a:pPr marL="457200" indent="-457200" eaLnBrk="1" fontAlgn="auto" hangingPunct="1">
              <a:spcBef>
                <a:spcPts val="0"/>
              </a:spcBef>
              <a:spcAft>
                <a:spcPts val="0"/>
              </a:spcAft>
              <a:buFont typeface="+mj-lt"/>
              <a:buAutoNum type="arabicParenR"/>
            </a:pPr>
            <a:r>
              <a:rPr lang="en-US" sz="1600" dirty="0">
                <a:solidFill>
                  <a:prstClr val="black"/>
                </a:solidFill>
                <a:latin typeface="Times New Roman" panose="02020603050405020304" pitchFamily="18" charset="0"/>
                <a:cs typeface="Times New Roman" panose="02020603050405020304" pitchFamily="18" charset="0"/>
              </a:rPr>
              <a:t>Radiality constraint</a:t>
            </a:r>
          </a:p>
        </p:txBody>
      </p:sp>
      <p:sp>
        <p:nvSpPr>
          <p:cNvPr id="61" name="Rectangle 60"/>
          <p:cNvSpPr/>
          <p:nvPr/>
        </p:nvSpPr>
        <p:spPr>
          <a:xfrm>
            <a:off x="247253" y="1827242"/>
            <a:ext cx="2713372" cy="338554"/>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2"/>
            </a:pPr>
            <a:r>
              <a:rPr lang="en-US" sz="1600" dirty="0">
                <a:solidFill>
                  <a:prstClr val="black"/>
                </a:solidFill>
                <a:latin typeface="Times New Roman" panose="02020603050405020304" pitchFamily="18" charset="0"/>
                <a:cs typeface="Times New Roman" panose="02020603050405020304" pitchFamily="18" charset="0"/>
              </a:rPr>
              <a:t>Voltage magnitude limits</a:t>
            </a:r>
          </a:p>
        </p:txBody>
      </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215" y="2778431"/>
            <a:ext cx="3504077" cy="286653"/>
          </a:xfrm>
          <a:prstGeom prst="rect">
            <a:avLst/>
          </a:prstGeom>
        </p:spPr>
      </p:pic>
      <p:sp>
        <p:nvSpPr>
          <p:cNvPr id="63" name="Rectangle 62"/>
          <p:cNvSpPr/>
          <p:nvPr/>
        </p:nvSpPr>
        <p:spPr>
          <a:xfrm>
            <a:off x="247253" y="2714253"/>
            <a:ext cx="2733441" cy="338554"/>
          </a:xfrm>
          <a:prstGeom prst="rect">
            <a:avLst/>
          </a:prstGeom>
        </p:spPr>
        <p:txBody>
          <a:bodyPr wrap="none">
            <a:spAutoFit/>
          </a:bodyPr>
          <a:lstStyle/>
          <a:p>
            <a:pPr marL="457200" indent="-457200" eaLnBrk="1" fontAlgn="auto" hangingPunct="1">
              <a:spcBef>
                <a:spcPts val="0"/>
              </a:spcBef>
              <a:spcAft>
                <a:spcPts val="0"/>
              </a:spcAft>
              <a:buFont typeface="+mj-lt"/>
              <a:buAutoNum type="arabicParenR" startAt="3"/>
            </a:pPr>
            <a:r>
              <a:rPr lang="en-US" sz="1600" dirty="0">
                <a:solidFill>
                  <a:prstClr val="black"/>
                </a:solidFill>
                <a:latin typeface="Times New Roman" panose="02020603050405020304" pitchFamily="18" charset="0"/>
                <a:cs typeface="Times New Roman" panose="02020603050405020304" pitchFamily="18" charset="0"/>
              </a:rPr>
              <a:t>Load shedding ratio limit</a:t>
            </a:r>
          </a:p>
        </p:txBody>
      </p:sp>
      <p:grpSp>
        <p:nvGrpSpPr>
          <p:cNvPr id="64" name="Group 63"/>
          <p:cNvGrpSpPr/>
          <p:nvPr/>
        </p:nvGrpSpPr>
        <p:grpSpPr>
          <a:xfrm>
            <a:off x="3266356" y="1616018"/>
            <a:ext cx="4506044" cy="933267"/>
            <a:chOff x="4162799" y="2359240"/>
            <a:chExt cx="4506044" cy="933267"/>
          </a:xfrm>
        </p:grpSpPr>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5258" y="2378579"/>
              <a:ext cx="3893585" cy="913928"/>
            </a:xfrm>
            <a:prstGeom prst="rect">
              <a:avLst/>
            </a:prstGeom>
          </p:spPr>
        </p:pic>
        <p:sp>
          <p:nvSpPr>
            <p:cNvPr id="66" name="Left Bracket 65"/>
            <p:cNvSpPr/>
            <p:nvPr/>
          </p:nvSpPr>
          <p:spPr>
            <a:xfrm>
              <a:off x="4499803" y="2359240"/>
              <a:ext cx="124295" cy="907835"/>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a:off x="4162799" y="2570948"/>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2</a:t>
              </a:r>
            </a:p>
          </p:txBody>
        </p:sp>
      </p:grpSp>
      <p:sp>
        <p:nvSpPr>
          <p:cNvPr id="68" name="Left Bracket 67"/>
          <p:cNvSpPr/>
          <p:nvPr/>
        </p:nvSpPr>
        <p:spPr>
          <a:xfrm>
            <a:off x="3579263" y="784158"/>
            <a:ext cx="120292" cy="610332"/>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a:off x="3266356" y="838584"/>
            <a:ext cx="312906" cy="400110"/>
          </a:xfrm>
          <a:prstGeom prst="rect">
            <a:avLst/>
          </a:prstGeom>
        </p:spPr>
        <p:txBody>
          <a:bodyPr wrap="non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1</a:t>
            </a:r>
          </a:p>
        </p:txBody>
      </p:sp>
      <p:sp>
        <p:nvSpPr>
          <p:cNvPr id="70" name="Left Bracket 69"/>
          <p:cNvSpPr/>
          <p:nvPr/>
        </p:nvSpPr>
        <p:spPr>
          <a:xfrm>
            <a:off x="3605041" y="2705157"/>
            <a:ext cx="136210" cy="402022"/>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a:off x="3258136" y="2667000"/>
            <a:ext cx="312906" cy="400110"/>
          </a:xfrm>
          <a:prstGeom prst="rect">
            <a:avLst/>
          </a:prstGeom>
        </p:spPr>
        <p:txBody>
          <a:bodyPr wrap="non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3</a:t>
            </a:r>
          </a:p>
        </p:txBody>
      </p:sp>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8182" y="3577548"/>
            <a:ext cx="4725687" cy="382187"/>
          </a:xfrm>
          <a:prstGeom prst="rect">
            <a:avLst/>
          </a:prstGeom>
        </p:spPr>
      </p:pic>
      <p:sp>
        <p:nvSpPr>
          <p:cNvPr id="73" name="Title 1"/>
          <p:cNvSpPr txBox="1">
            <a:spLocks/>
          </p:cNvSpPr>
          <p:nvPr/>
        </p:nvSpPr>
        <p:spPr>
          <a:xfrm>
            <a:off x="228600" y="3169607"/>
            <a:ext cx="8077200" cy="487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Radiality constraints</a:t>
            </a:r>
          </a:p>
        </p:txBody>
      </p:sp>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4203107"/>
            <a:ext cx="5217615" cy="246183"/>
          </a:xfrm>
          <a:prstGeom prst="rect">
            <a:avLst/>
          </a:prstGeom>
        </p:spPr>
      </p:pic>
      <p:pic>
        <p:nvPicPr>
          <p:cNvPr id="75" name="Picture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0185" y="4527094"/>
            <a:ext cx="4455615" cy="315234"/>
          </a:xfrm>
          <a:prstGeom prst="rect">
            <a:avLst/>
          </a:prstGeom>
        </p:spPr>
      </p:pic>
      <p:sp>
        <p:nvSpPr>
          <p:cNvPr id="76" name="Rectangle 75"/>
          <p:cNvSpPr/>
          <p:nvPr/>
        </p:nvSpPr>
        <p:spPr>
          <a:xfrm>
            <a:off x="224599" y="809197"/>
            <a:ext cx="3580228" cy="584775"/>
          </a:xfrm>
          <a:prstGeom prst="rect">
            <a:avLst/>
          </a:prstGeom>
        </p:spPr>
        <p:txBody>
          <a:bodyPr wrap="square">
            <a:spAutoFit/>
          </a:bodyPr>
          <a:lstStyle/>
          <a:p>
            <a:pPr marL="457200" indent="-457200" eaLnBrk="1" fontAlgn="auto" hangingPunct="1">
              <a:spcBef>
                <a:spcPts val="0"/>
              </a:spcBef>
              <a:spcAft>
                <a:spcPts val="0"/>
              </a:spcAft>
              <a:buFont typeface="+mj-lt"/>
              <a:buAutoNum type="arabicParenR"/>
            </a:pPr>
            <a:r>
              <a:rPr lang="en-US" sz="1600" dirty="0">
                <a:solidFill>
                  <a:prstClr val="black"/>
                </a:solidFill>
                <a:latin typeface="Times New Roman" panose="02020603050405020304" pitchFamily="18" charset="0"/>
                <a:cs typeface="Times New Roman" panose="02020603050405020304" pitchFamily="18" charset="0"/>
              </a:rPr>
              <a:t>Virtual node power injection constraints</a:t>
            </a:r>
          </a:p>
        </p:txBody>
      </p:sp>
      <p:sp>
        <p:nvSpPr>
          <p:cNvPr id="77" name="Rectangle 76"/>
          <p:cNvSpPr/>
          <p:nvPr/>
        </p:nvSpPr>
        <p:spPr>
          <a:xfrm>
            <a:off x="606669" y="4259539"/>
            <a:ext cx="2651467" cy="584775"/>
          </a:xfrm>
          <a:prstGeom prst="rect">
            <a:avLst/>
          </a:prstGeom>
        </p:spPr>
        <p:txBody>
          <a:bodyPr wrap="square">
            <a:spAutoFit/>
          </a:bodyPr>
          <a:lstStyle/>
          <a:p>
            <a:pPr marL="457200" indent="-457200" eaLnBrk="1" fontAlgn="auto" hangingPunct="1">
              <a:spcBef>
                <a:spcPts val="0"/>
              </a:spcBef>
              <a:spcAft>
                <a:spcPts val="0"/>
              </a:spcAft>
              <a:buFont typeface="+mj-lt"/>
              <a:buAutoNum type="arabicParenR" startAt="2"/>
            </a:pPr>
            <a:r>
              <a:rPr lang="en-US" sz="1600" dirty="0">
                <a:solidFill>
                  <a:prstClr val="black"/>
                </a:solidFill>
                <a:latin typeface="Times New Roman" panose="02020603050405020304" pitchFamily="18" charset="0"/>
                <a:cs typeface="Times New Roman" panose="02020603050405020304" pitchFamily="18" charset="0"/>
              </a:rPr>
              <a:t>Active branch identification constraint</a:t>
            </a:r>
          </a:p>
        </p:txBody>
      </p:sp>
      <p:grpSp>
        <p:nvGrpSpPr>
          <p:cNvPr id="78" name="Group 77"/>
          <p:cNvGrpSpPr/>
          <p:nvPr/>
        </p:nvGrpSpPr>
        <p:grpSpPr>
          <a:xfrm>
            <a:off x="5148482" y="4953000"/>
            <a:ext cx="3919317" cy="1037066"/>
            <a:chOff x="267579" y="5509928"/>
            <a:chExt cx="3919317" cy="1037066"/>
          </a:xfrm>
        </p:grpSpPr>
        <p:sp>
          <p:nvSpPr>
            <p:cNvPr id="79" name="TextBox 78">
              <a:extLst>
                <a:ext uri="{FF2B5EF4-FFF2-40B4-BE49-F238E27FC236}">
                  <a16:creationId xmlns:a16="http://schemas.microsoft.com/office/drawing/2014/main" id="{C13100BB-6DF0-48EA-9255-1FA5F0F4C8E1}"/>
                </a:ext>
              </a:extLst>
            </p:cNvPr>
            <p:cNvSpPr txBox="1"/>
            <p:nvPr/>
          </p:nvSpPr>
          <p:spPr>
            <a:xfrm>
              <a:off x="267579" y="5509928"/>
              <a:ext cx="3919317" cy="1015663"/>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Binary variables:</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active node                active branch </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node with zero voltage angle</a:t>
              </a:r>
            </a:p>
          </p:txBody>
        </p:sp>
        <p:pic>
          <p:nvPicPr>
            <p:cNvPr id="80" name="Picture 7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897" y="5923251"/>
              <a:ext cx="468869" cy="309027"/>
            </a:xfrm>
            <a:prstGeom prst="rect">
              <a:avLst/>
            </a:prstGeom>
          </p:spPr>
        </p:pic>
        <p:pic>
          <p:nvPicPr>
            <p:cNvPr id="81" name="Picture 8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72" y="6228051"/>
              <a:ext cx="417925" cy="318943"/>
            </a:xfrm>
            <a:prstGeom prst="rect">
              <a:avLst/>
            </a:prstGeom>
          </p:spPr>
        </p:pic>
        <p:pic>
          <p:nvPicPr>
            <p:cNvPr id="82" name="Picture 8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1897" y="5876741"/>
              <a:ext cx="377527" cy="351310"/>
            </a:xfrm>
            <a:prstGeom prst="rect">
              <a:avLst/>
            </a:prstGeom>
          </p:spPr>
        </p:pic>
      </p:grpSp>
      <p:sp>
        <p:nvSpPr>
          <p:cNvPr id="83" name="Left Bracket 82"/>
          <p:cNvSpPr/>
          <p:nvPr/>
        </p:nvSpPr>
        <p:spPr>
          <a:xfrm>
            <a:off x="3546092" y="3505200"/>
            <a:ext cx="69868" cy="485009"/>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a:off x="3233185" y="3559626"/>
            <a:ext cx="181742" cy="400110"/>
          </a:xfrm>
          <a:prstGeom prst="rect">
            <a:avLst/>
          </a:prstGeom>
        </p:spPr>
        <p:txBody>
          <a:bodyPr wrap="squar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1</a:t>
            </a:r>
          </a:p>
        </p:txBody>
      </p:sp>
      <p:sp>
        <p:nvSpPr>
          <p:cNvPr id="85" name="Left Bracket 84"/>
          <p:cNvSpPr/>
          <p:nvPr/>
        </p:nvSpPr>
        <p:spPr>
          <a:xfrm>
            <a:off x="3580015" y="4295999"/>
            <a:ext cx="136210" cy="393187"/>
          </a:xfrm>
          <a:prstGeom prst="leftBracke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a:off x="3247974" y="4241300"/>
            <a:ext cx="312906" cy="400110"/>
          </a:xfrm>
          <a:prstGeom prst="rect">
            <a:avLst/>
          </a:prstGeom>
        </p:spPr>
        <p:txBody>
          <a:bodyPr wrap="none">
            <a:spAutoFit/>
          </a:bodyPr>
          <a:lstStyle/>
          <a:p>
            <a:pPr eaLnBrk="1" fontAlgn="auto" hangingPunct="1">
              <a:spcBef>
                <a:spcPts val="0"/>
              </a:spcBef>
              <a:spcAft>
                <a:spcPts val="0"/>
              </a:spcAft>
            </a:pPr>
            <a:r>
              <a:rPr lang="en-US" sz="2000" b="1" dirty="0">
                <a:solidFill>
                  <a:srgbClr val="C00000"/>
                </a:solidFill>
                <a:latin typeface="Times New Roman" panose="02020603050405020304" pitchFamily="18" charset="0"/>
                <a:cs typeface="Times New Roman" panose="02020603050405020304" pitchFamily="18" charset="0"/>
              </a:rPr>
              <a:t>2</a:t>
            </a:r>
          </a:p>
        </p:txBody>
      </p:sp>
      <p:sp>
        <p:nvSpPr>
          <p:cNvPr id="87" name="Title 1"/>
          <p:cNvSpPr txBox="1">
            <a:spLocks/>
          </p:cNvSpPr>
          <p:nvPr/>
        </p:nvSpPr>
        <p:spPr>
          <a:xfrm>
            <a:off x="228600" y="4766990"/>
            <a:ext cx="4106560" cy="787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Zero angle indicator constraint </a:t>
            </a:r>
          </a:p>
        </p:txBody>
      </p:sp>
      <p:pic>
        <p:nvPicPr>
          <p:cNvPr id="88" name="Picture 8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011" y="5521926"/>
            <a:ext cx="4873983" cy="306815"/>
          </a:xfrm>
          <a:prstGeom prst="rect">
            <a:avLst/>
          </a:prstGeom>
        </p:spPr>
      </p:pic>
      <p:sp>
        <p:nvSpPr>
          <p:cNvPr id="89"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106</a:t>
            </a:r>
          </a:p>
        </p:txBody>
      </p:sp>
    </p:spTree>
    <p:extLst>
      <p:ext uri="{BB962C8B-B14F-4D97-AF65-F5344CB8AC3E}">
        <p14:creationId xmlns:p14="http://schemas.microsoft.com/office/powerpoint/2010/main" val="42406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8" grpId="0" animBg="1"/>
      <p:bldP spid="69" grpId="0"/>
      <p:bldP spid="70" grpId="0" animBg="1"/>
      <p:bldP spid="71" grpId="0"/>
      <p:bldP spid="73" grpId="0"/>
      <p:bldP spid="76" grpId="0"/>
      <p:bldP spid="77" grpId="0"/>
      <p:bldP spid="83" grpId="0" animBg="1"/>
      <p:bldP spid="84" grpId="0"/>
      <p:bldP spid="85" grpId="0" animBg="1"/>
      <p:bldP spid="8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pPr marL="571500" indent="-571500">
              <a:buFont typeface="Arial" panose="020B0604020202020204" pitchFamily="34" charset="0"/>
              <a:buChar char="•"/>
            </a:pPr>
            <a:r>
              <a:rPr lang="en-US" sz="3200" dirty="0"/>
              <a:t>The </a:t>
            </a:r>
            <a:r>
              <a:rPr lang="en-US" sz="3200" dirty="0" err="1"/>
              <a:t>Minimality</a:t>
            </a:r>
            <a:r>
              <a:rPr lang="en-US" sz="3200" dirty="0"/>
              <a:t> Condition of VDCOPF Sub-problem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5" name="Content Placeholder 2"/>
          <p:cNvSpPr>
            <a:spLocks noGrp="1"/>
          </p:cNvSpPr>
          <p:nvPr>
            <p:ph idx="1"/>
          </p:nvPr>
        </p:nvSpPr>
        <p:spPr>
          <a:xfrm>
            <a:off x="388847" y="1220221"/>
            <a:ext cx="4106953" cy="1903979"/>
          </a:xfrm>
        </p:spPr>
        <p:txBody>
          <a:bodyPr>
            <a:noAutofit/>
          </a:bodyPr>
          <a:lstStyle/>
          <a:p>
            <a:pPr>
              <a:buClrTx/>
              <a:buSzPct val="100000"/>
            </a:pPr>
            <a:r>
              <a:rPr lang="en-US" sz="2000" dirty="0">
                <a:solidFill>
                  <a:schemeClr val="tx1"/>
                </a:solidFill>
                <a:latin typeface="Times New Roman" panose="02020603050405020304" pitchFamily="18" charset="0"/>
                <a:cs typeface="Times New Roman" panose="02020603050405020304" pitchFamily="18" charset="0"/>
              </a:rPr>
              <a:t>To realize that a connected network component (healthy MG) has one and only one degree of freedom of voltage angle under the condition of full DC power flow equations </a:t>
            </a:r>
          </a:p>
        </p:txBody>
      </p:sp>
      <p:pic>
        <p:nvPicPr>
          <p:cNvPr id="36" name="Picture 35"/>
          <p:cNvPicPr>
            <a:picLocks noChangeAspect="1"/>
          </p:cNvPicPr>
          <p:nvPr/>
        </p:nvPicPr>
        <p:blipFill>
          <a:blip r:embed="rId3"/>
          <a:stretch>
            <a:fillRect/>
          </a:stretch>
        </p:blipFill>
        <p:spPr>
          <a:xfrm>
            <a:off x="107513" y="3248965"/>
            <a:ext cx="4669619" cy="2630094"/>
          </a:xfrm>
          <a:prstGeom prst="rect">
            <a:avLst/>
          </a:prstGeom>
        </p:spPr>
      </p:pic>
      <p:pic>
        <p:nvPicPr>
          <p:cNvPr id="38" name="Picture 37"/>
          <p:cNvPicPr>
            <a:picLocks noChangeAspect="1"/>
          </p:cNvPicPr>
          <p:nvPr/>
        </p:nvPicPr>
        <p:blipFill>
          <a:blip r:embed="rId4"/>
          <a:stretch>
            <a:fillRect/>
          </a:stretch>
        </p:blipFill>
        <p:spPr>
          <a:xfrm>
            <a:off x="5130059" y="1636798"/>
            <a:ext cx="3777032" cy="1284633"/>
          </a:xfrm>
          <a:prstGeom prst="rect">
            <a:avLst/>
          </a:prstGeom>
        </p:spPr>
      </p:pic>
      <p:pic>
        <p:nvPicPr>
          <p:cNvPr id="39" name="Picture 38"/>
          <p:cNvPicPr>
            <a:picLocks noChangeAspect="1"/>
          </p:cNvPicPr>
          <p:nvPr/>
        </p:nvPicPr>
        <p:blipFill>
          <a:blip r:embed="rId5"/>
          <a:stretch>
            <a:fillRect/>
          </a:stretch>
        </p:blipFill>
        <p:spPr>
          <a:xfrm>
            <a:off x="5393947" y="2991973"/>
            <a:ext cx="3359528" cy="1520548"/>
          </a:xfrm>
          <a:prstGeom prst="rect">
            <a:avLst/>
          </a:prstGeom>
        </p:spPr>
      </p:pic>
      <p:pic>
        <p:nvPicPr>
          <p:cNvPr id="40" name="Picture 39"/>
          <p:cNvPicPr>
            <a:picLocks noChangeAspect="1"/>
          </p:cNvPicPr>
          <p:nvPr/>
        </p:nvPicPr>
        <p:blipFill>
          <a:blip r:embed="rId6"/>
          <a:stretch>
            <a:fillRect/>
          </a:stretch>
        </p:blipFill>
        <p:spPr>
          <a:xfrm>
            <a:off x="5535163" y="4583062"/>
            <a:ext cx="3111493" cy="728829"/>
          </a:xfrm>
          <a:prstGeom prst="rect">
            <a:avLst/>
          </a:prstGeom>
        </p:spPr>
      </p:pic>
      <p:pic>
        <p:nvPicPr>
          <p:cNvPr id="41" name="Picture 40"/>
          <p:cNvPicPr>
            <a:picLocks noChangeAspect="1"/>
          </p:cNvPicPr>
          <p:nvPr/>
        </p:nvPicPr>
        <p:blipFill>
          <a:blip r:embed="rId7"/>
          <a:stretch>
            <a:fillRect/>
          </a:stretch>
        </p:blipFill>
        <p:spPr>
          <a:xfrm>
            <a:off x="5403472" y="5382432"/>
            <a:ext cx="3644220" cy="682435"/>
          </a:xfrm>
          <a:prstGeom prst="rect">
            <a:avLst/>
          </a:prstGeom>
        </p:spPr>
      </p:pic>
      <p:sp>
        <p:nvSpPr>
          <p:cNvPr id="42" name="Content Placeholder 2"/>
          <p:cNvSpPr txBox="1">
            <a:spLocks/>
          </p:cNvSpPr>
          <p:nvPr/>
        </p:nvSpPr>
        <p:spPr>
          <a:xfrm>
            <a:off x="5181600" y="1274300"/>
            <a:ext cx="3465056" cy="442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000" dirty="0">
                <a:latin typeface="Times New Roman" panose="02020603050405020304" pitchFamily="18" charset="0"/>
                <a:cs typeface="Times New Roman" panose="02020603050405020304" pitchFamily="18" charset="0"/>
              </a:rPr>
              <a:t>KKT optimality condition:</a:t>
            </a:r>
          </a:p>
        </p:txBody>
      </p:sp>
      <p:sp>
        <p:nvSpPr>
          <p:cNvPr id="43"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107</a:t>
            </a:r>
          </a:p>
        </p:txBody>
      </p:sp>
    </p:spTree>
    <p:extLst>
      <p:ext uri="{BB962C8B-B14F-4D97-AF65-F5344CB8AC3E}">
        <p14:creationId xmlns:p14="http://schemas.microsoft.com/office/powerpoint/2010/main" val="28859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Dual Decomposition Algorithm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2" name="Content Placeholder 2"/>
          <p:cNvSpPr txBox="1">
            <a:spLocks/>
          </p:cNvSpPr>
          <p:nvPr/>
        </p:nvSpPr>
        <p:spPr>
          <a:xfrm>
            <a:off x="0" y="1005329"/>
            <a:ext cx="5770638" cy="442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 Compact Notation Form of ROD Model</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1834" y="1319300"/>
            <a:ext cx="3675491" cy="4272724"/>
          </a:xfrm>
          <a:prstGeom prst="rect">
            <a:avLst/>
          </a:prstGeom>
        </p:spPr>
      </p:pic>
      <p:grpSp>
        <p:nvGrpSpPr>
          <p:cNvPr id="14" name="Group 13"/>
          <p:cNvGrpSpPr/>
          <p:nvPr/>
        </p:nvGrpSpPr>
        <p:grpSpPr>
          <a:xfrm>
            <a:off x="354660" y="1386934"/>
            <a:ext cx="4495076" cy="1227651"/>
            <a:chOff x="381169" y="1222010"/>
            <a:chExt cx="5553796" cy="164931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65" y="1222010"/>
              <a:ext cx="5297322" cy="643399"/>
            </a:xfrm>
            <a:prstGeom prst="rect">
              <a:avLst/>
            </a:prstGeom>
          </p:spPr>
        </p:pic>
        <p:grpSp>
          <p:nvGrpSpPr>
            <p:cNvPr id="16" name="Group 15"/>
            <p:cNvGrpSpPr/>
            <p:nvPr/>
          </p:nvGrpSpPr>
          <p:grpSpPr>
            <a:xfrm>
              <a:off x="381169" y="1839436"/>
              <a:ext cx="5553796" cy="1031892"/>
              <a:chOff x="231845" y="2600448"/>
              <a:chExt cx="5553796" cy="1031892"/>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283" y="2635009"/>
                <a:ext cx="5019358" cy="997331"/>
              </a:xfrm>
              <a:prstGeom prst="rect">
                <a:avLst/>
              </a:prstGeom>
            </p:spPr>
          </p:pic>
          <p:sp>
            <p:nvSpPr>
              <p:cNvPr id="18" name="Rectangle 17"/>
              <p:cNvSpPr/>
              <p:nvPr/>
            </p:nvSpPr>
            <p:spPr>
              <a:xfrm>
                <a:off x="231845" y="2600448"/>
                <a:ext cx="839890" cy="452114"/>
              </a:xfrm>
              <a:prstGeom prst="rect">
                <a:avLst/>
              </a:prstGeom>
            </p:spPr>
            <p:txBody>
              <a:bodyPr wrap="none">
                <a:spAutoFit/>
              </a:bodyPr>
              <a:lstStyle/>
              <a:p>
                <a:pPr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where</a:t>
                </a:r>
              </a:p>
            </p:txBody>
          </p:sp>
        </p:gr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646" y="4539531"/>
            <a:ext cx="4735754" cy="413469"/>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446746"/>
            <a:ext cx="5105400" cy="50484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390" y="5327191"/>
            <a:ext cx="2851758" cy="529667"/>
          </a:xfrm>
          <a:prstGeom prst="rect">
            <a:avLst/>
          </a:prstGeom>
        </p:spPr>
      </p:pic>
      <p:sp>
        <p:nvSpPr>
          <p:cNvPr id="22" name="Rectangle 21"/>
          <p:cNvSpPr/>
          <p:nvPr/>
        </p:nvSpPr>
        <p:spPr>
          <a:xfrm>
            <a:off x="1" y="2590800"/>
            <a:ext cx="4876799" cy="830997"/>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To induce a scenario-based decomposable structure, the copies of the first-stage variables x are introduced to create the following reformulation</a:t>
            </a:r>
          </a:p>
        </p:txBody>
      </p:sp>
      <p:sp>
        <p:nvSpPr>
          <p:cNvPr id="23" name="Rectangle 22"/>
          <p:cNvSpPr/>
          <p:nvPr/>
        </p:nvSpPr>
        <p:spPr>
          <a:xfrm>
            <a:off x="0" y="3987225"/>
            <a:ext cx="5105400" cy="58477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The Lagrangian relaxation with respect to the nonanticipativity constraint</a:t>
            </a:r>
          </a:p>
        </p:txBody>
      </p:sp>
      <p:sp>
        <p:nvSpPr>
          <p:cNvPr id="24" name="Rectangle 23"/>
          <p:cNvSpPr/>
          <p:nvPr/>
        </p:nvSpPr>
        <p:spPr>
          <a:xfrm>
            <a:off x="0" y="4955716"/>
            <a:ext cx="4876800" cy="338554"/>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The lower bound of the Lagrangian relaxation:</a:t>
            </a:r>
          </a:p>
        </p:txBody>
      </p:sp>
      <p:sp>
        <p:nvSpPr>
          <p:cNvPr id="25"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108</a:t>
            </a:r>
          </a:p>
        </p:txBody>
      </p:sp>
    </p:spTree>
    <p:extLst>
      <p:ext uri="{BB962C8B-B14F-4D97-AF65-F5344CB8AC3E}">
        <p14:creationId xmlns:p14="http://schemas.microsoft.com/office/powerpoint/2010/main" val="4046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2" grpId="0"/>
      <p:bldP spid="23" grpId="0"/>
      <p:bldP spid="2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Case Study</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00" y="1386828"/>
            <a:ext cx="4276725" cy="3383494"/>
          </a:xfrm>
          <a:prstGeom prst="rect">
            <a:avLst/>
          </a:prstGeom>
        </p:spPr>
      </p:pic>
      <p:pic>
        <p:nvPicPr>
          <p:cNvPr id="26" name="Picture 25"/>
          <p:cNvPicPr>
            <a:picLocks noChangeAspect="1"/>
          </p:cNvPicPr>
          <p:nvPr/>
        </p:nvPicPr>
        <p:blipFill>
          <a:blip r:embed="rId4"/>
          <a:stretch>
            <a:fillRect/>
          </a:stretch>
        </p:blipFill>
        <p:spPr>
          <a:xfrm>
            <a:off x="225009" y="1268866"/>
            <a:ext cx="4499391" cy="2059488"/>
          </a:xfrm>
          <a:prstGeom prst="rect">
            <a:avLst/>
          </a:prstGeom>
        </p:spPr>
      </p:pic>
      <p:sp>
        <p:nvSpPr>
          <p:cNvPr id="27" name="Rectangle 26"/>
          <p:cNvSpPr/>
          <p:nvPr/>
        </p:nvSpPr>
        <p:spPr>
          <a:xfrm>
            <a:off x="5562600" y="4975783"/>
            <a:ext cx="3276600" cy="646331"/>
          </a:xfrm>
          <a:prstGeom prst="rect">
            <a:avLst/>
          </a:prstGeom>
        </p:spPr>
        <p:txBody>
          <a:bodyPr wrap="square">
            <a:spAutoFit/>
          </a:bodyPr>
          <a:lstStyle/>
          <a:p>
            <a:pPr algn="ctr" eaLnBrk="1" fontAlgn="auto" hangingPunct="1">
              <a:spcBef>
                <a:spcPts val="0"/>
              </a:spcBef>
              <a:spcAft>
                <a:spcPts val="0"/>
              </a:spcAft>
              <a:buClr>
                <a:srgbClr val="C00000"/>
              </a:buClr>
            </a:pPr>
            <a:r>
              <a:rPr lang="en-US" sz="1800" dirty="0">
                <a:solidFill>
                  <a:prstClr val="black"/>
                </a:solidFill>
                <a:latin typeface="Times New Roman" panose="02020603050405020304" pitchFamily="18" charset="0"/>
                <a:cs typeface="Times New Roman" panose="02020603050405020304" pitchFamily="18" charset="0"/>
              </a:rPr>
              <a:t>Fig.1. The optimal ROD methods implementation </a:t>
            </a:r>
          </a:p>
        </p:txBody>
      </p:sp>
      <p:grpSp>
        <p:nvGrpSpPr>
          <p:cNvPr id="28" name="Group 27"/>
          <p:cNvGrpSpPr/>
          <p:nvPr/>
        </p:nvGrpSpPr>
        <p:grpSpPr>
          <a:xfrm>
            <a:off x="266077" y="4283133"/>
            <a:ext cx="4460704" cy="584775"/>
            <a:chOff x="444979" y="3809322"/>
            <a:chExt cx="5998779" cy="584775"/>
          </a:xfrm>
        </p:grpSpPr>
        <p:sp>
          <p:nvSpPr>
            <p:cNvPr id="29" name="Rectangle 28"/>
            <p:cNvSpPr/>
            <p:nvPr/>
          </p:nvSpPr>
          <p:spPr>
            <a:xfrm>
              <a:off x="444979" y="3809322"/>
              <a:ext cx="5995577" cy="58477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The repair cost of a single pole for 6 pole types is assumed to be the same</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714" y="4130218"/>
              <a:ext cx="2629044" cy="219708"/>
            </a:xfrm>
            <a:prstGeom prst="rect">
              <a:avLst/>
            </a:prstGeom>
          </p:spPr>
        </p:pic>
      </p:grpSp>
      <p:sp>
        <p:nvSpPr>
          <p:cNvPr id="31" name="Rectangle 30"/>
          <p:cNvSpPr/>
          <p:nvPr/>
        </p:nvSpPr>
        <p:spPr>
          <a:xfrm>
            <a:off x="262295" y="5052910"/>
            <a:ext cx="4462105" cy="58477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Consider the budget limitation, the total number of backup DGs is limited to be 5</a:t>
            </a:r>
          </a:p>
        </p:txBody>
      </p:sp>
      <p:sp>
        <p:nvSpPr>
          <p:cNvPr id="32" name="Rectangle 31"/>
          <p:cNvSpPr/>
          <p:nvPr/>
        </p:nvSpPr>
        <p:spPr>
          <a:xfrm>
            <a:off x="266077" y="3513356"/>
            <a:ext cx="3960208" cy="58477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The IEEE 123-bus system is mapped into a coastal city in Texas.</a:t>
            </a:r>
          </a:p>
        </p:txBody>
      </p:sp>
      <p:sp>
        <p:nvSpPr>
          <p:cNvPr id="33" name="Rectangle 32"/>
          <p:cNvSpPr/>
          <p:nvPr/>
        </p:nvSpPr>
        <p:spPr>
          <a:xfrm>
            <a:off x="262296" y="5759678"/>
            <a:ext cx="4297402" cy="338554"/>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The total investment cost is $5, 048,000</a:t>
            </a:r>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109</a:t>
            </a:r>
          </a:p>
        </p:txBody>
      </p:sp>
    </p:spTree>
    <p:extLst>
      <p:ext uri="{BB962C8B-B14F-4D97-AF65-F5344CB8AC3E}">
        <p14:creationId xmlns:p14="http://schemas.microsoft.com/office/powerpoint/2010/main" val="1803908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Simulating A Pole Damage Status in A Hurricane </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110</a:t>
            </a:r>
          </a:p>
        </p:txBody>
      </p:sp>
      <p:pic>
        <p:nvPicPr>
          <p:cNvPr id="14"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122046"/>
            <a:ext cx="6494148" cy="4881816"/>
          </a:xfrm>
          <a:prstGeom prst="rect">
            <a:avLst/>
          </a:prstGeom>
        </p:spPr>
      </p:pic>
    </p:spTree>
    <p:extLst>
      <p:ext uri="{BB962C8B-B14F-4D97-AF65-F5344CB8AC3E}">
        <p14:creationId xmlns:p14="http://schemas.microsoft.com/office/powerpoint/2010/main" val="22676639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Case1: Comparison with and without ROD</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111</a:t>
            </a:r>
          </a:p>
        </p:txBody>
      </p:sp>
      <p:sp>
        <p:nvSpPr>
          <p:cNvPr id="6" name="Rectangle 5"/>
          <p:cNvSpPr/>
          <p:nvPr/>
        </p:nvSpPr>
        <p:spPr>
          <a:xfrm>
            <a:off x="1733551" y="5112215"/>
            <a:ext cx="6660670" cy="307777"/>
          </a:xfrm>
          <a:prstGeom prst="rect">
            <a:avLst/>
          </a:prstGeom>
        </p:spPr>
        <p:txBody>
          <a:bodyPr wrap="none">
            <a:spAutoFit/>
          </a:bodyPr>
          <a:lstStyle/>
          <a:p>
            <a:pPr eaLnBrk="1" fontAlgn="auto" hangingPunct="1">
              <a:spcBef>
                <a:spcPts val="0"/>
              </a:spcBef>
              <a:spcAft>
                <a:spcPts val="0"/>
              </a:spcAft>
            </a:pPr>
            <a:r>
              <a:rPr lang="en-US" sz="1400" dirty="0">
                <a:solidFill>
                  <a:prstClr val="black"/>
                </a:solidFill>
                <a:latin typeface="Times New Roman" panose="02020603050405020304" pitchFamily="18" charset="0"/>
                <a:cs typeface="Times New Roman" panose="02020603050405020304" pitchFamily="18" charset="0"/>
              </a:rPr>
              <a:t>Fig.1. The second stage cost comparison with and without ROD under different scenarios </a:t>
            </a:r>
          </a:p>
        </p:txBody>
      </p:sp>
      <p:pic>
        <p:nvPicPr>
          <p:cNvPr id="7"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653" y="1786368"/>
            <a:ext cx="7479618" cy="3268122"/>
          </a:xfrm>
          <a:prstGeom prst="rect">
            <a:avLst/>
          </a:prstGeom>
        </p:spPr>
      </p:pic>
      <p:sp>
        <p:nvSpPr>
          <p:cNvPr id="8" name="Rectangle 7"/>
          <p:cNvSpPr/>
          <p:nvPr/>
        </p:nvSpPr>
        <p:spPr>
          <a:xfrm>
            <a:off x="457200" y="1044714"/>
            <a:ext cx="8294205"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Compare the second stage cost from the hurricane hits the system to the point when all damaged lines are repaired</a:t>
            </a:r>
          </a:p>
        </p:txBody>
      </p:sp>
      <p:sp>
        <p:nvSpPr>
          <p:cNvPr id="9" name="Rectangle 8"/>
          <p:cNvSpPr/>
          <p:nvPr/>
        </p:nvSpPr>
        <p:spPr>
          <a:xfrm>
            <a:off x="381000" y="5489490"/>
            <a:ext cx="8915400" cy="400110"/>
          </a:xfrm>
          <a:prstGeom prst="rect">
            <a:avLst/>
          </a:prstGeom>
        </p:spPr>
        <p:txBody>
          <a:bodyPr wrap="square">
            <a:spAutoFit/>
          </a:bodyPr>
          <a:lstStyle/>
          <a:p>
            <a:pPr marL="342900" indent="-3429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expected second-stage cost with optimal ROD is 8.93% of that without ROD </a:t>
            </a:r>
          </a:p>
        </p:txBody>
      </p:sp>
    </p:spTree>
    <p:extLst>
      <p:ext uri="{BB962C8B-B14F-4D97-AF65-F5344CB8AC3E}">
        <p14:creationId xmlns:p14="http://schemas.microsoft.com/office/powerpoint/2010/main" val="26287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Metrics (1/3)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B96B11C2-45A7-4B9B-93B9-D7C3E0D9A72D}"/>
                  </a:ext>
                </a:extLst>
              </p:cNvPr>
              <p:cNvGraphicFramePr>
                <a:graphicFrameLocks noGrp="1"/>
              </p:cNvGraphicFramePr>
              <p:nvPr>
                <p:extLst>
                  <p:ext uri="{D42A27DB-BD31-4B8C-83A1-F6EECF244321}">
                    <p14:modId xmlns:p14="http://schemas.microsoft.com/office/powerpoint/2010/main" val="93154164"/>
                  </p:ext>
                </p:extLst>
              </p:nvPr>
            </p:nvGraphicFramePr>
            <p:xfrm>
              <a:off x="152400" y="1064685"/>
              <a:ext cx="8839200" cy="4861560"/>
            </p:xfrm>
            <a:graphic>
              <a:graphicData uri="http://schemas.openxmlformats.org/drawingml/2006/table">
                <a:tbl>
                  <a:tblPr firstRow="1" bandRow="1"/>
                  <a:tblGrid>
                    <a:gridCol w="1905000">
                      <a:extLst>
                        <a:ext uri="{9D8B030D-6E8A-4147-A177-3AD203B41FA5}">
                          <a16:colId xmlns:a16="http://schemas.microsoft.com/office/drawing/2014/main" val="18294633"/>
                        </a:ext>
                      </a:extLst>
                    </a:gridCol>
                    <a:gridCol w="4038600">
                      <a:extLst>
                        <a:ext uri="{9D8B030D-6E8A-4147-A177-3AD203B41FA5}">
                          <a16:colId xmlns:a16="http://schemas.microsoft.com/office/drawing/2014/main" val="3163522745"/>
                        </a:ext>
                      </a:extLst>
                    </a:gridCol>
                    <a:gridCol w="2895600">
                      <a:extLst>
                        <a:ext uri="{9D8B030D-6E8A-4147-A177-3AD203B41FA5}">
                          <a16:colId xmlns:a16="http://schemas.microsoft.com/office/drawing/2014/main" val="4283981442"/>
                        </a:ext>
                      </a:extLst>
                    </a:gridCol>
                  </a:tblGrid>
                  <a:tr h="53340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1" dirty="0">
                              <a:solidFill>
                                <a:sysClr val="windowText" lastClr="000000"/>
                              </a:solidFill>
                              <a:latin typeface="Times" panose="02020603050405020304" pitchFamily="18" charset="0"/>
                              <a:cs typeface="Times" panose="02020603050405020304" pitchFamily="18" charset="0"/>
                            </a:rPr>
                            <a:t>Metric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ysClr val="windowText" lastClr="000000"/>
                              </a:solidFill>
                              <a:latin typeface="Times" panose="02020603050405020304" pitchFamily="18" charset="0"/>
                              <a:cs typeface="Times" panose="02020603050405020304" pitchFamily="18" charset="0"/>
                            </a:rPr>
                            <a:t>Equation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ysClr val="windowText" lastClr="000000"/>
                              </a:solidFill>
                              <a:latin typeface="Times" panose="02020603050405020304" pitchFamily="18" charset="0"/>
                              <a:cs typeface="Times" panose="02020603050405020304" pitchFamily="18" charset="0"/>
                            </a:rPr>
                            <a:t>Description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5487307"/>
                      </a:ext>
                    </a:extLst>
                  </a:tr>
                  <a:tr h="82739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dirty="0">
                              <a:latin typeface="Times" panose="02020603050405020304" pitchFamily="18" charset="0"/>
                              <a:cs typeface="Times" panose="02020603050405020304" pitchFamily="18" charset="0"/>
                            </a:rPr>
                            <a:t>Storm Average Interruption Frequency Index (STAIFI)</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14:m>
                            <m:oMathPara xmlns:m="http://schemas.openxmlformats.org/officeDocument/2006/math">
                              <m:oMathParaPr>
                                <m:jc m:val="center"/>
                              </m:oMathParaPr>
                              <m:oMath xmlns:m="http://schemas.openxmlformats.org/officeDocument/2006/math">
                                <m:f>
                                  <m:fPr>
                                    <m:ctrlPr>
                                      <a:rPr lang="en-US" sz="1600" b="0" i="1" smtClean="0">
                                        <a:solidFill>
                                          <a:sysClr val="windowText" lastClr="000000"/>
                                        </a:solidFill>
                                        <a:latin typeface="Cambria Math" panose="02040503050406030204" pitchFamily="18" charset="0"/>
                                        <a:cs typeface="Times" panose="02020603050405020304" pitchFamily="18" charset="0"/>
                                      </a:rPr>
                                    </m:ctrlPr>
                                  </m:fPr>
                                  <m:num>
                                    <m:r>
                                      <m:rPr>
                                        <m:sty m:val="p"/>
                                      </m:rPr>
                                      <a:rPr lang="en-US" sz="1600" b="0" i="0" smtClean="0">
                                        <a:solidFill>
                                          <a:sysClr val="windowText" lastClr="000000"/>
                                        </a:solidFill>
                                        <a:latin typeface="Cambria Math" panose="02040503050406030204" pitchFamily="18" charset="0"/>
                                        <a:cs typeface="Times" panose="02020603050405020304" pitchFamily="18" charset="0"/>
                                      </a:rPr>
                                      <m:t>Total</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Number</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of</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Customers</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Interrupted</m:t>
                                    </m:r>
                                  </m:num>
                                  <m:den>
                                    <m:r>
                                      <m:rPr>
                                        <m:sty m:val="p"/>
                                      </m:rPr>
                                      <a:rPr lang="en-US" sz="1600" b="0" i="0" smtClean="0">
                                        <a:solidFill>
                                          <a:sysClr val="windowText" lastClr="000000"/>
                                        </a:solidFill>
                                        <a:latin typeface="Cambria Math" panose="02040503050406030204" pitchFamily="18" charset="0"/>
                                        <a:cs typeface="Times" panose="02020603050405020304" pitchFamily="18" charset="0"/>
                                      </a:rPr>
                                      <m:t>Total</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Number</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of</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Customers</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Served</m:t>
                                    </m:r>
                                  </m:den>
                                </m:f>
                              </m:oMath>
                            </m:oMathPara>
                          </a14:m>
                          <a:endParaRPr lang="en-US" sz="1600" i="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0" i="0" kern="1200" dirty="0">
                              <a:solidFill>
                                <a:schemeClr val="dk1"/>
                              </a:solidFill>
                              <a:effectLst/>
                              <a:latin typeface="Times" panose="02020603050405020304" pitchFamily="18" charset="0"/>
                              <a:ea typeface="+mn-ea"/>
                              <a:cs typeface="Times" panose="02020603050405020304" pitchFamily="18" charset="0"/>
                            </a:rPr>
                            <a:t>STAIFI and STAIDI exhibit too much uncertainty because of their high standard deviation.</a:t>
                          </a:r>
                        </a:p>
                        <a:p>
                          <a:pPr marL="285750" indent="-285750">
                            <a:buFont typeface="Arial" panose="020B0604020202020204" pitchFamily="34" charset="0"/>
                            <a:buChar char="•"/>
                          </a:pPr>
                          <a:r>
                            <a:rPr lang="en-US" sz="1600" b="0" i="0" kern="1200" dirty="0">
                              <a:solidFill>
                                <a:schemeClr val="dk1"/>
                              </a:solidFill>
                              <a:effectLst/>
                              <a:latin typeface="Times" panose="02020603050405020304" pitchFamily="18" charset="0"/>
                              <a:ea typeface="+mn-ea"/>
                              <a:cs typeface="Times" panose="02020603050405020304" pitchFamily="18" charset="0"/>
                            </a:rPr>
                            <a:t>The metrics are static and do not represent the</a:t>
                          </a:r>
                          <a:r>
                            <a:rPr lang="en-US" sz="1600" b="0" i="0" kern="1200" baseline="0" dirty="0">
                              <a:solidFill>
                                <a:schemeClr val="dk1"/>
                              </a:solidFill>
                              <a:effectLst/>
                              <a:latin typeface="Times" panose="02020603050405020304" pitchFamily="18" charset="0"/>
                              <a:ea typeface="+mn-ea"/>
                              <a:cs typeface="Times" panose="02020603050405020304" pitchFamily="18" charset="0"/>
                            </a:rPr>
                            <a:t> dynamic evolution </a:t>
                          </a:r>
                          <a:r>
                            <a:rPr lang="en-US" sz="1600" b="0" i="0" kern="1200" dirty="0">
                              <a:solidFill>
                                <a:schemeClr val="dk1"/>
                              </a:solidFill>
                              <a:effectLst/>
                              <a:latin typeface="Times" panose="02020603050405020304" pitchFamily="18" charset="0"/>
                              <a:ea typeface="+mn-ea"/>
                              <a:cs typeface="Times" panose="02020603050405020304" pitchFamily="18" charset="0"/>
                            </a:rPr>
                            <a:t>of damage and recovery processes.</a:t>
                          </a:r>
                        </a:p>
                        <a:p>
                          <a:pPr marL="285750" indent="-285750">
                            <a:buFont typeface="Arial" panose="020B0604020202020204" pitchFamily="34" charset="0"/>
                            <a:buChar char="•"/>
                          </a:pPr>
                          <a:r>
                            <a:rPr lang="en-US" sz="1600" dirty="0">
                              <a:solidFill>
                                <a:sysClr val="windowText" lastClr="000000"/>
                              </a:solidFill>
                              <a:latin typeface="Times" panose="02020603050405020304" pitchFamily="18" charset="0"/>
                              <a:cs typeface="Times" panose="02020603050405020304" pitchFamily="18" charset="0"/>
                            </a:rPr>
                            <a:t>Insufficient representation of the physical aspect of grids.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533195"/>
                      </a:ext>
                    </a:extLst>
                  </a:tr>
                  <a:tr h="105220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latin typeface="Times" panose="02020603050405020304" pitchFamily="18" charset="0"/>
                              <a:cs typeface="Times" panose="02020603050405020304" pitchFamily="18" charset="0"/>
                            </a:rPr>
                            <a:t>Storm Average Interruption Duration Index (STAIDI)</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14:m>
                            <m:oMathPara xmlns:m="http://schemas.openxmlformats.org/officeDocument/2006/math">
                              <m:oMathParaPr>
                                <m:jc m:val="centerGroup"/>
                              </m:oMathParaPr>
                              <m:oMath xmlns:m="http://schemas.openxmlformats.org/officeDocument/2006/math">
                                <m:f>
                                  <m:fPr>
                                    <m:ctrlPr>
                                      <a:rPr lang="en-US" sz="1600" b="0" i="1" smtClean="0">
                                        <a:solidFill>
                                          <a:sysClr val="windowText" lastClr="000000"/>
                                        </a:solidFill>
                                        <a:latin typeface="Cambria Math" panose="02040503050406030204" pitchFamily="18" charset="0"/>
                                        <a:cs typeface="Times" panose="02020603050405020304" pitchFamily="18" charset="0"/>
                                      </a:rPr>
                                    </m:ctrlPr>
                                  </m:fPr>
                                  <m:num>
                                    <m:r>
                                      <m:rPr>
                                        <m:sty m:val="p"/>
                                      </m:rPr>
                                      <a:rPr lang="en-US" sz="1600" b="0" i="0" smtClean="0">
                                        <a:solidFill>
                                          <a:sysClr val="windowText" lastClr="000000"/>
                                        </a:solidFill>
                                        <a:latin typeface="Cambria Math" panose="02040503050406030204" pitchFamily="18" charset="0"/>
                                        <a:cs typeface="Times" panose="02020603050405020304" pitchFamily="18" charset="0"/>
                                      </a:rPr>
                                      <m:t>Total</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Customer</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Storm</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Interruption</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Minutes</m:t>
                                    </m:r>
                                  </m:num>
                                  <m:den>
                                    <m:r>
                                      <m:rPr>
                                        <m:sty m:val="p"/>
                                      </m:rPr>
                                      <a:rPr lang="en-US" sz="1600" b="0" i="0" smtClean="0">
                                        <a:solidFill>
                                          <a:sysClr val="windowText" lastClr="000000"/>
                                        </a:solidFill>
                                        <a:latin typeface="Cambria Math" panose="02040503050406030204" pitchFamily="18" charset="0"/>
                                        <a:cs typeface="Times" panose="02020603050405020304" pitchFamily="18" charset="0"/>
                                      </a:rPr>
                                      <m:t>Total</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Number</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of</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Customers</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Served</m:t>
                                    </m:r>
                                  </m:den>
                                </m:f>
                              </m:oMath>
                            </m:oMathPara>
                          </a14:m>
                          <a:endParaRPr lang="en-US" sz="1600" i="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en-US" sz="1400" dirty="0">
                            <a:solidFill>
                              <a:sysClr val="windowText" lastClr="000000"/>
                            </a:solidFill>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298463"/>
                      </a:ext>
                    </a:extLst>
                  </a:tr>
                  <a:tr h="14325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latin typeface="Times" panose="02020603050405020304" pitchFamily="18" charset="0"/>
                              <a:cs typeface="Times" panose="02020603050405020304" pitchFamily="18" charset="0"/>
                            </a:rPr>
                            <a:t>Estimated Time of Restoration (ETR)</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14:m>
                            <m:oMathPara xmlns:m="http://schemas.openxmlformats.org/officeDocument/2006/math">
                              <m:oMathParaPr>
                                <m:jc m:val="center"/>
                              </m:oMathParaPr>
                              <m:oMath xmlns:m="http://schemas.openxmlformats.org/officeDocument/2006/math">
                                <m:r>
                                  <m:rPr>
                                    <m:sty m:val="p"/>
                                  </m:rPr>
                                  <a:rPr lang="en-US" sz="1600" b="0" i="0" smtClean="0">
                                    <a:solidFill>
                                      <a:sysClr val="windowText" lastClr="000000"/>
                                    </a:solidFill>
                                    <a:latin typeface="Cambria Math" panose="02040503050406030204" pitchFamily="18" charset="0"/>
                                    <a:cs typeface="Times" panose="02020603050405020304" pitchFamily="18" charset="0"/>
                                  </a:rPr>
                                  <m:t>Time</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of</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Outage</m:t>
                                </m:r>
                                <m:r>
                                  <a:rPr lang="en-US" sz="1600" b="0" i="0" smtClean="0">
                                    <a:solidFill>
                                      <a:sysClr val="windowText" lastClr="000000"/>
                                    </a:solidFill>
                                    <a:latin typeface="Cambria Math" panose="02040503050406030204" pitchFamily="18" charset="0"/>
                                    <a:cs typeface="Times" panose="02020603050405020304" pitchFamily="18" charset="0"/>
                                  </a:rPr>
                                  <m:t>+</m:t>
                                </m:r>
                                <m:r>
                                  <m:rPr>
                                    <m:sty m:val="p"/>
                                  </m:rPr>
                                  <a:rPr lang="en-US" sz="1600" b="0" i="0" smtClean="0">
                                    <a:solidFill>
                                      <a:sysClr val="windowText" lastClr="000000"/>
                                    </a:solidFill>
                                    <a:latin typeface="Cambria Math" panose="02040503050406030204" pitchFamily="18" charset="0"/>
                                    <a:cs typeface="Times" panose="02020603050405020304" pitchFamily="18" charset="0"/>
                                  </a:rPr>
                                  <m:t>Estimated</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Recovery</m:t>
                                </m:r>
                                <m:r>
                                  <a:rPr lang="en-US" sz="1600" b="0" i="0" smtClean="0">
                                    <a:solidFill>
                                      <a:sysClr val="windowText" lastClr="000000"/>
                                    </a:solidFill>
                                    <a:latin typeface="Cambria Math" panose="02040503050406030204" pitchFamily="18" charset="0"/>
                                    <a:cs typeface="Times" panose="02020603050405020304" pitchFamily="18" charset="0"/>
                                  </a:rPr>
                                  <m:t> </m:t>
                                </m:r>
                                <m:r>
                                  <m:rPr>
                                    <m:sty m:val="p"/>
                                  </m:rPr>
                                  <a:rPr lang="en-US" sz="1600" b="0" i="0" smtClean="0">
                                    <a:solidFill>
                                      <a:sysClr val="windowText" lastClr="000000"/>
                                    </a:solidFill>
                                    <a:latin typeface="Cambria Math" panose="02040503050406030204" pitchFamily="18" charset="0"/>
                                    <a:cs typeface="Times" panose="02020603050405020304" pitchFamily="18" charset="0"/>
                                  </a:rPr>
                                  <m:t>Time</m:t>
                                </m:r>
                              </m:oMath>
                            </m:oMathPara>
                          </a14:m>
                          <a:endParaRPr lang="en-US" sz="1600" i="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GB" sz="1600" b="0" i="0" kern="1200" dirty="0">
                              <a:solidFill>
                                <a:schemeClr val="dk1"/>
                              </a:solidFill>
                              <a:effectLst/>
                              <a:latin typeface="Times" panose="02020603050405020304" pitchFamily="18" charset="0"/>
                              <a:ea typeface="+mn-ea"/>
                              <a:cs typeface="Times" panose="02020603050405020304" pitchFamily="18" charset="0"/>
                            </a:rPr>
                            <a:t>Difficult to estimate due to the uncertainties in the recovery process.</a:t>
                          </a:r>
                        </a:p>
                        <a:p>
                          <a:pPr marL="285750" indent="-285750">
                            <a:buFont typeface="Arial" panose="020B0604020202020204" pitchFamily="34" charset="0"/>
                            <a:buChar char="•"/>
                          </a:pPr>
                          <a:r>
                            <a:rPr lang="en-GB" sz="1600" b="0" i="0" kern="1200" dirty="0">
                              <a:solidFill>
                                <a:schemeClr val="dk1"/>
                              </a:solidFill>
                              <a:effectLst/>
                              <a:latin typeface="Times" panose="02020603050405020304" pitchFamily="18" charset="0"/>
                              <a:ea typeface="+mn-ea"/>
                              <a:cs typeface="Times" panose="02020603050405020304" pitchFamily="18" charset="0"/>
                            </a:rPr>
                            <a:t>Fails to provide a clear indication of the network’s ability to withstand weather events.</a:t>
                          </a:r>
                          <a:endParaRPr lang="en-US" sz="1600" dirty="0">
                            <a:solidFill>
                              <a:sysClr val="windowText" lastClr="000000"/>
                            </a:solidFill>
                            <a:latin typeface="Times" panose="02020603050405020304" pitchFamily="18" charset="0"/>
                            <a:cs typeface="Times"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5769509"/>
                      </a:ext>
                    </a:extLst>
                  </a:tr>
                </a:tbl>
              </a:graphicData>
            </a:graphic>
          </p:graphicFrame>
        </mc:Choice>
        <mc:Fallback xmlns="">
          <p:graphicFrame>
            <p:nvGraphicFramePr>
              <p:cNvPr id="10" name="Table 9">
                <a:extLst>
                  <a:ext uri="{FF2B5EF4-FFF2-40B4-BE49-F238E27FC236}">
                    <a16:creationId xmlns:a16="http://schemas.microsoft.com/office/drawing/2014/main" id="{B96B11C2-45A7-4B9B-93B9-D7C3E0D9A72D}"/>
                  </a:ext>
                </a:extLst>
              </p:cNvPr>
              <p:cNvGraphicFramePr>
                <a:graphicFrameLocks noGrp="1"/>
              </p:cNvGraphicFramePr>
              <p:nvPr>
                <p:extLst>
                  <p:ext uri="{D42A27DB-BD31-4B8C-83A1-F6EECF244321}">
                    <p14:modId xmlns:p14="http://schemas.microsoft.com/office/powerpoint/2010/main" val="93154164"/>
                  </p:ext>
                </p:extLst>
              </p:nvPr>
            </p:nvGraphicFramePr>
            <p:xfrm>
              <a:off x="152400" y="1064685"/>
              <a:ext cx="8839200" cy="4861560"/>
            </p:xfrm>
            <a:graphic>
              <a:graphicData uri="http://schemas.openxmlformats.org/drawingml/2006/table">
                <a:tbl>
                  <a:tblPr firstRow="1" bandRow="1"/>
                  <a:tblGrid>
                    <a:gridCol w="1905000">
                      <a:extLst>
                        <a:ext uri="{9D8B030D-6E8A-4147-A177-3AD203B41FA5}">
                          <a16:colId xmlns:a16="http://schemas.microsoft.com/office/drawing/2014/main" val="18294633"/>
                        </a:ext>
                      </a:extLst>
                    </a:gridCol>
                    <a:gridCol w="4038600">
                      <a:extLst>
                        <a:ext uri="{9D8B030D-6E8A-4147-A177-3AD203B41FA5}">
                          <a16:colId xmlns:a16="http://schemas.microsoft.com/office/drawing/2014/main" val="3163522745"/>
                        </a:ext>
                      </a:extLst>
                    </a:gridCol>
                    <a:gridCol w="2895600">
                      <a:extLst>
                        <a:ext uri="{9D8B030D-6E8A-4147-A177-3AD203B41FA5}">
                          <a16:colId xmlns:a16="http://schemas.microsoft.com/office/drawing/2014/main" val="4283981442"/>
                        </a:ext>
                      </a:extLst>
                    </a:gridCol>
                  </a:tblGrid>
                  <a:tr h="53340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1" dirty="0">
                              <a:solidFill>
                                <a:sysClr val="windowText" lastClr="000000"/>
                              </a:solidFill>
                              <a:latin typeface="Times" panose="02020603050405020304" pitchFamily="18" charset="0"/>
                              <a:cs typeface="Times" panose="02020603050405020304" pitchFamily="18" charset="0"/>
                            </a:rPr>
                            <a:t>Metric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ysClr val="windowText" lastClr="000000"/>
                              </a:solidFill>
                              <a:latin typeface="Times" panose="02020603050405020304" pitchFamily="18" charset="0"/>
                              <a:cs typeface="Times" panose="02020603050405020304" pitchFamily="18" charset="0"/>
                            </a:rPr>
                            <a:t>Equation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ysClr val="windowText" lastClr="000000"/>
                              </a:solidFill>
                              <a:latin typeface="Times" panose="02020603050405020304" pitchFamily="18" charset="0"/>
                              <a:cs typeface="Times" panose="02020603050405020304" pitchFamily="18" charset="0"/>
                            </a:rPr>
                            <a:t>Description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5487307"/>
                      </a:ext>
                    </a:extLst>
                  </a:tr>
                  <a:tr h="10668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dirty="0">
                              <a:latin typeface="Times" panose="02020603050405020304" pitchFamily="18" charset="0"/>
                              <a:cs typeface="Times" panose="02020603050405020304" pitchFamily="18" charset="0"/>
                            </a:rPr>
                            <a:t>Storm Average Interruption Frequency Index (STAIFI)</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stretch>
                            <a:fillRect l="-47583" t="-50857" r="-72205" b="-313143"/>
                          </a:stretch>
                        </a:blipFill>
                      </a:tcPr>
                    </a:tc>
                    <a:tc rowSpan="2">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0" i="0" kern="1200" dirty="0">
                              <a:solidFill>
                                <a:schemeClr val="dk1"/>
                              </a:solidFill>
                              <a:effectLst/>
                              <a:latin typeface="Times" panose="02020603050405020304" pitchFamily="18" charset="0"/>
                              <a:ea typeface="+mn-ea"/>
                              <a:cs typeface="Times" panose="02020603050405020304" pitchFamily="18" charset="0"/>
                            </a:rPr>
                            <a:t>STAIFI and STAIDI exhibit too much uncertainty because of their high standard deviation.</a:t>
                          </a:r>
                        </a:p>
                        <a:p>
                          <a:pPr marL="285750" indent="-285750">
                            <a:buFont typeface="Arial" panose="020B0604020202020204" pitchFamily="34" charset="0"/>
                            <a:buChar char="•"/>
                          </a:pPr>
                          <a:r>
                            <a:rPr lang="en-US" sz="1600" b="0" i="0" kern="1200" dirty="0">
                              <a:solidFill>
                                <a:schemeClr val="dk1"/>
                              </a:solidFill>
                              <a:effectLst/>
                              <a:latin typeface="Times" panose="02020603050405020304" pitchFamily="18" charset="0"/>
                              <a:ea typeface="+mn-ea"/>
                              <a:cs typeface="Times" panose="02020603050405020304" pitchFamily="18" charset="0"/>
                            </a:rPr>
                            <a:t>The metrics are static and do not represent the</a:t>
                          </a:r>
                          <a:r>
                            <a:rPr lang="en-US" sz="1600" b="0" i="0" kern="1200" baseline="0" dirty="0">
                              <a:solidFill>
                                <a:schemeClr val="dk1"/>
                              </a:solidFill>
                              <a:effectLst/>
                              <a:latin typeface="Times" panose="02020603050405020304" pitchFamily="18" charset="0"/>
                              <a:ea typeface="+mn-ea"/>
                              <a:cs typeface="Times" panose="02020603050405020304" pitchFamily="18" charset="0"/>
                            </a:rPr>
                            <a:t> dynamic evolution </a:t>
                          </a:r>
                          <a:r>
                            <a:rPr lang="en-US" sz="1600" b="0" i="0" kern="1200" dirty="0">
                              <a:solidFill>
                                <a:schemeClr val="dk1"/>
                              </a:solidFill>
                              <a:effectLst/>
                              <a:latin typeface="Times" panose="02020603050405020304" pitchFamily="18" charset="0"/>
                              <a:ea typeface="+mn-ea"/>
                              <a:cs typeface="Times" panose="02020603050405020304" pitchFamily="18" charset="0"/>
                            </a:rPr>
                            <a:t>of damage and recovery processes.</a:t>
                          </a:r>
                        </a:p>
                        <a:p>
                          <a:pPr marL="285750" indent="-285750">
                            <a:buFont typeface="Arial" panose="020B0604020202020204" pitchFamily="34" charset="0"/>
                            <a:buChar char="•"/>
                          </a:pPr>
                          <a:r>
                            <a:rPr lang="en-US" sz="1600" dirty="0">
                              <a:solidFill>
                                <a:sysClr val="windowText" lastClr="000000"/>
                              </a:solidFill>
                              <a:latin typeface="Times" panose="02020603050405020304" pitchFamily="18" charset="0"/>
                              <a:cs typeface="Times" panose="02020603050405020304" pitchFamily="18" charset="0"/>
                            </a:rPr>
                            <a:t>Insufficient representation of the physical aspect of grids.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533195"/>
                      </a:ext>
                    </a:extLst>
                  </a:tr>
                  <a:tr h="14630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latin typeface="Times" panose="02020603050405020304" pitchFamily="18" charset="0"/>
                              <a:cs typeface="Times" panose="02020603050405020304" pitchFamily="18" charset="0"/>
                            </a:rPr>
                            <a:t>Storm Average Interruption Duration Index (STAIDI)</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stretch>
                            <a:fillRect l="-47583" t="-110000" r="-72205" b="-128333"/>
                          </a:stretch>
                        </a:blipFill>
                      </a:tcPr>
                    </a:tc>
                    <a:tc vMerge="1">
                      <a:txBody>
                        <a:bodyPr/>
                        <a:lstStyle/>
                        <a:p>
                          <a:endParaRPr lang="en-US" sz="1400" dirty="0">
                            <a:solidFill>
                              <a:sysClr val="windowText" lastClr="000000"/>
                            </a:solidFill>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298463"/>
                      </a:ext>
                    </a:extLst>
                  </a:tr>
                  <a:tr h="17983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latin typeface="Times" panose="02020603050405020304" pitchFamily="18" charset="0"/>
                              <a:cs typeface="Times" panose="02020603050405020304" pitchFamily="18" charset="0"/>
                            </a:rPr>
                            <a:t>Estimated Time of Restoration (ETR)</a:t>
                          </a:r>
                          <a:endParaRPr lang="en-US" sz="16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stretch>
                            <a:fillRect l="-47583" t="-170270" r="-72205" b="-4054"/>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GB" sz="1600" b="0" i="0" kern="1200" dirty="0">
                              <a:solidFill>
                                <a:schemeClr val="dk1"/>
                              </a:solidFill>
                              <a:effectLst/>
                              <a:latin typeface="Times" panose="02020603050405020304" pitchFamily="18" charset="0"/>
                              <a:ea typeface="+mn-ea"/>
                              <a:cs typeface="Times" panose="02020603050405020304" pitchFamily="18" charset="0"/>
                            </a:rPr>
                            <a:t>Difficult to estimate due to the uncertainties in the recovery process.</a:t>
                          </a:r>
                        </a:p>
                        <a:p>
                          <a:pPr marL="285750" indent="-285750">
                            <a:buFont typeface="Arial" panose="020B0604020202020204" pitchFamily="34" charset="0"/>
                            <a:buChar char="•"/>
                          </a:pPr>
                          <a:r>
                            <a:rPr lang="en-GB" sz="1600" b="0" i="0" kern="1200" dirty="0">
                              <a:solidFill>
                                <a:schemeClr val="dk1"/>
                              </a:solidFill>
                              <a:effectLst/>
                              <a:latin typeface="Times" panose="02020603050405020304" pitchFamily="18" charset="0"/>
                              <a:ea typeface="+mn-ea"/>
                              <a:cs typeface="Times" panose="02020603050405020304" pitchFamily="18" charset="0"/>
                            </a:rPr>
                            <a:t>Fails to provide a clear indication of the network’s ability to withstand weather events.</a:t>
                          </a:r>
                          <a:endParaRPr lang="en-US" sz="1600" dirty="0">
                            <a:solidFill>
                              <a:sysClr val="windowText" lastClr="000000"/>
                            </a:solidFill>
                            <a:latin typeface="Times" panose="02020603050405020304" pitchFamily="18" charset="0"/>
                            <a:cs typeface="Times"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5769509"/>
                      </a:ext>
                    </a:extLst>
                  </a:tr>
                </a:tbl>
              </a:graphicData>
            </a:graphic>
          </p:graphicFrame>
        </mc:Fallback>
      </mc:AlternateContent>
    </p:spTree>
    <p:extLst>
      <p:ext uri="{BB962C8B-B14F-4D97-AF65-F5344CB8AC3E}">
        <p14:creationId xmlns:p14="http://schemas.microsoft.com/office/powerpoint/2010/main" val="21163729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Case1: Comparison with and without ROD</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112</a:t>
            </a:r>
          </a:p>
        </p:txBody>
      </p:sp>
      <p:pic>
        <p:nvPicPr>
          <p:cNvPr id="10" name="Picture 9"/>
          <p:cNvPicPr>
            <a:picLocks noChangeAspect="1"/>
          </p:cNvPicPr>
          <p:nvPr/>
        </p:nvPicPr>
        <p:blipFill>
          <a:blip r:embed="rId3"/>
          <a:stretch>
            <a:fillRect/>
          </a:stretch>
        </p:blipFill>
        <p:spPr>
          <a:xfrm>
            <a:off x="2579105" y="1529456"/>
            <a:ext cx="4164691" cy="642106"/>
          </a:xfrm>
          <a:prstGeom prst="rect">
            <a:avLst/>
          </a:prstGeom>
        </p:spPr>
      </p:pic>
      <p:pic>
        <p:nvPicPr>
          <p:cNvPr id="11"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6400" y="2133600"/>
            <a:ext cx="5943600" cy="2626346"/>
          </a:xfrm>
        </p:spPr>
      </p:pic>
      <p:sp>
        <p:nvSpPr>
          <p:cNvPr id="12" name="Rectangle 11"/>
          <p:cNvSpPr/>
          <p:nvPr/>
        </p:nvSpPr>
        <p:spPr>
          <a:xfrm>
            <a:off x="255103" y="1066800"/>
            <a:ext cx="8812697" cy="584775"/>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Compare the system resilience by the resilience curve, which can be expressed by the percentage of power-served (POPS(</a:t>
            </a:r>
            <a:r>
              <a:rPr lang="en-US" sz="1600" i="1" dirty="0">
                <a:solidFill>
                  <a:srgbClr val="000000"/>
                </a:solidFill>
              </a:rPr>
              <a:t>t</a:t>
            </a:r>
            <a:r>
              <a:rPr lang="en-US" sz="1600" dirty="0">
                <a:solidFill>
                  <a:srgbClr val="000000"/>
                </a:solidFill>
              </a:rPr>
              <a:t>)):</a:t>
            </a:r>
            <a:endParaRPr lang="en-US" sz="1600" dirty="0"/>
          </a:p>
        </p:txBody>
      </p:sp>
      <p:sp>
        <p:nvSpPr>
          <p:cNvPr id="13" name="Rectangle 12"/>
          <p:cNvSpPr/>
          <p:nvPr/>
        </p:nvSpPr>
        <p:spPr>
          <a:xfrm>
            <a:off x="3048000" y="4724400"/>
            <a:ext cx="3530069" cy="307777"/>
          </a:xfrm>
          <a:prstGeom prst="rect">
            <a:avLst/>
          </a:prstGeom>
        </p:spPr>
        <p:txBody>
          <a:bodyPr wrap="none">
            <a:spAutoFit/>
          </a:bodyPr>
          <a:lstStyle/>
          <a:p>
            <a:r>
              <a:rPr lang="en-US" sz="1400" dirty="0"/>
              <a:t>Fig.1. The system resilience curve comparison</a:t>
            </a:r>
          </a:p>
        </p:txBody>
      </p:sp>
      <p:sp>
        <p:nvSpPr>
          <p:cNvPr id="14" name="Rectangle 13"/>
          <p:cNvSpPr/>
          <p:nvPr/>
        </p:nvSpPr>
        <p:spPr>
          <a:xfrm>
            <a:off x="369955" y="5029200"/>
            <a:ext cx="8393045" cy="584775"/>
          </a:xfrm>
          <a:prstGeom prst="rect">
            <a:avLst/>
          </a:prstGeom>
        </p:spPr>
        <p:txBody>
          <a:bodyPr wrap="square">
            <a:spAutoFit/>
          </a:bodyPr>
          <a:lstStyle/>
          <a:p>
            <a:pPr marL="342900" indent="-342900">
              <a:buFont typeface="Arial" panose="020B0604020202020204" pitchFamily="34" charset="0"/>
              <a:buChar char="•"/>
            </a:pPr>
            <a:r>
              <a:rPr lang="en-US" sz="1600" dirty="0"/>
              <a:t>The system with optimal ROD has stronger surviving ability to withstand hurricane and faster recovery</a:t>
            </a:r>
          </a:p>
        </p:txBody>
      </p:sp>
      <p:sp>
        <p:nvSpPr>
          <p:cNvPr id="15" name="Rectangle 14"/>
          <p:cNvSpPr/>
          <p:nvPr/>
        </p:nvSpPr>
        <p:spPr>
          <a:xfrm>
            <a:off x="381000" y="5511225"/>
            <a:ext cx="8229600" cy="584775"/>
          </a:xfrm>
          <a:prstGeom prst="rect">
            <a:avLst/>
          </a:prstGeom>
        </p:spPr>
        <p:txBody>
          <a:bodyPr wrap="square">
            <a:spAutoFit/>
          </a:bodyPr>
          <a:lstStyle/>
          <a:p>
            <a:pPr marL="342900" indent="-342900">
              <a:buFont typeface="Arial" panose="020B0604020202020204" pitchFamily="34" charset="0"/>
              <a:buChar char="•"/>
            </a:pPr>
            <a:r>
              <a:rPr lang="en-US" sz="1600" dirty="0"/>
              <a:t>DGs and automatic </a:t>
            </a:r>
            <a:r>
              <a:rPr lang="en-US" sz="1600" dirty="0" err="1"/>
              <a:t>sectionalizers</a:t>
            </a:r>
            <a:r>
              <a:rPr lang="en-US" sz="1600" dirty="0"/>
              <a:t> can contribute to mitigating the hurricane’s impact on the system </a:t>
            </a:r>
          </a:p>
        </p:txBody>
      </p:sp>
    </p:spTree>
    <p:extLst>
      <p:ext uri="{BB962C8B-B14F-4D97-AF65-F5344CB8AC3E}">
        <p14:creationId xmlns:p14="http://schemas.microsoft.com/office/powerpoint/2010/main" val="34240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Case2: The Self-healing Operation Case</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113</a:t>
            </a:r>
          </a:p>
        </p:txBody>
      </p:sp>
      <p:sp>
        <p:nvSpPr>
          <p:cNvPr id="16" name="Content Placeholder 2"/>
          <p:cNvSpPr txBox="1">
            <a:spLocks/>
          </p:cNvSpPr>
          <p:nvPr/>
        </p:nvSpPr>
        <p:spPr>
          <a:xfrm>
            <a:off x="261729" y="921164"/>
            <a:ext cx="87298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To validate the novelty of our MILP formulation strategy to solve the challenges of self-healing operation </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29" y="1827546"/>
            <a:ext cx="4247780" cy="303254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885647"/>
            <a:ext cx="4343400" cy="3055007"/>
          </a:xfrm>
          <a:prstGeom prst="rect">
            <a:avLst/>
          </a:prstGeom>
        </p:spPr>
      </p:pic>
      <p:sp>
        <p:nvSpPr>
          <p:cNvPr id="19" name="Rectangle 18"/>
          <p:cNvSpPr/>
          <p:nvPr/>
        </p:nvSpPr>
        <p:spPr>
          <a:xfrm>
            <a:off x="533400" y="5201707"/>
            <a:ext cx="4286250" cy="307777"/>
          </a:xfrm>
          <a:prstGeom prst="rect">
            <a:avLst/>
          </a:prstGeom>
        </p:spPr>
        <p:txBody>
          <a:bodyPr wrap="square">
            <a:spAutoFit/>
          </a:bodyPr>
          <a:lstStyle/>
          <a:p>
            <a:pPr eaLnBrk="1" fontAlgn="auto" hangingPunct="1">
              <a:spcBef>
                <a:spcPts val="0"/>
              </a:spcBef>
              <a:spcAft>
                <a:spcPts val="0"/>
              </a:spcAft>
            </a:pPr>
            <a:r>
              <a:rPr lang="en-US" sz="1400" dirty="0">
                <a:solidFill>
                  <a:srgbClr val="000000"/>
                </a:solidFill>
                <a:latin typeface="Times New Roman" panose="02020603050405020304" pitchFamily="18" charset="0"/>
                <a:cs typeface="Times New Roman" panose="02020603050405020304" pitchFamily="18" charset="0"/>
              </a:rPr>
              <a:t>Fig.1. System’s self-healing operation at </a:t>
            </a:r>
            <a:r>
              <a:rPr lang="en-US" sz="1400" i="1" dirty="0">
                <a:solidFill>
                  <a:srgbClr val="000000"/>
                </a:solidFill>
                <a:latin typeface="Times New Roman" panose="02020603050405020304" pitchFamily="18" charset="0"/>
                <a:cs typeface="Times New Roman" panose="02020603050405020304" pitchFamily="18" charset="0"/>
              </a:rPr>
              <a:t>t </a:t>
            </a:r>
            <a:r>
              <a:rPr lang="en-US" sz="1400" dirty="0">
                <a:solidFill>
                  <a:srgbClr val="000000"/>
                </a:solidFill>
                <a:latin typeface="Times New Roman" panose="02020603050405020304" pitchFamily="18" charset="0"/>
                <a:cs typeface="Times New Roman" panose="02020603050405020304" pitchFamily="18" charset="0"/>
              </a:rPr>
              <a:t>= 10</a:t>
            </a:r>
            <a:r>
              <a:rPr lang="en-US" sz="1400" dirty="0">
                <a:solidFill>
                  <a:prstClr val="black"/>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5257800" y="5235303"/>
            <a:ext cx="3733800" cy="307777"/>
          </a:xfrm>
          <a:prstGeom prst="rect">
            <a:avLst/>
          </a:prstGeom>
        </p:spPr>
        <p:txBody>
          <a:bodyPr wrap="square">
            <a:spAutoFit/>
          </a:bodyPr>
          <a:lstStyle/>
          <a:p>
            <a:pPr eaLnBrk="1" fontAlgn="auto" hangingPunct="1">
              <a:spcBef>
                <a:spcPts val="0"/>
              </a:spcBef>
              <a:spcAft>
                <a:spcPts val="0"/>
              </a:spcAft>
            </a:pPr>
            <a:r>
              <a:rPr lang="en-US" sz="1400" dirty="0">
                <a:solidFill>
                  <a:srgbClr val="000000"/>
                </a:solidFill>
                <a:latin typeface="Times New Roman" panose="02020603050405020304" pitchFamily="18" charset="0"/>
                <a:cs typeface="Times New Roman" panose="02020603050405020304" pitchFamily="18" charset="0"/>
              </a:rPr>
              <a:t>Fig.2. System’s self-healing operation at </a:t>
            </a:r>
            <a:r>
              <a:rPr lang="en-US" sz="1400" i="1" dirty="0">
                <a:solidFill>
                  <a:srgbClr val="000000"/>
                </a:solidFill>
                <a:latin typeface="Times New Roman" panose="02020603050405020304" pitchFamily="18" charset="0"/>
                <a:cs typeface="Times New Roman" panose="02020603050405020304" pitchFamily="18" charset="0"/>
              </a:rPr>
              <a:t>t </a:t>
            </a:r>
            <a:r>
              <a:rPr lang="en-US" sz="1400" dirty="0">
                <a:solidFill>
                  <a:srgbClr val="000000"/>
                </a:solidFill>
                <a:latin typeface="Times New Roman" panose="02020603050405020304" pitchFamily="18" charset="0"/>
                <a:cs typeface="Times New Roman" panose="02020603050405020304" pitchFamily="18" charset="0"/>
              </a:rPr>
              <a:t>= 21</a:t>
            </a:r>
            <a:r>
              <a:rPr lang="en-US" sz="14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9793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Conclusions</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114</a:t>
            </a:r>
          </a:p>
        </p:txBody>
      </p:sp>
      <p:sp>
        <p:nvSpPr>
          <p:cNvPr id="10" name="Rectangle 9"/>
          <p:cNvSpPr/>
          <p:nvPr/>
        </p:nvSpPr>
        <p:spPr>
          <a:xfrm>
            <a:off x="234211" y="1120914"/>
            <a:ext cx="8833590"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A new modeling and solution methodology for resilience-oriented design (ROD) of power distribution systems against wind-induced climatic hazards is proposed</a:t>
            </a:r>
            <a:r>
              <a:rPr lang="en-US" sz="2000" dirty="0">
                <a:solidFill>
                  <a:prstClr val="black"/>
                </a:solidFill>
                <a:latin typeface="Times New Roman" panose="02020603050405020304" pitchFamily="18" charset="0"/>
                <a:cs typeface="Times New Roman" panose="02020603050405020304" pitchFamily="18" charset="0"/>
              </a:rPr>
              <a:t> </a:t>
            </a:r>
          </a:p>
        </p:txBody>
      </p:sp>
      <p:sp>
        <p:nvSpPr>
          <p:cNvPr id="11" name="Rectangle 10"/>
          <p:cNvSpPr/>
          <p:nvPr/>
        </p:nvSpPr>
        <p:spPr>
          <a:xfrm>
            <a:off x="234209" y="1979171"/>
            <a:ext cx="8833591" cy="1015663"/>
          </a:xfrm>
          <a:prstGeom prst="rect">
            <a:avLst/>
          </a:prstGeom>
        </p:spPr>
        <p:txBody>
          <a:bodyPr wrap="square">
            <a:spAutoFit/>
          </a:bodyPr>
          <a:lstStyle/>
          <a:p>
            <a:pPr marL="742950" lvl="1" indent="-285750" eaLnBrk="1" fontAlgn="auto" hangingPunct="1">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The spatial-temporal correlations among ROD decisions, uncertainty space, and system operations during and after extreme weather events are well explored and established </a:t>
            </a:r>
          </a:p>
        </p:txBody>
      </p:sp>
      <p:sp>
        <p:nvSpPr>
          <p:cNvPr id="12" name="Rectangle 11"/>
          <p:cNvSpPr/>
          <p:nvPr/>
        </p:nvSpPr>
        <p:spPr>
          <a:xfrm>
            <a:off x="234209" y="3048000"/>
            <a:ext cx="8757391" cy="1015663"/>
          </a:xfrm>
          <a:prstGeom prst="rect">
            <a:avLst/>
          </a:prstGeom>
        </p:spPr>
        <p:txBody>
          <a:bodyPr wrap="square">
            <a:spAutoFit/>
          </a:bodyPr>
          <a:lstStyle/>
          <a:p>
            <a:pPr marL="742950" lvl="1" indent="-285750" eaLnBrk="1" fontAlgn="auto" hangingPunct="1">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A two-stage stochastic mixed-integer model is proposed with the objective to minimize the investment cost in the first-stage and the expected costs of the loss of loads, repairs and DG operations in the second stage.</a:t>
            </a:r>
          </a:p>
        </p:txBody>
      </p:sp>
      <p:sp>
        <p:nvSpPr>
          <p:cNvPr id="13" name="Rectangle 12"/>
          <p:cNvSpPr/>
          <p:nvPr/>
        </p:nvSpPr>
        <p:spPr>
          <a:xfrm>
            <a:off x="234209" y="4114800"/>
            <a:ext cx="8833591" cy="707886"/>
          </a:xfrm>
          <a:prstGeom prst="rect">
            <a:avLst/>
          </a:prstGeom>
        </p:spPr>
        <p:txBody>
          <a:bodyPr wrap="square">
            <a:spAutoFit/>
          </a:bodyPr>
          <a:lstStyle/>
          <a:p>
            <a:pPr marL="742950" lvl="1" indent="-285750" eaLnBrk="1" fontAlgn="auto" hangingPunct="1">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A scenario-based dual composition algorithm is developed to solve the proposed  model </a:t>
            </a:r>
          </a:p>
        </p:txBody>
      </p:sp>
      <p:sp>
        <p:nvSpPr>
          <p:cNvPr id="14" name="Rectangle 13"/>
          <p:cNvSpPr/>
          <p:nvPr/>
        </p:nvSpPr>
        <p:spPr>
          <a:xfrm>
            <a:off x="234208" y="4876800"/>
            <a:ext cx="8757392" cy="707886"/>
          </a:xfrm>
          <a:prstGeom prst="rect">
            <a:avLst/>
          </a:prstGeom>
        </p:spPr>
        <p:txBody>
          <a:bodyPr wrap="square">
            <a:spAutoFit/>
          </a:bodyPr>
          <a:lstStyle/>
          <a:p>
            <a:pPr marL="742950" lvl="1" indent="-285750" eaLnBrk="1" fontAlgn="auto" hangingPunct="1">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Numerical studies on the 123-bus distribution system demonstrate the effectiveness of optimal ROD on enhancing the system resilience</a:t>
            </a:r>
          </a:p>
        </p:txBody>
      </p:sp>
    </p:spTree>
    <p:extLst>
      <p:ext uri="{BB962C8B-B14F-4D97-AF65-F5344CB8AC3E}">
        <p14:creationId xmlns:p14="http://schemas.microsoft.com/office/powerpoint/2010/main" val="6706493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Future Work</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115</a:t>
            </a:r>
          </a:p>
        </p:txBody>
      </p:sp>
      <p:sp>
        <p:nvSpPr>
          <p:cNvPr id="15" name="Rectangle 14"/>
          <p:cNvSpPr/>
          <p:nvPr/>
        </p:nvSpPr>
        <p:spPr>
          <a:xfrm>
            <a:off x="260073" y="3254514"/>
            <a:ext cx="8731527"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We focus on the resource allocation problem ahead of an upcoming extreme weather event </a:t>
            </a:r>
          </a:p>
        </p:txBody>
      </p:sp>
      <p:sp>
        <p:nvSpPr>
          <p:cNvPr id="16" name="Rectangle 15"/>
          <p:cNvSpPr/>
          <p:nvPr/>
        </p:nvSpPr>
        <p:spPr>
          <a:xfrm>
            <a:off x="818140" y="4930914"/>
            <a:ext cx="8249660"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explore a tractable measure to model the risk associated with grid components’ damages caused by extreme weather events</a:t>
            </a:r>
          </a:p>
        </p:txBody>
      </p:sp>
      <p:sp>
        <p:nvSpPr>
          <p:cNvPr id="17" name="Rectangle 16"/>
          <p:cNvSpPr/>
          <p:nvPr/>
        </p:nvSpPr>
        <p:spPr>
          <a:xfrm>
            <a:off x="818141" y="4038600"/>
            <a:ext cx="8173460"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consider the uncertainty of the damaged line status, solar irradiance, load demand, and crew repair time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263686"/>
            <a:ext cx="8001000" cy="1751588"/>
          </a:xfrm>
          <a:prstGeom prst="rect">
            <a:avLst/>
          </a:prstGeom>
        </p:spPr>
      </p:pic>
    </p:spTree>
    <p:extLst>
      <p:ext uri="{BB962C8B-B14F-4D97-AF65-F5344CB8AC3E}">
        <p14:creationId xmlns:p14="http://schemas.microsoft.com/office/powerpoint/2010/main" val="29743927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Publications</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116</a:t>
            </a:r>
          </a:p>
        </p:txBody>
      </p:sp>
      <p:sp>
        <p:nvSpPr>
          <p:cNvPr id="9" name="Content Placeholder 2"/>
          <p:cNvSpPr txBox="1">
            <a:spLocks/>
          </p:cNvSpPr>
          <p:nvPr/>
        </p:nvSpPr>
        <p:spPr>
          <a:xfrm>
            <a:off x="262118" y="914400"/>
            <a:ext cx="8881882" cy="502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GB" sz="1050" b="1" dirty="0">
                <a:latin typeface="Times New Roman" panose="02020603050405020304" pitchFamily="18" charset="0"/>
                <a:cs typeface="Times New Roman" panose="02020603050405020304" pitchFamily="18" charset="0"/>
              </a:rPr>
              <a:t>Journal Papers</a:t>
            </a:r>
          </a:p>
          <a:p>
            <a:pPr fontAlgn="auto">
              <a:lnSpc>
                <a:spcPct val="100000"/>
              </a:lnSpc>
              <a:spcAft>
                <a:spcPts val="0"/>
              </a:spcAft>
              <a:buFont typeface="+mj-lt"/>
              <a:buAutoNum type="arabicPeriod"/>
            </a:pP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S. Li, Z. Wang, and F. </a:t>
            </a:r>
            <a:r>
              <a:rPr lang="en-US" sz="1050" dirty="0" err="1">
                <a:latin typeface="Times New Roman" panose="02020603050405020304" pitchFamily="18" charset="0"/>
                <a:cs typeface="Times New Roman" panose="02020603050405020304" pitchFamily="18" charset="0"/>
              </a:rPr>
              <a:t>Qiu</a:t>
            </a:r>
            <a:r>
              <a:rPr lang="en-US" sz="1050" dirty="0">
                <a:latin typeface="Times New Roman" panose="02020603050405020304" pitchFamily="18" charset="0"/>
                <a:cs typeface="Times New Roman" panose="02020603050405020304" pitchFamily="18" charset="0"/>
              </a:rPr>
              <a:t>, “Resilience-Oriented Distribution System Design with Decision-Dependent Uncertainty,” </a:t>
            </a:r>
            <a:r>
              <a:rPr lang="en-US" sz="1050" i="1" dirty="0">
                <a:latin typeface="Times New Roman" panose="02020603050405020304" pitchFamily="18" charset="0"/>
                <a:cs typeface="Times New Roman" panose="02020603050405020304" pitchFamily="18" charset="0"/>
              </a:rPr>
              <a:t>IEEE Transactions on Power System</a:t>
            </a:r>
            <a:r>
              <a:rPr lang="en-US" sz="1050" dirty="0">
                <a:latin typeface="Times New Roman" panose="02020603050405020304" pitchFamily="18" charset="0"/>
                <a:cs typeface="Times New Roman" panose="02020603050405020304" pitchFamily="18" charset="0"/>
              </a:rPr>
              <a:t>, accepted, 2019.</a:t>
            </a:r>
          </a:p>
          <a:p>
            <a:pPr fontAlgn="auto">
              <a:lnSpc>
                <a:spcPct val="100000"/>
              </a:lnSpc>
              <a:spcAft>
                <a:spcPts val="0"/>
              </a:spcAft>
              <a:buFont typeface="+mj-lt"/>
              <a:buAutoNum type="arabicPeriod"/>
            </a:pP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Z. Wang, and L. </a:t>
            </a:r>
            <a:r>
              <a:rPr lang="en-US" sz="1050" dirty="0" err="1">
                <a:latin typeface="Times New Roman" panose="02020603050405020304" pitchFamily="18" charset="0"/>
                <a:cs typeface="Times New Roman" panose="02020603050405020304" pitchFamily="18" charset="0"/>
              </a:rPr>
              <a:t>Tesfatsion</a:t>
            </a:r>
            <a:r>
              <a:rPr lang="en-US" sz="1050" dirty="0">
                <a:latin typeface="Times New Roman" panose="02020603050405020304" pitchFamily="18" charset="0"/>
                <a:cs typeface="Times New Roman" panose="02020603050405020304" pitchFamily="18" charset="0"/>
              </a:rPr>
              <a:t>, “Swing Contracts with Dynamic Reserves for Flexible Service Management,” </a:t>
            </a:r>
            <a:r>
              <a:rPr lang="en-US" sz="1050" i="1" dirty="0">
                <a:latin typeface="Times New Roman" panose="02020603050405020304" pitchFamily="18" charset="0"/>
                <a:cs typeface="Times New Roman" panose="02020603050405020304" pitchFamily="18" charset="0"/>
              </a:rPr>
              <a:t>IEEE Transactions on Power System</a:t>
            </a:r>
            <a:r>
              <a:rPr lang="en-US" sz="1050" dirty="0">
                <a:latin typeface="Times New Roman" panose="02020603050405020304" pitchFamily="18" charset="0"/>
                <a:cs typeface="Times New Roman" panose="02020603050405020304" pitchFamily="18" charset="0"/>
              </a:rPr>
              <a:t>, accepted, 2018</a:t>
            </a:r>
          </a:p>
          <a:p>
            <a:pPr fontAlgn="auto">
              <a:lnSpc>
                <a:spcPct val="100000"/>
              </a:lnSpc>
              <a:spcAft>
                <a:spcPts val="0"/>
              </a:spcAft>
              <a:buFont typeface="+mj-lt"/>
              <a:buAutoNum type="arabicPeriod"/>
            </a:pP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L. Su, Z. Wang, and F. </a:t>
            </a:r>
            <a:r>
              <a:rPr lang="en-US" sz="1050" dirty="0" err="1">
                <a:latin typeface="Times New Roman" panose="02020603050405020304" pitchFamily="18" charset="0"/>
                <a:cs typeface="Times New Roman" panose="02020603050405020304" pitchFamily="18" charset="0"/>
              </a:rPr>
              <a:t>Qiu</a:t>
            </a:r>
            <a:r>
              <a:rPr lang="en-US" sz="1050" dirty="0">
                <a:latin typeface="Times New Roman" panose="02020603050405020304" pitchFamily="18" charset="0"/>
                <a:cs typeface="Times New Roman" panose="02020603050405020304" pitchFamily="18" charset="0"/>
              </a:rPr>
              <a:t>, “Resilience Enhancement of Distribution Grids Against Extreme Weather Events,” </a:t>
            </a:r>
            <a:r>
              <a:rPr lang="en-US" sz="1050" i="1" dirty="0">
                <a:latin typeface="Times New Roman" panose="02020603050405020304" pitchFamily="18" charset="0"/>
                <a:cs typeface="Times New Roman" panose="02020603050405020304" pitchFamily="18" charset="0"/>
              </a:rPr>
              <a:t>IEEE Transactions on Power System</a:t>
            </a:r>
            <a:r>
              <a:rPr lang="en-US" sz="1050" dirty="0">
                <a:latin typeface="Times New Roman" panose="02020603050405020304" pitchFamily="18" charset="0"/>
                <a:cs typeface="Times New Roman" panose="02020603050405020304" pitchFamily="18" charset="0"/>
              </a:rPr>
              <a:t>, vol. 33, no. 5, pp. 4842-4853, Sept. 2018.</a:t>
            </a:r>
          </a:p>
          <a:p>
            <a:pPr fontAlgn="auto">
              <a:lnSpc>
                <a:spcPct val="100000"/>
              </a:lnSpc>
              <a:spcAft>
                <a:spcPts val="0"/>
              </a:spcAft>
              <a:buFont typeface="+mj-lt"/>
              <a:buAutoNum type="arabicPeriod"/>
            </a:pPr>
            <a:r>
              <a:rPr lang="en-US" sz="1050" dirty="0">
                <a:latin typeface="Times New Roman" panose="02020603050405020304" pitchFamily="18" charset="0"/>
                <a:cs typeface="Times New Roman" panose="02020603050405020304" pitchFamily="18" charset="0"/>
              </a:rPr>
              <a:t>A. </a:t>
            </a:r>
            <a:r>
              <a:rPr lang="en-US" sz="1050" dirty="0" err="1">
                <a:latin typeface="Times New Roman" panose="02020603050405020304" pitchFamily="18" charset="0"/>
                <a:cs typeface="Times New Roman" panose="02020603050405020304" pitchFamily="18" charset="0"/>
              </a:rPr>
              <a:t>Arif</a:t>
            </a:r>
            <a:r>
              <a:rPr lang="en-US" sz="1050" dirty="0">
                <a:latin typeface="Times New Roman" panose="02020603050405020304" pitchFamily="18" charset="0"/>
                <a:cs typeface="Times New Roman" panose="02020603050405020304" pitchFamily="18" charset="0"/>
              </a:rPr>
              <a:t>, </a:t>
            </a: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Z. Wang,  J Wang, S. M. Ryan, and C. Chen, “Optimizing Service Restoration in Distribution Systems With Uncertain Repair Time and Demand,” </a:t>
            </a:r>
            <a:r>
              <a:rPr lang="en-US" sz="1050" i="1" dirty="0">
                <a:latin typeface="Times New Roman" panose="02020603050405020304" pitchFamily="18" charset="0"/>
                <a:cs typeface="Times New Roman" panose="02020603050405020304" pitchFamily="18" charset="0"/>
              </a:rPr>
              <a:t>IEEE Transactions on Power System</a:t>
            </a:r>
            <a:r>
              <a:rPr lang="en-US" sz="1050" dirty="0">
                <a:latin typeface="Times New Roman" panose="02020603050405020304" pitchFamily="18" charset="0"/>
                <a:cs typeface="Times New Roman" panose="02020603050405020304" pitchFamily="18" charset="0"/>
              </a:rPr>
              <a:t>, vol. 33, no. 6, pp. 6828-6838, Nov. 2018.</a:t>
            </a:r>
          </a:p>
          <a:p>
            <a:pPr fontAlgn="auto">
              <a:lnSpc>
                <a:spcPct val="100000"/>
              </a:lnSpc>
              <a:spcAft>
                <a:spcPts val="0"/>
              </a:spcAft>
              <a:buFont typeface="+mj-lt"/>
              <a:buAutoNum type="arabicPeriod"/>
            </a:pP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B. Chen and Z. Wang, "Resilience Enhancement Strategy for Distribution Systems Under Extreme Weather Events," in </a:t>
            </a:r>
            <a:r>
              <a:rPr lang="en-US" sz="1050" i="1" dirty="0">
                <a:latin typeface="Times New Roman" panose="02020603050405020304" pitchFamily="18" charset="0"/>
                <a:cs typeface="Times New Roman" panose="02020603050405020304" pitchFamily="18" charset="0"/>
              </a:rPr>
              <a:t>IEEE Transactions on Smart Grid</a:t>
            </a:r>
            <a:r>
              <a:rPr lang="en-US" sz="1050" dirty="0">
                <a:latin typeface="Times New Roman" panose="02020603050405020304" pitchFamily="18" charset="0"/>
                <a:cs typeface="Times New Roman" panose="02020603050405020304" pitchFamily="18" charset="0"/>
              </a:rPr>
              <a:t>, vol. 9, no. 2, pp. 1442-1451, March 2018.</a:t>
            </a:r>
          </a:p>
          <a:p>
            <a:pPr marL="0" indent="0" fontAlgn="auto">
              <a:lnSpc>
                <a:spcPct val="100000"/>
              </a:lnSpc>
              <a:spcAft>
                <a:spcPts val="0"/>
              </a:spcAft>
              <a:buFont typeface="Arial" panose="020B0604020202020204" pitchFamily="34" charset="0"/>
              <a:buNone/>
            </a:pPr>
            <a:r>
              <a:rPr lang="en-US" sz="1050" b="1" dirty="0">
                <a:latin typeface="Times New Roman" panose="02020603050405020304" pitchFamily="18" charset="0"/>
                <a:cs typeface="Times New Roman" panose="02020603050405020304" pitchFamily="18" charset="0"/>
              </a:rPr>
              <a:t>Conference Paper</a:t>
            </a:r>
          </a:p>
          <a:p>
            <a:pPr fontAlgn="auto">
              <a:lnSpc>
                <a:spcPct val="100000"/>
              </a:lnSpc>
              <a:spcAft>
                <a:spcPts val="0"/>
              </a:spcAft>
              <a:buFont typeface="+mj-lt"/>
              <a:buAutoNum type="arabicPeriod"/>
            </a:pPr>
            <a:r>
              <a:rPr lang="it-IT" sz="1050" b="1" dirty="0">
                <a:latin typeface="Times New Roman" panose="02020603050405020304" pitchFamily="18" charset="0"/>
                <a:cs typeface="Times New Roman" panose="02020603050405020304" pitchFamily="18" charset="0"/>
              </a:rPr>
              <a:t>S. Ma</a:t>
            </a:r>
            <a:r>
              <a:rPr lang="it-IT" sz="1050" dirty="0">
                <a:latin typeface="Times New Roman" panose="02020603050405020304" pitchFamily="18" charset="0"/>
                <a:cs typeface="Times New Roman" panose="02020603050405020304" pitchFamily="18" charset="0"/>
              </a:rPr>
              <a:t>, N. Carrington, A. Arif, and Z. Wang, </a:t>
            </a:r>
            <a:r>
              <a:rPr lang="en-US" sz="1050" dirty="0">
                <a:latin typeface="Times New Roman" panose="02020603050405020304" pitchFamily="18" charset="0"/>
                <a:cs typeface="Times New Roman" panose="02020603050405020304" pitchFamily="18" charset="0"/>
              </a:rPr>
              <a:t>“Resilience Assessment of Self-healing Distribution Systems Under Extreme Weather Events”, </a:t>
            </a:r>
            <a:r>
              <a:rPr lang="en-US" sz="1050" i="1" dirty="0">
                <a:latin typeface="Times New Roman" panose="02020603050405020304" pitchFamily="18" charset="0"/>
                <a:cs typeface="Times New Roman" panose="02020603050405020304" pitchFamily="18" charset="0"/>
              </a:rPr>
              <a:t>IEEE PES General Meeting</a:t>
            </a:r>
            <a:r>
              <a:rPr lang="en-US" sz="1050" dirty="0">
                <a:latin typeface="Times New Roman" panose="02020603050405020304" pitchFamily="18" charset="0"/>
                <a:cs typeface="Times New Roman" panose="02020603050405020304" pitchFamily="18" charset="0"/>
              </a:rPr>
              <a:t>, accepted, 2019.</a:t>
            </a:r>
            <a:endParaRPr lang="it-IT" sz="1050" dirty="0">
              <a:latin typeface="Times New Roman" panose="02020603050405020304" pitchFamily="18" charset="0"/>
              <a:cs typeface="Times New Roman" panose="02020603050405020304" pitchFamily="18" charset="0"/>
            </a:endParaRPr>
          </a:p>
          <a:p>
            <a:pPr fontAlgn="auto">
              <a:lnSpc>
                <a:spcPct val="100000"/>
              </a:lnSpc>
              <a:spcAft>
                <a:spcPts val="0"/>
              </a:spcAft>
              <a:buFont typeface="+mj-lt"/>
              <a:buAutoNum type="arabicPeriod"/>
            </a:pPr>
            <a:r>
              <a:rPr lang="it-IT" sz="1050" b="1" dirty="0">
                <a:latin typeface="Times New Roman" panose="02020603050405020304" pitchFamily="18" charset="0"/>
                <a:cs typeface="Times New Roman" panose="02020603050405020304" pitchFamily="18" charset="0"/>
              </a:rPr>
              <a:t>S. Ma</a:t>
            </a:r>
            <a:r>
              <a:rPr lang="it-IT" sz="1050" dirty="0">
                <a:latin typeface="Times New Roman" panose="02020603050405020304" pitchFamily="18" charset="0"/>
                <a:cs typeface="Times New Roman" panose="02020603050405020304" pitchFamily="18" charset="0"/>
              </a:rPr>
              <a:t>, S. Li, Z. Wang, A. Arif, and K. Ma., </a:t>
            </a:r>
            <a:r>
              <a:rPr lang="en-US" sz="1050" dirty="0">
                <a:latin typeface="Times New Roman" panose="02020603050405020304" pitchFamily="18" charset="0"/>
                <a:cs typeface="Times New Roman" panose="02020603050405020304" pitchFamily="18" charset="0"/>
              </a:rPr>
              <a:t>“A novel MILP formulation for fault isolation and network reconfiguration in active distribution systems,” </a:t>
            </a:r>
            <a:r>
              <a:rPr lang="en-US" sz="1050" i="1" dirty="0">
                <a:latin typeface="Times New Roman" panose="02020603050405020304" pitchFamily="18" charset="0"/>
                <a:cs typeface="Times New Roman" panose="02020603050405020304" pitchFamily="18" charset="0"/>
              </a:rPr>
              <a:t>IEEE PES General Meeting</a:t>
            </a:r>
            <a:r>
              <a:rPr lang="en-US" sz="1050" dirty="0">
                <a:latin typeface="Times New Roman" panose="02020603050405020304" pitchFamily="18" charset="0"/>
                <a:cs typeface="Times New Roman" panose="02020603050405020304" pitchFamily="18" charset="0"/>
              </a:rPr>
              <a:t>, Portland, OR, 2018, pp. 1-5.</a:t>
            </a:r>
          </a:p>
          <a:p>
            <a:pPr fontAlgn="auto">
              <a:lnSpc>
                <a:spcPct val="100000"/>
              </a:lnSpc>
              <a:spcAft>
                <a:spcPts val="0"/>
              </a:spcAft>
              <a:buFont typeface="+mj-lt"/>
              <a:buAutoNum type="arabicPeriod"/>
            </a:pPr>
            <a:r>
              <a:rPr lang="en-US" sz="1050" dirty="0">
                <a:latin typeface="Times New Roman" panose="02020603050405020304" pitchFamily="18" charset="0"/>
                <a:cs typeface="Times New Roman" panose="02020603050405020304" pitchFamily="18" charset="0"/>
              </a:rPr>
              <a:t>A. </a:t>
            </a:r>
            <a:r>
              <a:rPr lang="en-US" sz="1050" dirty="0" err="1">
                <a:latin typeface="Times New Roman" panose="02020603050405020304" pitchFamily="18" charset="0"/>
                <a:cs typeface="Times New Roman" panose="02020603050405020304" pitchFamily="18" charset="0"/>
              </a:rPr>
              <a:t>Arif</a:t>
            </a:r>
            <a:r>
              <a:rPr lang="en-US" sz="1050" dirty="0">
                <a:latin typeface="Times New Roman" panose="02020603050405020304" pitchFamily="18" charset="0"/>
                <a:cs typeface="Times New Roman" panose="02020603050405020304" pitchFamily="18" charset="0"/>
              </a:rPr>
              <a:t>, </a:t>
            </a: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and Z. Wang, “Dynamic reconfiguration and fault isolation for a </a:t>
            </a:r>
            <a:r>
              <a:rPr lang="en-US" sz="1050" dirty="0" err="1">
                <a:latin typeface="Times New Roman" panose="02020603050405020304" pitchFamily="18" charset="0"/>
                <a:cs typeface="Times New Roman" panose="02020603050405020304" pitchFamily="18" charset="0"/>
              </a:rPr>
              <a:t>selfhealing</a:t>
            </a:r>
            <a:r>
              <a:rPr lang="en-US" sz="1050" dirty="0">
                <a:latin typeface="Times New Roman" panose="02020603050405020304" pitchFamily="18" charset="0"/>
                <a:cs typeface="Times New Roman" panose="02020603050405020304" pitchFamily="18" charset="0"/>
              </a:rPr>
              <a:t> distribution system,” </a:t>
            </a:r>
            <a:r>
              <a:rPr lang="en-US" sz="1050" i="1" dirty="0">
                <a:latin typeface="Times New Roman" panose="02020603050405020304" pitchFamily="18" charset="0"/>
                <a:cs typeface="Times New Roman" panose="02020603050405020304" pitchFamily="18" charset="0"/>
              </a:rPr>
              <a:t>IEEE PES </a:t>
            </a:r>
            <a:r>
              <a:rPr lang="en-US" sz="1050" i="1" dirty="0" err="1">
                <a:latin typeface="Times New Roman" panose="02020603050405020304" pitchFamily="18" charset="0"/>
                <a:cs typeface="Times New Roman" panose="02020603050405020304" pitchFamily="18" charset="0"/>
              </a:rPr>
              <a:t>Transm</a:t>
            </a:r>
            <a:r>
              <a:rPr lang="en-US" sz="1050" i="1" dirty="0">
                <a:latin typeface="Times New Roman" panose="02020603050405020304" pitchFamily="18" charset="0"/>
                <a:cs typeface="Times New Roman" panose="02020603050405020304" pitchFamily="18" charset="0"/>
              </a:rPr>
              <a:t>. </a:t>
            </a:r>
            <a:r>
              <a:rPr lang="en-US" sz="1050" i="1" dirty="0" err="1">
                <a:latin typeface="Times New Roman" panose="02020603050405020304" pitchFamily="18" charset="0"/>
                <a:cs typeface="Times New Roman" panose="02020603050405020304" pitchFamily="18" charset="0"/>
              </a:rPr>
              <a:t>Distrib</a:t>
            </a:r>
            <a:r>
              <a:rPr lang="en-US" sz="1050" i="1" dirty="0">
                <a:latin typeface="Times New Roman" panose="02020603050405020304" pitchFamily="18" charset="0"/>
                <a:cs typeface="Times New Roman" panose="02020603050405020304" pitchFamily="18" charset="0"/>
              </a:rPr>
              <a:t>. Conf. Expo.</a:t>
            </a:r>
            <a:r>
              <a:rPr lang="en-US" sz="1050" dirty="0">
                <a:latin typeface="Times New Roman" panose="02020603050405020304" pitchFamily="18" charset="0"/>
                <a:cs typeface="Times New Roman" panose="02020603050405020304" pitchFamily="18" charset="0"/>
              </a:rPr>
              <a:t>, Denver, CO, 2018, pp. 1-5.73</a:t>
            </a:r>
          </a:p>
          <a:p>
            <a:pPr fontAlgn="auto">
              <a:lnSpc>
                <a:spcPct val="100000"/>
              </a:lnSpc>
              <a:spcAft>
                <a:spcPts val="0"/>
              </a:spcAft>
              <a:buFont typeface="+mj-lt"/>
              <a:buAutoNum type="arabicPeriod"/>
            </a:pPr>
            <a:r>
              <a:rPr lang="en-US" sz="1050" dirty="0">
                <a:latin typeface="Times New Roman" panose="02020603050405020304" pitchFamily="18" charset="0"/>
                <a:cs typeface="Times New Roman" panose="02020603050405020304" pitchFamily="18" charset="0"/>
              </a:rPr>
              <a:t>A. </a:t>
            </a:r>
            <a:r>
              <a:rPr lang="en-US" sz="1050" dirty="0" err="1">
                <a:latin typeface="Times New Roman" panose="02020603050405020304" pitchFamily="18" charset="0"/>
                <a:cs typeface="Times New Roman" panose="02020603050405020304" pitchFamily="18" charset="0"/>
              </a:rPr>
              <a:t>Arif</a:t>
            </a:r>
            <a:r>
              <a:rPr lang="en-US" sz="1050" dirty="0">
                <a:latin typeface="Times New Roman" panose="02020603050405020304" pitchFamily="18" charset="0"/>
                <a:cs typeface="Times New Roman" panose="02020603050405020304" pitchFamily="18" charset="0"/>
              </a:rPr>
              <a:t>, </a:t>
            </a: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and Z. Wang, “Online decomposed optimal outage management after natural disasters,” </a:t>
            </a:r>
            <a:r>
              <a:rPr lang="en-US" sz="1050" i="1" dirty="0">
                <a:latin typeface="Times New Roman" panose="02020603050405020304" pitchFamily="18" charset="0"/>
                <a:cs typeface="Times New Roman" panose="02020603050405020304" pitchFamily="18" charset="0"/>
              </a:rPr>
              <a:t>IEEE PES General Meeting</a:t>
            </a:r>
            <a:r>
              <a:rPr lang="en-US" sz="1050" dirty="0">
                <a:latin typeface="Times New Roman" panose="02020603050405020304" pitchFamily="18" charset="0"/>
                <a:cs typeface="Times New Roman" panose="02020603050405020304" pitchFamily="18" charset="0"/>
              </a:rPr>
              <a:t>, Chicago, IL, 2017, pp. 1-5.</a:t>
            </a:r>
          </a:p>
          <a:p>
            <a:pPr fontAlgn="auto">
              <a:lnSpc>
                <a:spcPct val="100000"/>
              </a:lnSpc>
              <a:spcAft>
                <a:spcPts val="0"/>
              </a:spcAft>
              <a:buFont typeface="+mj-lt"/>
              <a:buAutoNum type="arabicPeriod"/>
            </a:pPr>
            <a:r>
              <a:rPr lang="en-US" sz="1050" dirty="0">
                <a:latin typeface="Times New Roman" panose="02020603050405020304" pitchFamily="18" charset="0"/>
                <a:cs typeface="Times New Roman" panose="02020603050405020304" pitchFamily="18" charset="0"/>
              </a:rPr>
              <a:t>A. </a:t>
            </a:r>
            <a:r>
              <a:rPr lang="en-US" sz="1050" dirty="0" err="1">
                <a:latin typeface="Times New Roman" panose="02020603050405020304" pitchFamily="18" charset="0"/>
                <a:cs typeface="Times New Roman" panose="02020603050405020304" pitchFamily="18" charset="0"/>
              </a:rPr>
              <a:t>Arif</a:t>
            </a:r>
            <a:r>
              <a:rPr lang="en-US" sz="1050" dirty="0">
                <a:latin typeface="Times New Roman" panose="02020603050405020304" pitchFamily="18" charset="0"/>
                <a:cs typeface="Times New Roman" panose="02020603050405020304" pitchFamily="18" charset="0"/>
              </a:rPr>
              <a:t>, </a:t>
            </a:r>
            <a:r>
              <a:rPr lang="en-US" sz="1050" b="1" dirty="0">
                <a:latin typeface="Times New Roman" panose="02020603050405020304" pitchFamily="18" charset="0"/>
                <a:cs typeface="Times New Roman" panose="02020603050405020304" pitchFamily="18" charset="0"/>
              </a:rPr>
              <a:t>S. Ma</a:t>
            </a:r>
            <a:r>
              <a:rPr lang="en-US" sz="1050" dirty="0">
                <a:latin typeface="Times New Roman" panose="02020603050405020304" pitchFamily="18" charset="0"/>
                <a:cs typeface="Times New Roman" panose="02020603050405020304" pitchFamily="18" charset="0"/>
              </a:rPr>
              <a:t>, and Z. Wang, “Optimization of transmission system repair and restoration with crew routing,” </a:t>
            </a:r>
            <a:r>
              <a:rPr lang="en-US" sz="1050" i="1" dirty="0">
                <a:latin typeface="Times New Roman" panose="02020603050405020304" pitchFamily="18" charset="0"/>
                <a:cs typeface="Times New Roman" panose="02020603050405020304" pitchFamily="18" charset="0"/>
              </a:rPr>
              <a:t>IEEE North Amer. Power </a:t>
            </a:r>
            <a:r>
              <a:rPr lang="en-US" sz="1050" i="1" dirty="0" err="1">
                <a:latin typeface="Times New Roman" panose="02020603050405020304" pitchFamily="18" charset="0"/>
                <a:cs typeface="Times New Roman" panose="02020603050405020304" pitchFamily="18" charset="0"/>
              </a:rPr>
              <a:t>Symp</a:t>
            </a:r>
            <a:r>
              <a:rPr lang="en-US" sz="1050" dirty="0">
                <a:latin typeface="Times New Roman" panose="02020603050405020304" pitchFamily="18" charset="0"/>
                <a:cs typeface="Times New Roman" panose="02020603050405020304" pitchFamily="18" charset="0"/>
              </a:rPr>
              <a:t>., 2016, Denver, CO, pp. 1-6.</a:t>
            </a:r>
          </a:p>
        </p:txBody>
      </p:sp>
    </p:spTree>
    <p:extLst>
      <p:ext uri="{BB962C8B-B14F-4D97-AF65-F5344CB8AC3E}">
        <p14:creationId xmlns:p14="http://schemas.microsoft.com/office/powerpoint/2010/main" val="517639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Reference</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117</a:t>
            </a:r>
          </a:p>
        </p:txBody>
      </p:sp>
      <p:sp>
        <p:nvSpPr>
          <p:cNvPr id="6" name="Content Placeholder 2"/>
          <p:cNvSpPr txBox="1">
            <a:spLocks/>
          </p:cNvSpPr>
          <p:nvPr/>
        </p:nvSpPr>
        <p:spPr>
          <a:xfrm>
            <a:off x="396240" y="838200"/>
            <a:ext cx="8823960" cy="5486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 A. L. Tyler Hodge, “Hurricane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irma</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cut power to nearly two-thirds of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florida’s</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electricity customers,” U.S. Energy Information Administration, Tech. Rep., 2017. [Online]. Available: https://www.eia.gov/todayinenergy/detail.php?id=32992</a:t>
            </a:r>
            <a:b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b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[2] A. B. Smith, “2017 us billion-dollar weather and climate disasters: a historic year in</a:t>
            </a:r>
            <a:b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b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context,”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NOAA Climate. </a:t>
            </a:r>
            <a:r>
              <a:rPr kumimoji="0" lang="en-US" sz="1100" b="0" i="1" u="none" strike="noStrike" kern="1200" cap="none" spc="0" normalizeH="0" baseline="0" noProof="0" dirty="0" err="1">
                <a:ln>
                  <a:noFill/>
                </a:ln>
                <a:solidFill>
                  <a:sysClr val="windowText" lastClr="000000"/>
                </a:solidFill>
                <a:effectLst/>
                <a:uLnTx/>
                <a:uFillTx/>
                <a:latin typeface="Calibri" panose="020F0502020204030204"/>
                <a:ea typeface="+mn-ea"/>
              </a:rPr>
              <a:t>gov</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 [available online at: https://www. climate. </a:t>
            </a:r>
            <a:r>
              <a:rPr kumimoji="0" lang="en-US" sz="1100" b="0" i="1" u="none" strike="noStrike" kern="1200" cap="none" spc="0" normalizeH="0" baseline="0" noProof="0" dirty="0" err="1">
                <a:ln>
                  <a:noFill/>
                </a:ln>
                <a:solidFill>
                  <a:sysClr val="windowText" lastClr="000000"/>
                </a:solidFill>
                <a:effectLst/>
                <a:uLnTx/>
                <a:uFillTx/>
                <a:latin typeface="Calibri" panose="020F0502020204030204"/>
                <a:ea typeface="+mn-ea"/>
              </a:rPr>
              <a:t>gov</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a:t>
            </a:r>
            <a:r>
              <a:rPr kumimoji="0" lang="en-US" sz="1100" b="0" i="1" u="none" strike="noStrike" kern="1200" cap="none" spc="0" normalizeH="0" baseline="0" noProof="0" dirty="0" err="1">
                <a:ln>
                  <a:noFill/>
                </a:ln>
                <a:solidFill>
                  <a:sysClr val="windowText" lastClr="000000"/>
                </a:solidFill>
                <a:effectLst/>
                <a:uLnTx/>
                <a:uFillTx/>
                <a:latin typeface="Calibri" panose="020F0502020204030204"/>
                <a:ea typeface="+mn-ea"/>
              </a:rPr>
              <a:t>newsfeatures</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/blogs/beyond-data/2017-us-billion-dollar-weather-and-climate-disasters-historic-year,accessed 26 May 2018]</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2018. </a:t>
            </a:r>
            <a:endPar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 </a:t>
            </a: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hlinkClick r:id="rId3"/>
              </a:rPr>
              <a:t>https://www.cnbc.com/2017/09/11/irma-knocks-out-power-to-nearly-four-million-in-florida-utilities.html</a:t>
            </a:r>
            <a:endPar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[4] </a:t>
            </a: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hlinkClick r:id="rId4"/>
              </a:rPr>
              <a:t>https://www.electric.coop/co-mo-electric-helping-hurricane-irma-repairs</a:t>
            </a:r>
            <a:endPar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[5] </a:t>
            </a: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hlinkClick r:id="rId5"/>
              </a:rPr>
              <a:t>https://www.vox.com/science-and-health/2017/9/11/16290234/hurricane-irma-2017-power-outages-florida-miami-naples-keys-space</a:t>
            </a:r>
            <a:endPar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[6] </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A.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Gholami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T.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Shekari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M. H.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Amirioun</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F.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Aminifar</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M. H.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Amini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and A.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Sargolzaei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“Toward a consensus on the definition and taxonomy of power system resilience,”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Access</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6, pp. 32 035-32 053, 2018 </a:t>
            </a:r>
            <a:endParaRPr kumimoji="0" lang="en-US" sz="11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[7] M.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Panteli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and P.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Mancarella</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“The grid: Stronger, bigger, smarter?: Presenting a conceptual framework of power system resilience,”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Power Energy Mag.</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13, no. 3, pp. 58-66, May 2015.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[8] W. Yuan, J. Wang, F.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Qiu</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C. Chen, C. Kang, and B. Zeng, “Robust optimization-based resilient distribution network planning against natural disasters,”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Trans. Smart Grid</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PP, no. 99, pp. 1-10, 2016.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[9] S. Ma, B. Chen, and Z. Wang, “Resilience enhancement strategy for distribution systems under extreme weather events,”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Trans. Smart Grid</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PP, no. 99, p. 1, 2016.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[10] C. He, C. Dai, L. Wu, and T. Liu, “Robust network hardening strategy for enhancing resilience of integrated electricity and natural gas distribution systems against natural disasters,”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Trans. Power Syst.</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33, no. 5, pp. 5787{5798, Sep. 2018.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[11] E.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Yamangil</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R. Bent, and S. Backhaus, “Resilient upgrade of electrical distribution grids,” in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Twenty-Ninth AAAI Conference on Artificial Intelligence</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Austin, Texas, USA, Jan. 2015, pp. 1233-1240.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[12] A. Barnes, H.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Nagarajan</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E.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Yamangil</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R. Bent, and S. Backhaus, “Resilient design of largescale distribution feeders with networked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microgrids</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Electric Power Systems Research</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171, pp. 150-157, 2019. </a:t>
            </a:r>
            <a:b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br>
            <a:b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b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[13] S. Ma, L. Su, Z. Wang, F.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Qiu</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and G.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Guo</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“Resilience Enhancement of Distribution Grids Against Extreme Weather Events,” </a:t>
            </a:r>
            <a:r>
              <a:rPr kumimoji="0" lang="en-US" sz="1100" b="0" i="1" u="none" strike="noStrike" kern="1200" cap="none" spc="0" normalizeH="0" baseline="0" noProof="0" dirty="0">
                <a:ln>
                  <a:noFill/>
                </a:ln>
                <a:solidFill>
                  <a:sysClr val="windowText" lastClr="000000"/>
                </a:solidFill>
                <a:effectLst/>
                <a:uLnTx/>
                <a:uFillTx/>
                <a:latin typeface="Calibri" panose="020F0502020204030204"/>
                <a:ea typeface="+mn-ea"/>
              </a:rPr>
              <a:t>IEEE Trans. Power Syst.</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vol. 33, no. 5, pp. 4842-4853, Sept. 2018.</a:t>
            </a:r>
            <a:b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b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[14] R. K. Ahuja, T. L.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Magnanti</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and J. B. </a:t>
            </a:r>
            <a:r>
              <a:rPr kumimoji="0" lang="en-US" sz="1100" b="0" i="0" u="none" strike="noStrike" kern="1200" cap="none" spc="0" normalizeH="0" baseline="0" noProof="0" dirty="0" err="1">
                <a:ln>
                  <a:noFill/>
                </a:ln>
                <a:solidFill>
                  <a:sysClr val="windowText" lastClr="000000"/>
                </a:solidFill>
                <a:effectLst/>
                <a:uLnTx/>
                <a:uFillTx/>
                <a:latin typeface="Calibri" panose="020F0502020204030204"/>
                <a:ea typeface="+mn-ea"/>
              </a:rPr>
              <a:t>Orlin</a:t>
            </a: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rPr>
              <a:t>, “Network flows: theory, algorithms, and applications,” 1993. </a:t>
            </a:r>
          </a:p>
        </p:txBody>
      </p:sp>
    </p:spTree>
    <p:extLst>
      <p:ext uri="{BB962C8B-B14F-4D97-AF65-F5344CB8AC3E}">
        <p14:creationId xmlns:p14="http://schemas.microsoft.com/office/powerpoint/2010/main" val="34667862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ACA39A"/>
                </a:solidFill>
                <a:effectLst/>
                <a:uLnTx/>
                <a:uFillTx/>
                <a:latin typeface="Times" charset="0"/>
                <a:ea typeface="+mn-ea"/>
                <a:cs typeface="+mn-cs"/>
              </a:rPr>
              <a:t>117</a:t>
            </a:r>
          </a:p>
        </p:txBody>
      </p:sp>
      <p:sp>
        <p:nvSpPr>
          <p:cNvPr id="7" name="Title 1"/>
          <p:cNvSpPr txBox="1">
            <a:spLocks/>
          </p:cNvSpPr>
          <p:nvPr/>
        </p:nvSpPr>
        <p:spPr>
          <a:xfrm>
            <a:off x="304800" y="2286000"/>
            <a:ext cx="8538519" cy="1447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rPr>
              <a:t>Thank You!</a:t>
            </a:r>
            <a:b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rPr>
              <a:t>Q &amp; A</a:t>
            </a:r>
          </a:p>
        </p:txBody>
      </p:sp>
    </p:spTree>
    <p:extLst>
      <p:ext uri="{BB962C8B-B14F-4D97-AF65-F5344CB8AC3E}">
        <p14:creationId xmlns:p14="http://schemas.microsoft.com/office/powerpoint/2010/main" val="2413859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Metrics (2/3)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96B11C2-45A7-4B9B-93B9-D7C3E0D9A72D}"/>
                  </a:ext>
                </a:extLst>
              </p:cNvPr>
              <p:cNvGraphicFramePr>
                <a:graphicFrameLocks noGrp="1"/>
              </p:cNvGraphicFramePr>
              <p:nvPr>
                <p:extLst>
                  <p:ext uri="{D42A27DB-BD31-4B8C-83A1-F6EECF244321}">
                    <p14:modId xmlns:p14="http://schemas.microsoft.com/office/powerpoint/2010/main" val="2067090560"/>
                  </p:ext>
                </p:extLst>
              </p:nvPr>
            </p:nvGraphicFramePr>
            <p:xfrm>
              <a:off x="152400" y="755048"/>
              <a:ext cx="8915400" cy="3207352"/>
            </p:xfrm>
            <a:graphic>
              <a:graphicData uri="http://schemas.openxmlformats.org/drawingml/2006/table">
                <a:tbl>
                  <a:tblPr firstRow="1" bandRow="1"/>
                  <a:tblGrid>
                    <a:gridCol w="1828800">
                      <a:extLst>
                        <a:ext uri="{9D8B030D-6E8A-4147-A177-3AD203B41FA5}">
                          <a16:colId xmlns:a16="http://schemas.microsoft.com/office/drawing/2014/main" val="1459157575"/>
                        </a:ext>
                      </a:extLst>
                    </a:gridCol>
                    <a:gridCol w="1066800">
                      <a:extLst>
                        <a:ext uri="{9D8B030D-6E8A-4147-A177-3AD203B41FA5}">
                          <a16:colId xmlns:a16="http://schemas.microsoft.com/office/drawing/2014/main" val="18294633"/>
                        </a:ext>
                      </a:extLst>
                    </a:gridCol>
                    <a:gridCol w="6019800">
                      <a:extLst>
                        <a:ext uri="{9D8B030D-6E8A-4147-A177-3AD203B41FA5}">
                          <a16:colId xmlns:a16="http://schemas.microsoft.com/office/drawing/2014/main" val="3163522745"/>
                        </a:ext>
                      </a:extLst>
                    </a:gridCol>
                  </a:tblGrid>
                  <a:tr h="31144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Metric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Equation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Description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5487307"/>
                      </a:ext>
                    </a:extLst>
                  </a:tr>
                  <a:tr h="6029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dirty="0">
                              <a:solidFill>
                                <a:sysClr val="windowText" lastClr="000000"/>
                              </a:solidFill>
                              <a:latin typeface="Times" panose="02020603050405020304" pitchFamily="18" charset="0"/>
                              <a:cs typeface="Times" panose="02020603050405020304" pitchFamily="18" charset="0"/>
                            </a:rPr>
                            <a:t>Speed of degradation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f>
                                  <m:fPr>
                                    <m:ctrlPr>
                                      <a:rPr lang="en-US" sz="1200" b="0" i="1" smtClean="0">
                                        <a:solidFill>
                                          <a:sysClr val="windowText" lastClr="000000"/>
                                        </a:solidFill>
                                        <a:latin typeface="Cambria Math" panose="02040503050406030204" pitchFamily="18" charset="0"/>
                                        <a:cs typeface="Times" panose="02020603050405020304" pitchFamily="18" charset="0"/>
                                      </a:rPr>
                                    </m:ctrlPr>
                                  </m:fPr>
                                  <m:num>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𝑝𝑑</m:t>
                                        </m:r>
                                      </m:sub>
                                    </m:sSub>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0</m:t>
                                        </m:r>
                                      </m:sub>
                                    </m:sSub>
                                  </m:num>
                                  <m:den>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𝑡</m:t>
                                        </m:r>
                                      </m:e>
                                      <m:sub>
                                        <m:r>
                                          <a:rPr lang="en-US" sz="1200" b="0" i="1" smtClean="0">
                                            <a:solidFill>
                                              <a:sysClr val="windowText" lastClr="000000"/>
                                            </a:solidFill>
                                            <a:latin typeface="Cambria Math" panose="02040503050406030204" pitchFamily="18" charset="0"/>
                                            <a:cs typeface="Times" panose="02020603050405020304" pitchFamily="18" charset="0"/>
                                          </a:rPr>
                                          <m:t>𝑒𝑒</m:t>
                                        </m:r>
                                      </m:sub>
                                    </m:sSub>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𝑡</m:t>
                                        </m:r>
                                      </m:e>
                                      <m:sub>
                                        <m:r>
                                          <a:rPr lang="en-US" sz="1200" b="0" i="1" smtClean="0">
                                            <a:solidFill>
                                              <a:sysClr val="windowText" lastClr="000000"/>
                                            </a:solidFill>
                                            <a:latin typeface="Cambria Math" panose="02040503050406030204" pitchFamily="18" charset="0"/>
                                            <a:cs typeface="Times" panose="02020603050405020304" pitchFamily="18" charset="0"/>
                                          </a:rPr>
                                          <m:t>𝑜𝑒</m:t>
                                        </m:r>
                                      </m:sub>
                                    </m:sSub>
                                  </m:den>
                                </m:f>
                              </m:oMath>
                            </m:oMathPara>
                          </a14:m>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indicates how fast the resilience drops after an extreme event.</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It can be used to measure the network’s ability to withstand the event, but not for recovery.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533195"/>
                      </a:ext>
                    </a:extLst>
                  </a:tr>
                  <a:tr h="4572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dirty="0">
                              <a:solidFill>
                                <a:sysClr val="windowText" lastClr="000000"/>
                              </a:solidFill>
                              <a:latin typeface="Times" panose="02020603050405020304" pitchFamily="18" charset="0"/>
                              <a:cs typeface="Times" panose="02020603050405020304" pitchFamily="18" charset="0"/>
                            </a:rPr>
                            <a:t>Amount of degradation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0</m:t>
                                    </m:r>
                                  </m:sub>
                                </m:sSub>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𝑝𝑑</m:t>
                                    </m:r>
                                  </m:sub>
                                </m:sSub>
                              </m:oMath>
                            </m:oMathPara>
                          </a14:m>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The metric measures the initial impact of the extreme event.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01298463"/>
                      </a:ext>
                    </a:extLst>
                  </a:tr>
                  <a:tr h="5334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200" b="0" dirty="0">
                              <a:solidFill>
                                <a:sysClr val="windowText" lastClr="000000"/>
                              </a:solidFill>
                              <a:latin typeface="Times" panose="02020603050405020304" pitchFamily="18" charset="0"/>
                              <a:cs typeface="Times" panose="02020603050405020304" pitchFamily="18" charset="0"/>
                            </a:rPr>
                            <a:t>Duration of the post-disturbance degraded state</a:t>
                          </a:r>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𝑡</m:t>
                                    </m:r>
                                  </m:e>
                                  <m:sub>
                                    <m:r>
                                      <a:rPr lang="en-US" sz="1200" b="0" i="1" smtClean="0">
                                        <a:solidFill>
                                          <a:sysClr val="windowText" lastClr="000000"/>
                                        </a:solidFill>
                                        <a:latin typeface="Cambria Math" panose="02040503050406030204" pitchFamily="18" charset="0"/>
                                        <a:cs typeface="Times" panose="02020603050405020304" pitchFamily="18" charset="0"/>
                                      </a:rPr>
                                      <m:t>𝑟</m:t>
                                    </m:r>
                                  </m:sub>
                                </m:sSub>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𝑡</m:t>
                                    </m:r>
                                  </m:e>
                                  <m:sub>
                                    <m:r>
                                      <a:rPr lang="en-US" sz="1200" b="0" i="1" smtClean="0">
                                        <a:solidFill>
                                          <a:sysClr val="windowText" lastClr="000000"/>
                                        </a:solidFill>
                                        <a:latin typeface="Cambria Math" panose="02040503050406030204" pitchFamily="18" charset="0"/>
                                        <a:cs typeface="Times" panose="02020603050405020304" pitchFamily="18" charset="0"/>
                                      </a:rPr>
                                      <m:t>𝑒𝑒</m:t>
                                    </m:r>
                                  </m:sub>
                                </m:sSub>
                              </m:oMath>
                            </m:oMathPara>
                          </a14:m>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Indicates the quality of the initial immediate response after the event.</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highly depends on the fault location, isolation and service restoration (FLISR) technologies being used.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5769509"/>
                      </a:ext>
                    </a:extLst>
                  </a:tr>
                  <a:tr h="5791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200" b="0" dirty="0">
                              <a:solidFill>
                                <a:sysClr val="windowText" lastClr="000000"/>
                              </a:solidFill>
                              <a:latin typeface="Times" panose="02020603050405020304" pitchFamily="18" charset="0"/>
                              <a:cs typeface="Times" panose="02020603050405020304" pitchFamily="18" charset="0"/>
                            </a:rPr>
                            <a:t>Speed of network recovery </a:t>
                          </a:r>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f>
                                  <m:fPr>
                                    <m:ctrlPr>
                                      <a:rPr lang="en-US" sz="1200" b="0" i="1" smtClean="0">
                                        <a:solidFill>
                                          <a:sysClr val="windowText" lastClr="000000"/>
                                        </a:solidFill>
                                        <a:latin typeface="Cambria Math" panose="02040503050406030204" pitchFamily="18" charset="0"/>
                                        <a:cs typeface="Times" panose="02020603050405020304" pitchFamily="18" charset="0"/>
                                      </a:rPr>
                                    </m:ctrlPr>
                                  </m:fPr>
                                  <m:num>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0</m:t>
                                        </m:r>
                                      </m:sub>
                                    </m:sSub>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𝑅</m:t>
                                        </m:r>
                                      </m:e>
                                      <m:sub>
                                        <m:r>
                                          <a:rPr lang="en-US" sz="1200" b="0" i="1" smtClean="0">
                                            <a:solidFill>
                                              <a:sysClr val="windowText" lastClr="000000"/>
                                            </a:solidFill>
                                            <a:latin typeface="Cambria Math" panose="02040503050406030204" pitchFamily="18" charset="0"/>
                                            <a:cs typeface="Times" panose="02020603050405020304" pitchFamily="18" charset="0"/>
                                          </a:rPr>
                                          <m:t>𝑝𝑑</m:t>
                                        </m:r>
                                      </m:sub>
                                    </m:sSub>
                                  </m:num>
                                  <m:den>
                                    <m:r>
                                      <a:rPr lang="en-US" sz="1200" b="0" i="1" smtClean="0">
                                        <a:solidFill>
                                          <a:sysClr val="windowText" lastClr="000000"/>
                                        </a:solidFill>
                                        <a:latin typeface="Cambria Math" panose="02040503050406030204" pitchFamily="18" charset="0"/>
                                        <a:cs typeface="Times" panose="02020603050405020304" pitchFamily="18" charset="0"/>
                                      </a:rPr>
                                      <m:t>𝑇</m:t>
                                    </m:r>
                                    <m:r>
                                      <a:rPr lang="en-US" sz="1200" b="0" i="1" smtClean="0">
                                        <a:solidFill>
                                          <a:sysClr val="windowText" lastClr="000000"/>
                                        </a:solidFill>
                                        <a:latin typeface="Cambria Math" panose="02040503050406030204" pitchFamily="18" charset="0"/>
                                        <a:cs typeface="Times" panose="02020603050405020304" pitchFamily="18" charset="0"/>
                                      </a:rPr>
                                      <m:t>−</m:t>
                                    </m:r>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a:rPr lang="en-US" sz="1200" b="0" i="1" smtClean="0">
                                            <a:solidFill>
                                              <a:sysClr val="windowText" lastClr="000000"/>
                                            </a:solidFill>
                                            <a:latin typeface="Cambria Math" panose="02040503050406030204" pitchFamily="18" charset="0"/>
                                            <a:cs typeface="Times" panose="02020603050405020304" pitchFamily="18" charset="0"/>
                                          </a:rPr>
                                          <m:t>𝑡</m:t>
                                        </m:r>
                                      </m:e>
                                      <m:sub>
                                        <m:r>
                                          <a:rPr lang="en-US" sz="1200" b="0" i="1" smtClean="0">
                                            <a:solidFill>
                                              <a:sysClr val="windowText" lastClr="000000"/>
                                            </a:solidFill>
                                            <a:latin typeface="Cambria Math" panose="02040503050406030204" pitchFamily="18" charset="0"/>
                                            <a:cs typeface="Times" panose="02020603050405020304" pitchFamily="18" charset="0"/>
                                          </a:rPr>
                                          <m:t>𝑟</m:t>
                                        </m:r>
                                      </m:sub>
                                    </m:sSub>
                                  </m:den>
                                </m:f>
                              </m:oMath>
                            </m:oMathPara>
                          </a14:m>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The metric measures</a:t>
                          </a:r>
                          <a:r>
                            <a:rPr lang="en-US" sz="1200" baseline="0" dirty="0">
                              <a:solidFill>
                                <a:sysClr val="windowText" lastClr="000000"/>
                              </a:solidFill>
                              <a:latin typeface="Times" panose="02020603050405020304" pitchFamily="18" charset="0"/>
                              <a:cs typeface="Times" panose="02020603050405020304" pitchFamily="18" charset="0"/>
                            </a:rPr>
                            <a:t> </a:t>
                          </a:r>
                          <a:r>
                            <a:rPr lang="en-US" sz="1200" dirty="0">
                              <a:solidFill>
                                <a:sysClr val="windowText" lastClr="000000"/>
                              </a:solidFill>
                              <a:latin typeface="Times" panose="02020603050405020304" pitchFamily="18" charset="0"/>
                              <a:cs typeface="Times" panose="02020603050405020304" pitchFamily="18" charset="0"/>
                            </a:rPr>
                            <a:t>the quality of the response from the utility.</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It includes the speed of damage assessment, repair process and crew management, and power restoration operation.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65506445"/>
                      </a:ext>
                    </a:extLst>
                  </a:tr>
                  <a:tr h="55559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kern="1200" dirty="0">
                              <a:solidFill>
                                <a:sysClr val="windowText" lastClr="000000"/>
                              </a:solidFill>
                              <a:latin typeface="Times" panose="02020603050405020304" pitchFamily="18" charset="0"/>
                              <a:ea typeface="+mn-ea"/>
                              <a:cs typeface="Times" panose="02020603050405020304" pitchFamily="18" charset="0"/>
                            </a:rPr>
                            <a:t>Area of the resilience trapezoid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nary>
                                  <m:naryPr>
                                    <m:ctrlPr>
                                      <a:rPr lang="en-US" sz="1200" b="0" i="1" smtClean="0">
                                        <a:solidFill>
                                          <a:sysClr val="windowText" lastClr="000000"/>
                                        </a:solidFill>
                                        <a:latin typeface="Cambria Math" panose="02040503050406030204" pitchFamily="18" charset="0"/>
                                        <a:cs typeface="Times" panose="02020603050405020304" pitchFamily="18" charset="0"/>
                                      </a:rPr>
                                    </m:ctrlPr>
                                  </m:naryPr>
                                  <m:sub>
                                    <m:sSub>
                                      <m:sSubPr>
                                        <m:ctrlPr>
                                          <a:rPr lang="en-US" sz="1200" b="0" i="1" smtClean="0">
                                            <a:solidFill>
                                              <a:sysClr val="windowText" lastClr="000000"/>
                                            </a:solidFill>
                                            <a:latin typeface="Cambria Math" panose="02040503050406030204" pitchFamily="18" charset="0"/>
                                            <a:cs typeface="Times" panose="02020603050405020304" pitchFamily="18" charset="0"/>
                                          </a:rPr>
                                        </m:ctrlPr>
                                      </m:sSubPr>
                                      <m:e>
                                        <m:r>
                                          <m:rPr>
                                            <m:brk m:alnAt="23"/>
                                          </m:rPr>
                                          <a:rPr lang="en-US" sz="1200" b="0" i="1" smtClean="0">
                                            <a:solidFill>
                                              <a:sysClr val="windowText" lastClr="000000"/>
                                            </a:solidFill>
                                            <a:latin typeface="Cambria Math" panose="02040503050406030204" pitchFamily="18" charset="0"/>
                                            <a:cs typeface="Times" panose="02020603050405020304" pitchFamily="18" charset="0"/>
                                          </a:rPr>
                                          <m:t>𝑡</m:t>
                                        </m:r>
                                      </m:e>
                                      <m:sub>
                                        <m:r>
                                          <m:rPr>
                                            <m:brk m:alnAt="23"/>
                                          </m:rPr>
                                          <a:rPr lang="en-US" sz="1200" b="0" i="1" smtClean="0">
                                            <a:solidFill>
                                              <a:sysClr val="windowText" lastClr="000000"/>
                                            </a:solidFill>
                                            <a:latin typeface="Cambria Math" panose="02040503050406030204" pitchFamily="18" charset="0"/>
                                            <a:cs typeface="Times" panose="02020603050405020304" pitchFamily="18" charset="0"/>
                                          </a:rPr>
                                          <m:t>𝑜</m:t>
                                        </m:r>
                                        <m:r>
                                          <a:rPr lang="en-US" sz="1200" b="0" i="1" smtClean="0">
                                            <a:solidFill>
                                              <a:sysClr val="windowText" lastClr="000000"/>
                                            </a:solidFill>
                                            <a:latin typeface="Cambria Math" panose="02040503050406030204" pitchFamily="18" charset="0"/>
                                            <a:cs typeface="Times" panose="02020603050405020304" pitchFamily="18" charset="0"/>
                                          </a:rPr>
                                          <m:t>𝑒</m:t>
                                        </m:r>
                                      </m:sub>
                                    </m:sSub>
                                  </m:sub>
                                  <m:sup>
                                    <m:r>
                                      <a:rPr lang="en-US" sz="1200" b="0" i="1" smtClean="0">
                                        <a:solidFill>
                                          <a:sysClr val="windowText" lastClr="000000"/>
                                        </a:solidFill>
                                        <a:latin typeface="Cambria Math" panose="02040503050406030204" pitchFamily="18" charset="0"/>
                                        <a:cs typeface="Times" panose="02020603050405020304" pitchFamily="18" charset="0"/>
                                      </a:rPr>
                                      <m:t>𝑇</m:t>
                                    </m:r>
                                  </m:sup>
                                  <m:e>
                                    <m:r>
                                      <a:rPr lang="en-US" sz="1200" b="0" i="1" smtClean="0">
                                        <a:solidFill>
                                          <a:sysClr val="windowText" lastClr="000000"/>
                                        </a:solidFill>
                                        <a:latin typeface="Cambria Math" panose="02040503050406030204" pitchFamily="18" charset="0"/>
                                        <a:cs typeface="Times" panose="02020603050405020304" pitchFamily="18" charset="0"/>
                                      </a:rPr>
                                      <m:t>𝑅</m:t>
                                    </m:r>
                                    <m:r>
                                      <a:rPr lang="en-US" sz="1200" b="0" i="1" smtClean="0">
                                        <a:solidFill>
                                          <a:sysClr val="windowText" lastClr="000000"/>
                                        </a:solidFill>
                                        <a:latin typeface="Cambria Math" panose="02040503050406030204" pitchFamily="18" charset="0"/>
                                        <a:cs typeface="Times" panose="02020603050405020304" pitchFamily="18" charset="0"/>
                                      </a:rPr>
                                      <m:t>(</m:t>
                                    </m:r>
                                    <m:r>
                                      <a:rPr lang="en-US" sz="1200" b="0" i="1" smtClean="0">
                                        <a:solidFill>
                                          <a:sysClr val="windowText" lastClr="000000"/>
                                        </a:solidFill>
                                        <a:latin typeface="Cambria Math" panose="02040503050406030204" pitchFamily="18" charset="0"/>
                                        <a:cs typeface="Times" panose="02020603050405020304" pitchFamily="18" charset="0"/>
                                      </a:rPr>
                                      <m:t>𝑡</m:t>
                                    </m:r>
                                    <m:r>
                                      <a:rPr lang="en-US" sz="1200" b="0" i="1" smtClean="0">
                                        <a:solidFill>
                                          <a:sysClr val="windowText" lastClr="000000"/>
                                        </a:solidFill>
                                        <a:latin typeface="Cambria Math" panose="02040503050406030204" pitchFamily="18" charset="0"/>
                                        <a:cs typeface="Times" panose="02020603050405020304" pitchFamily="18" charset="0"/>
                                      </a:rPr>
                                      <m:t>)</m:t>
                                    </m:r>
                                  </m:e>
                                </m:nary>
                                <m:r>
                                  <a:rPr lang="en-US" sz="1200" b="0" i="1" smtClean="0">
                                    <a:solidFill>
                                      <a:sysClr val="windowText" lastClr="000000"/>
                                    </a:solidFill>
                                    <a:latin typeface="Cambria Math" panose="02040503050406030204" pitchFamily="18" charset="0"/>
                                    <a:cs typeface="Times" panose="02020603050405020304" pitchFamily="18" charset="0"/>
                                  </a:rPr>
                                  <m:t>𝑑𝑡</m:t>
                                </m:r>
                              </m:oMath>
                            </m:oMathPara>
                          </a14:m>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gives an overall indicator of the system performance.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5600593"/>
                      </a:ext>
                    </a:extLst>
                  </a:tr>
                </a:tbl>
              </a:graphicData>
            </a:graphic>
          </p:graphicFrame>
        </mc:Choice>
        <mc:Fallback xmlns="">
          <p:graphicFrame>
            <p:nvGraphicFramePr>
              <p:cNvPr id="6" name="Table 5">
                <a:extLst>
                  <a:ext uri="{FF2B5EF4-FFF2-40B4-BE49-F238E27FC236}">
                    <a16:creationId xmlns:a16="http://schemas.microsoft.com/office/drawing/2014/main" id="{B96B11C2-45A7-4B9B-93B9-D7C3E0D9A72D}"/>
                  </a:ext>
                </a:extLst>
              </p:cNvPr>
              <p:cNvGraphicFramePr>
                <a:graphicFrameLocks noGrp="1"/>
              </p:cNvGraphicFramePr>
              <p:nvPr>
                <p:extLst>
                  <p:ext uri="{D42A27DB-BD31-4B8C-83A1-F6EECF244321}">
                    <p14:modId xmlns:p14="http://schemas.microsoft.com/office/powerpoint/2010/main" val="2067090560"/>
                  </p:ext>
                </p:extLst>
              </p:nvPr>
            </p:nvGraphicFramePr>
            <p:xfrm>
              <a:off x="152400" y="755048"/>
              <a:ext cx="8915400" cy="3207352"/>
            </p:xfrm>
            <a:graphic>
              <a:graphicData uri="http://schemas.openxmlformats.org/drawingml/2006/table">
                <a:tbl>
                  <a:tblPr firstRow="1" bandRow="1"/>
                  <a:tblGrid>
                    <a:gridCol w="1828800">
                      <a:extLst>
                        <a:ext uri="{9D8B030D-6E8A-4147-A177-3AD203B41FA5}">
                          <a16:colId xmlns:a16="http://schemas.microsoft.com/office/drawing/2014/main" val="1459157575"/>
                        </a:ext>
                      </a:extLst>
                    </a:gridCol>
                    <a:gridCol w="1066800">
                      <a:extLst>
                        <a:ext uri="{9D8B030D-6E8A-4147-A177-3AD203B41FA5}">
                          <a16:colId xmlns:a16="http://schemas.microsoft.com/office/drawing/2014/main" val="18294633"/>
                        </a:ext>
                      </a:extLst>
                    </a:gridCol>
                    <a:gridCol w="6019800">
                      <a:extLst>
                        <a:ext uri="{9D8B030D-6E8A-4147-A177-3AD203B41FA5}">
                          <a16:colId xmlns:a16="http://schemas.microsoft.com/office/drawing/2014/main" val="3163522745"/>
                        </a:ext>
                      </a:extLst>
                    </a:gridCol>
                  </a:tblGrid>
                  <a:tr h="31144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Metric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Equation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1" dirty="0">
                              <a:solidFill>
                                <a:sysClr val="windowText" lastClr="000000"/>
                              </a:solidFill>
                              <a:latin typeface="Times" panose="02020603050405020304" pitchFamily="18" charset="0"/>
                              <a:cs typeface="Times" panose="02020603050405020304" pitchFamily="18" charset="0"/>
                            </a:rPr>
                            <a:t>Description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5487307"/>
                      </a:ext>
                    </a:extLst>
                  </a:tr>
                  <a:tr h="6029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dirty="0">
                              <a:solidFill>
                                <a:sysClr val="windowText" lastClr="000000"/>
                              </a:solidFill>
                              <a:latin typeface="Times" panose="02020603050405020304" pitchFamily="18" charset="0"/>
                              <a:cs typeface="Times" panose="02020603050405020304" pitchFamily="18" charset="0"/>
                            </a:rPr>
                            <a:t>Speed of degradation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a:stretch>
                            <a:fillRect/>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indicates how fast the resilience drops after an extreme event.</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It can be used to measure the network’s ability to withstand the event, but not for recovery</a:t>
                          </a:r>
                          <a:r>
                            <a:rPr lang="en-US" sz="1200" dirty="0" smtClean="0">
                              <a:solidFill>
                                <a:sysClr val="windowText" lastClr="000000"/>
                              </a:solidFill>
                              <a:latin typeface="Times" panose="02020603050405020304" pitchFamily="18" charset="0"/>
                              <a:cs typeface="Times" panose="02020603050405020304" pitchFamily="18" charset="0"/>
                            </a:rPr>
                            <a:t>.</a:t>
                          </a:r>
                          <a:endParaRPr lang="en-US" sz="120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533195"/>
                      </a:ext>
                    </a:extLst>
                  </a:tr>
                  <a:tr h="4572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dirty="0">
                              <a:solidFill>
                                <a:sysClr val="windowText" lastClr="000000"/>
                              </a:solidFill>
                              <a:latin typeface="Times" panose="02020603050405020304" pitchFamily="18" charset="0"/>
                              <a:cs typeface="Times" panose="02020603050405020304" pitchFamily="18" charset="0"/>
                            </a:rPr>
                            <a:t>Amount of degradation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a:stretch>
                            <a:fillRect/>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The metric measures the initial impact of the extreme event.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01298463"/>
                      </a:ext>
                    </a:extLst>
                  </a:tr>
                  <a:tr h="5334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200" b="0" dirty="0">
                              <a:solidFill>
                                <a:sysClr val="windowText" lastClr="000000"/>
                              </a:solidFill>
                              <a:latin typeface="Times" panose="02020603050405020304" pitchFamily="18" charset="0"/>
                              <a:cs typeface="Times" panose="02020603050405020304" pitchFamily="18" charset="0"/>
                            </a:rPr>
                            <a:t>Duration of the post-disturbance degraded </a:t>
                          </a:r>
                          <a:r>
                            <a:rPr lang="en-GB" sz="1200" b="0" dirty="0" smtClean="0">
                              <a:solidFill>
                                <a:sysClr val="windowText" lastClr="000000"/>
                              </a:solidFill>
                              <a:latin typeface="Times" panose="02020603050405020304" pitchFamily="18" charset="0"/>
                              <a:cs typeface="Times" panose="02020603050405020304" pitchFamily="18" charset="0"/>
                            </a:rPr>
                            <a:t>state</a:t>
                          </a:r>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a:stretch>
                            <a:fillRect/>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Indicates the quality of the initial immediate response after the event.</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highly depends on the fault location, isolation and service restoration (FLISR) technologies being used.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5769509"/>
                      </a:ext>
                    </a:extLst>
                  </a:tr>
                  <a:tr h="5791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200" b="0" dirty="0">
                              <a:solidFill>
                                <a:sysClr val="windowText" lastClr="000000"/>
                              </a:solidFill>
                              <a:latin typeface="Times" panose="02020603050405020304" pitchFamily="18" charset="0"/>
                              <a:cs typeface="Times" panose="02020603050405020304" pitchFamily="18" charset="0"/>
                            </a:rPr>
                            <a:t>Speed of network recovery </a:t>
                          </a:r>
                          <a:endParaRPr lang="en-US" sz="1200" b="0" dirty="0">
                            <a:solidFill>
                              <a:sysClr val="windowText" lastClr="000000"/>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a:stretch>
                            <a:fillRect/>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The metric measures</a:t>
                          </a:r>
                          <a:r>
                            <a:rPr lang="en-US" sz="1200" baseline="0" dirty="0">
                              <a:solidFill>
                                <a:sysClr val="windowText" lastClr="000000"/>
                              </a:solidFill>
                              <a:latin typeface="Times" panose="02020603050405020304" pitchFamily="18" charset="0"/>
                              <a:cs typeface="Times" panose="02020603050405020304" pitchFamily="18" charset="0"/>
                            </a:rPr>
                            <a:t> </a:t>
                          </a:r>
                          <a:r>
                            <a:rPr lang="en-US" sz="1200" dirty="0">
                              <a:solidFill>
                                <a:sysClr val="windowText" lastClr="000000"/>
                              </a:solidFill>
                              <a:latin typeface="Times" panose="02020603050405020304" pitchFamily="18" charset="0"/>
                              <a:cs typeface="Times" panose="02020603050405020304" pitchFamily="18" charset="0"/>
                            </a:rPr>
                            <a:t>the quality of the response from the utility.</a:t>
                          </a:r>
                        </a:p>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It includes the speed of damage assessment, repair process and crew management, and power restoration operation.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65506445"/>
                      </a:ext>
                    </a:extLst>
                  </a:tr>
                  <a:tr h="55559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200" b="0" kern="1200" dirty="0">
                              <a:solidFill>
                                <a:sysClr val="windowText" lastClr="000000"/>
                              </a:solidFill>
                              <a:latin typeface="Times" panose="02020603050405020304" pitchFamily="18" charset="0"/>
                              <a:ea typeface="+mn-ea"/>
                              <a:cs typeface="Times" panose="02020603050405020304" pitchFamily="18" charset="0"/>
                            </a:rPr>
                            <a:t>Area of the resilience trapezoid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a:stretch>
                            <a:fillRect/>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171450" indent="-171450" algn="l">
                            <a:buFont typeface="Arial" panose="020B0604020202020204" pitchFamily="34" charset="0"/>
                            <a:buChar char="•"/>
                          </a:pPr>
                          <a:r>
                            <a:rPr lang="en-US" sz="1200" dirty="0">
                              <a:solidFill>
                                <a:sysClr val="windowText" lastClr="000000"/>
                              </a:solidFill>
                              <a:latin typeface="Times" panose="02020603050405020304" pitchFamily="18" charset="0"/>
                              <a:cs typeface="Times" panose="02020603050405020304" pitchFamily="18" charset="0"/>
                            </a:rPr>
                            <a:t>This metric gives an overall indicator of the system performance.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5600593"/>
                      </a:ext>
                    </a:extLst>
                  </a:tr>
                </a:tbl>
              </a:graphicData>
            </a:graphic>
          </p:graphicFrame>
        </mc:Fallback>
      </mc:AlternateContent>
      <p:pic>
        <p:nvPicPr>
          <p:cNvPr id="7" name="Picture 6">
            <a:extLst>
              <a:ext uri="{FF2B5EF4-FFF2-40B4-BE49-F238E27FC236}">
                <a16:creationId xmlns:a16="http://schemas.microsoft.com/office/drawing/2014/main" id="{5AAFE2FC-C3CD-47B5-9257-00580E939E10}"/>
              </a:ext>
            </a:extLst>
          </p:cNvPr>
          <p:cNvPicPr>
            <a:picLocks noChangeAspect="1"/>
          </p:cNvPicPr>
          <p:nvPr/>
        </p:nvPicPr>
        <p:blipFill>
          <a:blip r:embed="rId2"/>
          <a:stretch>
            <a:fillRect/>
          </a:stretch>
        </p:blipFill>
        <p:spPr>
          <a:xfrm>
            <a:off x="1676400" y="3997744"/>
            <a:ext cx="5644036" cy="2098256"/>
          </a:xfrm>
          <a:prstGeom prst="rect">
            <a:avLst/>
          </a:prstGeom>
        </p:spPr>
      </p:pic>
    </p:spTree>
    <p:extLst>
      <p:ext uri="{BB962C8B-B14F-4D97-AF65-F5344CB8AC3E}">
        <p14:creationId xmlns:p14="http://schemas.microsoft.com/office/powerpoint/2010/main" val="375571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Metrics (3/3)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Content Placeholder 2">
            <a:extLst>
              <a:ext uri="{FF2B5EF4-FFF2-40B4-BE49-F238E27FC236}">
                <a16:creationId xmlns:a16="http://schemas.microsoft.com/office/drawing/2014/main" id="{32474482-7415-4F7B-A0DC-1FDD57ED2557}"/>
              </a:ext>
            </a:extLst>
          </p:cNvPr>
          <p:cNvSpPr txBox="1">
            <a:spLocks/>
          </p:cNvSpPr>
          <p:nvPr/>
        </p:nvSpPr>
        <p:spPr bwMode="auto">
          <a:xfrm>
            <a:off x="514465" y="990600"/>
            <a:ext cx="8477136" cy="990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en-GB" sz="2000" dirty="0">
                <a:latin typeface="Times" panose="02020603050405020304" pitchFamily="18" charset="0"/>
                <a:cs typeface="Times" panose="02020603050405020304" pitchFamily="18" charset="0"/>
              </a:rPr>
              <a:t>Measure resilience at the network-level involving both infrastructure and services </a:t>
            </a:r>
            <a:r>
              <a:rPr lang="en-US" sz="2000" dirty="0">
                <a:latin typeface="Times" panose="02020603050405020304" pitchFamily="18" charset="0"/>
                <a:cs typeface="Times" panose="02020603050405020304" pitchFamily="18" charset="0"/>
              </a:rPr>
              <a:t>(Wei 2013)</a:t>
            </a:r>
            <a:endParaRPr lang="en-GB" sz="2000" dirty="0">
              <a:latin typeface="Times" panose="02020603050405020304" pitchFamily="18" charset="0"/>
              <a:cs typeface="Times" panose="02020603050405020304" pitchFamily="18" charset="0"/>
            </a:endParaRPr>
          </a:p>
          <a:p>
            <a:pPr algn="just"/>
            <a:r>
              <a:rPr lang="en-GB" sz="2000" dirty="0">
                <a:latin typeface="Times" panose="02020603050405020304" pitchFamily="18" charset="0"/>
                <a:cs typeface="Times" panose="02020603050405020304" pitchFamily="18" charset="0"/>
              </a:rPr>
              <a:t>Combine the </a:t>
            </a:r>
            <a:r>
              <a:rPr lang="en-GB" sz="2000" dirty="0">
                <a:solidFill>
                  <a:srgbClr val="FF0000"/>
                </a:solidFill>
                <a:latin typeface="Times" panose="02020603050405020304" pitchFamily="18" charset="0"/>
                <a:cs typeface="Times" panose="02020603050405020304" pitchFamily="18" charset="0"/>
              </a:rPr>
              <a:t>infrastructure</a:t>
            </a:r>
            <a:r>
              <a:rPr lang="en-GB" sz="2000" dirty="0">
                <a:latin typeface="Times" panose="02020603050405020304" pitchFamily="18" charset="0"/>
                <a:cs typeface="Times" panose="02020603050405020304" pitchFamily="18" charset="0"/>
              </a:rPr>
              <a:t> and </a:t>
            </a:r>
            <a:r>
              <a:rPr lang="en-GB" sz="2000" dirty="0">
                <a:solidFill>
                  <a:srgbClr val="00B050"/>
                </a:solidFill>
                <a:latin typeface="Times" panose="02020603050405020304" pitchFamily="18" charset="0"/>
                <a:cs typeface="Times" panose="02020603050405020304" pitchFamily="18" charset="0"/>
              </a:rPr>
              <a:t>service</a:t>
            </a:r>
            <a:r>
              <a:rPr lang="en-GB" sz="2000" dirty="0">
                <a:latin typeface="Times" panose="02020603050405020304" pitchFamily="18" charset="0"/>
                <a:cs typeface="Times" panose="02020603050405020304" pitchFamily="18" charset="0"/>
              </a:rPr>
              <a:t> resilience metrics (Ji 2017)</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E74E525-EF71-4FF6-9288-7733C59210B0}"/>
                  </a:ext>
                </a:extLst>
              </p:cNvPr>
              <p:cNvSpPr/>
              <p:nvPr/>
            </p:nvSpPr>
            <p:spPr>
              <a:xfrm>
                <a:off x="2220891" y="2120135"/>
                <a:ext cx="3265509" cy="967701"/>
              </a:xfrm>
              <a:prstGeom prst="rect">
                <a:avLst/>
              </a:prstGeom>
            </p:spPr>
            <p:txBody>
              <a:bodyPr wrap="none">
                <a:spAutoFit/>
              </a:bodyPr>
              <a:lstStyle/>
              <a:p>
                <a:pPr defTabSz="1219170" eaLnBrk="1" hangingPunct="1"/>
                <a14:m>
                  <m:oMathPara xmlns:m="http://schemas.openxmlformats.org/officeDocument/2006/math">
                    <m:oMathParaPr>
                      <m:jc m:val="centerGroup"/>
                    </m:oMathParaPr>
                    <m:oMath xmlns:m="http://schemas.openxmlformats.org/officeDocument/2006/math">
                      <m:r>
                        <a:rPr lang="en-US" sz="1867" i="1">
                          <a:solidFill>
                            <a:prstClr val="black"/>
                          </a:solidFill>
                          <a:latin typeface="Cambria Math" panose="02040503050406030204" pitchFamily="18" charset="0"/>
                        </a:rPr>
                        <m:t>𝑅</m:t>
                      </m:r>
                      <m:d>
                        <m:dPr>
                          <m:ctrlPr>
                            <a:rPr lang="en-US" sz="1867" i="1">
                              <a:solidFill>
                                <a:prstClr val="black"/>
                              </a:solidFill>
                              <a:latin typeface="Cambria Math" panose="02040503050406030204" pitchFamily="18" charset="0"/>
                            </a:rPr>
                          </m:ctrlPr>
                        </m:dPr>
                        <m:e>
                          <m:r>
                            <a:rPr lang="en-US" sz="1867" i="1">
                              <a:solidFill>
                                <a:prstClr val="black"/>
                              </a:solidFill>
                              <a:latin typeface="Cambria Math" panose="02040503050406030204" pitchFamily="18" charset="0"/>
                            </a:rPr>
                            <m:t>𝑡</m:t>
                          </m:r>
                        </m:e>
                      </m:d>
                      <m:r>
                        <a:rPr lang="en-US" sz="1867" i="1">
                          <a:solidFill>
                            <a:prstClr val="black"/>
                          </a:solidFill>
                          <a:latin typeface="Cambria Math" panose="02040503050406030204" pitchFamily="18" charset="0"/>
                        </a:rPr>
                        <m:t>=1−</m:t>
                      </m:r>
                      <m:f>
                        <m:fPr>
                          <m:ctrlPr>
                            <a:rPr lang="en-US" sz="1867" i="1">
                              <a:solidFill>
                                <a:prstClr val="black"/>
                              </a:solidFill>
                              <a:latin typeface="Cambria Math" panose="02040503050406030204" pitchFamily="18" charset="0"/>
                            </a:rPr>
                          </m:ctrlPr>
                        </m:fPr>
                        <m:num>
                          <m:r>
                            <a:rPr lang="en-US" sz="1867" i="1">
                              <a:solidFill>
                                <a:prstClr val="black"/>
                              </a:solidFill>
                              <a:latin typeface="Cambria Math" panose="02040503050406030204" pitchFamily="18" charset="0"/>
                            </a:rPr>
                            <m:t>1</m:t>
                          </m:r>
                        </m:num>
                        <m:den>
                          <m:sSub>
                            <m:sSubPr>
                              <m:ctrlPr>
                                <a:rPr lang="en-US" sz="1867" i="1">
                                  <a:solidFill>
                                    <a:prstClr val="black"/>
                                  </a:solidFill>
                                  <a:latin typeface="Cambria Math" panose="02040503050406030204" pitchFamily="18" charset="0"/>
                                </a:rPr>
                              </m:ctrlPr>
                            </m:sSubPr>
                            <m:e>
                              <m:r>
                                <a:rPr lang="en-US" sz="1867" i="1">
                                  <a:solidFill>
                                    <a:prstClr val="black"/>
                                  </a:solidFill>
                                  <a:latin typeface="Cambria Math" panose="02040503050406030204" pitchFamily="18" charset="0"/>
                                </a:rPr>
                                <m:t>𝐶</m:t>
                              </m:r>
                            </m:e>
                            <m:sub>
                              <m:r>
                                <a:rPr lang="en-US" sz="1867" i="1">
                                  <a:solidFill>
                                    <a:prstClr val="black"/>
                                  </a:solidFill>
                                  <a:latin typeface="Cambria Math" panose="02040503050406030204" pitchFamily="18" charset="0"/>
                                </a:rPr>
                                <m:t>0</m:t>
                              </m:r>
                            </m:sub>
                          </m:sSub>
                        </m:den>
                      </m:f>
                      <m:r>
                        <a:rPr lang="en-US" sz="1867" i="1">
                          <a:solidFill>
                            <a:prstClr val="black"/>
                          </a:solidFill>
                          <a:latin typeface="Cambria Math" panose="02040503050406030204" pitchFamily="18" charset="0"/>
                        </a:rPr>
                        <m:t>𝐸</m:t>
                      </m:r>
                      <m:d>
                        <m:dPr>
                          <m:begChr m:val="{"/>
                          <m:endChr m:val="}"/>
                          <m:ctrlPr>
                            <a:rPr lang="en-US" sz="1867" i="1">
                              <a:solidFill>
                                <a:prstClr val="black"/>
                              </a:solidFill>
                              <a:latin typeface="Cambria Math" panose="02040503050406030204" pitchFamily="18" charset="0"/>
                            </a:rPr>
                          </m:ctrlPr>
                        </m:dPr>
                        <m:e>
                          <m:r>
                            <a:rPr lang="en-US" sz="1867" i="1">
                              <a:solidFill>
                                <a:prstClr val="black"/>
                              </a:solidFill>
                              <a:latin typeface="Cambria Math" panose="02040503050406030204" pitchFamily="18" charset="0"/>
                            </a:rPr>
                            <m:t>𝐶</m:t>
                          </m:r>
                          <m:d>
                            <m:dPr>
                              <m:ctrlPr>
                                <a:rPr lang="en-US" sz="1867" i="1">
                                  <a:solidFill>
                                    <a:prstClr val="black"/>
                                  </a:solidFill>
                                  <a:latin typeface="Cambria Math" panose="02040503050406030204" pitchFamily="18" charset="0"/>
                                </a:rPr>
                              </m:ctrlPr>
                            </m:dPr>
                            <m:e>
                              <m:r>
                                <a:rPr lang="en-US" sz="1867" i="1">
                                  <a:solidFill>
                                    <a:prstClr val="black"/>
                                  </a:solidFill>
                                  <a:latin typeface="Cambria Math" panose="02040503050406030204" pitchFamily="18" charset="0"/>
                                </a:rPr>
                                <m:t>𝑡</m:t>
                              </m:r>
                              <m:r>
                                <a:rPr lang="en-US" sz="1867" i="1">
                                  <a:solidFill>
                                    <a:prstClr val="black"/>
                                  </a:solidFill>
                                  <a:latin typeface="Cambria Math" panose="02040503050406030204" pitchFamily="18" charset="0"/>
                                </a:rPr>
                                <m:t>;</m:t>
                              </m:r>
                              <m:r>
                                <a:rPr lang="en-US" sz="1867" i="1">
                                  <a:solidFill>
                                    <a:prstClr val="black"/>
                                  </a:solidFill>
                                  <a:latin typeface="Cambria Math" panose="02040503050406030204" pitchFamily="18" charset="0"/>
                                </a:rPr>
                                <m:t>𝑑</m:t>
                              </m:r>
                            </m:e>
                          </m:d>
                        </m:e>
                      </m:d>
                    </m:oMath>
                  </m:oMathPara>
                </a14:m>
                <a:endParaRPr lang="en-US" sz="1867" dirty="0">
                  <a:solidFill>
                    <a:prstClr val="black"/>
                  </a:solidFill>
                  <a:latin typeface="Times" panose="02020603050405020304" pitchFamily="18" charset="0"/>
                  <a:cs typeface="Times" panose="02020603050405020304" pitchFamily="18" charset="0"/>
                </a:endParaRPr>
              </a:p>
              <a:p>
                <a:pPr defTabSz="1219170" eaLnBrk="1" hangingPunct="1"/>
                <a:endParaRPr lang="en-US" sz="1867" dirty="0">
                  <a:solidFill>
                    <a:prstClr val="black"/>
                  </a:solidFill>
                  <a:latin typeface="Times" panose="02020603050405020304" pitchFamily="18" charset="0"/>
                  <a:cs typeface="Times" panose="02020603050405020304" pitchFamily="18" charset="0"/>
                </a:endParaRPr>
              </a:p>
            </p:txBody>
          </p:sp>
        </mc:Choice>
        <mc:Fallback xmlns="">
          <p:sp>
            <p:nvSpPr>
              <p:cNvPr id="9" name="Rectangle 8">
                <a:extLst>
                  <a:ext uri="{FF2B5EF4-FFF2-40B4-BE49-F238E27FC236}">
                    <a16:creationId xmlns:a16="http://schemas.microsoft.com/office/drawing/2014/main" id="{AE74E525-EF71-4FF6-9288-7733C59210B0}"/>
                  </a:ext>
                </a:extLst>
              </p:cNvPr>
              <p:cNvSpPr>
                <a:spLocks noRot="1" noChangeAspect="1" noMove="1" noResize="1" noEditPoints="1" noAdjustHandles="1" noChangeArrowheads="1" noChangeShapeType="1" noTextEdit="1"/>
              </p:cNvSpPr>
              <p:nvPr/>
            </p:nvSpPr>
            <p:spPr>
              <a:xfrm>
                <a:off x="2220891" y="2120135"/>
                <a:ext cx="3265509" cy="967701"/>
              </a:xfrm>
              <a:prstGeom prst="rect">
                <a:avLst/>
              </a:prstGeom>
              <a:blipFill>
                <a:blip r:embed="rId2"/>
                <a:stretch>
                  <a:fillRect l="-120709" t="-1103145" r="-118843" b="-4685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8E9CA42-93C7-4245-BD0C-54FE326E3D06}"/>
                  </a:ext>
                </a:extLst>
              </p:cNvPr>
              <p:cNvSpPr/>
              <p:nvPr/>
            </p:nvSpPr>
            <p:spPr>
              <a:xfrm>
                <a:off x="2392985" y="2984369"/>
                <a:ext cx="6390579" cy="519694"/>
              </a:xfrm>
              <a:prstGeom prst="rect">
                <a:avLst/>
              </a:prstGeom>
              <a:solidFill>
                <a:sysClr val="window" lastClr="FFFFFF"/>
              </a:solidFill>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𝐸</m:t>
                    </m:r>
                    <m:d>
                      <m:dPr>
                        <m:begChr m:val="{"/>
                        <m:endChr m:val="}"/>
                        <m:ctrl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𝐶</m:t>
                        </m:r>
                        <m:d>
                          <m:dPr>
                            <m:ctrl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𝑡</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𝑑</m:t>
                            </m:r>
                          </m:e>
                        </m:d>
                      </m:e>
                    </m:d>
                    <m:r>
                      <a:rPr kumimoji="0" lang="en-US" sz="1867" b="0" i="0" u="none" strike="noStrike" kern="0" cap="none" spc="0" normalizeH="0" baseline="0" noProof="0" smtClean="0">
                        <a:ln>
                          <a:noFill/>
                        </a:ln>
                        <a:solidFill>
                          <a:prstClr val="black"/>
                        </a:solidFill>
                        <a:effectLst/>
                        <a:uLnTx/>
                        <a:uFillTx/>
                        <a:latin typeface="Cambria Math" panose="02040503050406030204" pitchFamily="18" charset="0"/>
                      </a:rPr>
                      <m:t>= </m:t>
                    </m:r>
                    <m:nary>
                      <m:naryPr>
                        <m:limLoc m:val="undOvr"/>
                        <m:ctrl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brk m:alnAt="24"/>
                          </m:r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𝑡</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𝑑</m:t>
                        </m:r>
                      </m:sup>
                      <m:e>
                        <m:sSub>
                          <m:sSubPr>
                            <m:ctrl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𝐸</m:t>
                            </m:r>
                          </m:e>
                          <m:sub>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𝑆</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𝑣</m:t>
                            </m:r>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m:t>
                            </m:r>
                          </m:sub>
                        </m:sSub>
                        <m:d>
                          <m:dPr>
                            <m:begChr m:val="{"/>
                            <m:endChr m:val="}"/>
                            <m:ctrlP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ctrlPr>
                          </m:dPr>
                          <m:e>
                            <m:sSubSup>
                              <m:sSubSupPr>
                                <m:ctrlP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ctrlPr>
                              </m:sSubSupPr>
                              <m:e>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𝜆</m:t>
                                </m:r>
                              </m:e>
                              <m:sub>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𝑖</m:t>
                                </m:r>
                              </m:sub>
                              <m:sup>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𝑓</m:t>
                                </m:r>
                              </m:sup>
                            </m:sSubSup>
                            <m:d>
                              <m:dPr>
                                <m:ctrlP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ctrlPr>
                              </m:dPr>
                              <m:e>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𝑣</m:t>
                                </m:r>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𝑆</m:t>
                                </m:r>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𝑣</m:t>
                                </m:r>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m:t>
                                </m:r>
                              </m:e>
                            </m:d>
                            <m:r>
                              <a:rPr kumimoji="0" lang="en-US" sz="1867"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𝐸</m:t>
                            </m:r>
                            <m:d>
                              <m:dPr>
                                <m:begChr m:val="{"/>
                                <m:endChr m:val="}"/>
                                <m:ctrlP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ctrlPr>
                              </m:dPr>
                              <m:e>
                                <m:sSub>
                                  <m:sSubPr>
                                    <m:ctrlP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ctrlPr>
                                  </m:sSubPr>
                                  <m:e>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𝐺</m:t>
                                    </m:r>
                                  </m:e>
                                  <m:sub>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𝑖</m:t>
                                    </m:r>
                                  </m:sub>
                                </m:sSub>
                                <m:d>
                                  <m:dPr>
                                    <m:ctrlP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ctrlPr>
                                  </m:dPr>
                                  <m:e>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𝑣</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𝑡</m:t>
                                    </m:r>
                                  </m:e>
                                </m:d>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𝑆</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𝑣</m:t>
                                </m:r>
                                <m:r>
                                  <a:rPr kumimoji="0" lang="en-US" sz="1867" b="0" i="1" u="none" strike="noStrike" kern="0" cap="none" spc="0" normalizeH="0" baseline="0" noProof="0" smtClean="0">
                                    <a:ln>
                                      <a:noFill/>
                                    </a:ln>
                                    <a:solidFill>
                                      <a:srgbClr val="00B050"/>
                                    </a:solidFill>
                                    <a:effectLst/>
                                    <a:uLnTx/>
                                    <a:uFillTx/>
                                    <a:latin typeface="Cambria Math" panose="02040503050406030204" pitchFamily="18" charset="0"/>
                                  </a:rPr>
                                  <m:t>)</m:t>
                                </m:r>
                              </m:e>
                            </m:d>
                          </m:e>
                        </m:d>
                        <m:r>
                          <a:rPr kumimoji="0" lang="en-US" sz="1867" b="0" i="1" u="none" strike="noStrike" kern="0" cap="none" spc="0" normalizeH="0" baseline="0" noProof="0" smtClean="0">
                            <a:ln>
                              <a:noFill/>
                            </a:ln>
                            <a:solidFill>
                              <a:prstClr val="black"/>
                            </a:solidFill>
                            <a:effectLst/>
                            <a:uLnTx/>
                            <a:uFillTx/>
                            <a:latin typeface="Cambria Math" panose="02040503050406030204" pitchFamily="18" charset="0"/>
                          </a:rPr>
                          <m:t>𝑑𝑣</m:t>
                        </m:r>
                      </m:e>
                    </m:nary>
                  </m:oMath>
                </a14:m>
                <a:r>
                  <a:rPr kumimoji="0" lang="en-US" sz="1867"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a:t>
                </a:r>
              </a:p>
            </p:txBody>
          </p:sp>
        </mc:Choice>
        <mc:Fallback xmlns="">
          <p:sp>
            <p:nvSpPr>
              <p:cNvPr id="10" name="Rectangle 9">
                <a:extLst>
                  <a:ext uri="{FF2B5EF4-FFF2-40B4-BE49-F238E27FC236}">
                    <a16:creationId xmlns:a16="http://schemas.microsoft.com/office/drawing/2014/main" id="{58E9CA42-93C7-4245-BD0C-54FE326E3D06}"/>
                  </a:ext>
                </a:extLst>
              </p:cNvPr>
              <p:cNvSpPr>
                <a:spLocks noRot="1" noChangeAspect="1" noMove="1" noResize="1" noEditPoints="1" noAdjustHandles="1" noChangeArrowheads="1" noChangeShapeType="1" noTextEdit="1"/>
              </p:cNvSpPr>
              <p:nvPr/>
            </p:nvSpPr>
            <p:spPr>
              <a:xfrm>
                <a:off x="2392985" y="2984369"/>
                <a:ext cx="6390579" cy="519694"/>
              </a:xfrm>
              <a:prstGeom prst="rect">
                <a:avLst/>
              </a:prstGeom>
              <a:blipFill>
                <a:blip r:embed="rId3"/>
                <a:stretch>
                  <a:fillRect t="-95294" b="-151765"/>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4A02D1E6-EB17-4874-95CA-31070CADACB4}"/>
              </a:ext>
            </a:extLst>
          </p:cNvPr>
          <p:cNvSpPr txBox="1">
            <a:spLocks/>
          </p:cNvSpPr>
          <p:nvPr/>
        </p:nvSpPr>
        <p:spPr>
          <a:xfrm>
            <a:off x="1074231" y="2743200"/>
            <a:ext cx="7709333" cy="990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algn="just" defTabSz="1219170">
              <a:spcBef>
                <a:spcPts val="1333"/>
              </a:spcBef>
              <a:buFont typeface="Wingdings" panose="05000000000000000000" pitchFamily="2" charset="2"/>
              <a:buChar char="Ø"/>
            </a:pPr>
            <a:r>
              <a:rPr lang="en-GB" sz="2000" dirty="0">
                <a:solidFill>
                  <a:prstClr val="black"/>
                </a:solidFill>
                <a:latin typeface="Times" panose="02020603050405020304" pitchFamily="18" charset="0"/>
                <a:cs typeface="Times" panose="02020603050405020304" pitchFamily="18" charset="0"/>
              </a:rPr>
              <a:t>Where:</a:t>
            </a:r>
          </a:p>
        </p:txBody>
      </p:sp>
      <p:sp>
        <p:nvSpPr>
          <p:cNvPr id="12" name="Rectangle 11">
            <a:extLst>
              <a:ext uri="{FF2B5EF4-FFF2-40B4-BE49-F238E27FC236}">
                <a16:creationId xmlns:a16="http://schemas.microsoft.com/office/drawing/2014/main" id="{B3DE35AA-085D-4D2A-B163-766BD3AC8CBC}"/>
              </a:ext>
            </a:extLst>
          </p:cNvPr>
          <p:cNvSpPr/>
          <p:nvPr/>
        </p:nvSpPr>
        <p:spPr>
          <a:xfrm>
            <a:off x="541116" y="4486274"/>
            <a:ext cx="8172334" cy="1015663"/>
          </a:xfrm>
          <a:prstGeom prst="rect">
            <a:avLst/>
          </a:prstGeom>
        </p:spPr>
        <p:txBody>
          <a:bodyPr wrap="square">
            <a:spAutoFit/>
          </a:bodyPr>
          <a:lstStyle/>
          <a:p>
            <a:pPr marL="285744" indent="-285744" defTabSz="1219170" eaLnBrk="1" hangingPunct="1">
              <a:buFont typeface="Wingdings" panose="05000000000000000000" pitchFamily="2" charset="2"/>
              <a:buChar char="v"/>
            </a:pPr>
            <a:r>
              <a:rPr lang="en-GB" sz="2000" dirty="0">
                <a:solidFill>
                  <a:prstClr val="black"/>
                </a:solidFill>
                <a:latin typeface="Times" panose="02020603050405020304" pitchFamily="18" charset="0"/>
                <a:cs typeface="Times" panose="02020603050405020304" pitchFamily="18" charset="0"/>
              </a:rPr>
              <a:t>This metric does not include weather variables. An open issue is how to derive resilience metrics combining weather with the infrastructure and services.</a:t>
            </a:r>
            <a:endParaRPr lang="en-US" sz="2000" dirty="0">
              <a:solidFill>
                <a:prstClr val="black"/>
              </a:solidFill>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13" name="Rectangle 12"/>
              <p:cNvSpPr/>
              <p:nvPr/>
            </p:nvSpPr>
            <p:spPr>
              <a:xfrm>
                <a:off x="5543549" y="2163646"/>
                <a:ext cx="3751705" cy="600164"/>
              </a:xfrm>
              <a:prstGeom prst="rect">
                <a:avLst/>
              </a:prstGeom>
            </p:spPr>
            <p:txBody>
              <a:bodyPr wrap="square">
                <a:spAutoFit/>
              </a:bodyPr>
              <a:lstStyle/>
              <a:p>
                <a:pPr defTabSz="1219170" eaLnBrk="1" hangingPunct="1">
                  <a:spcAft>
                    <a:spcPts val="600"/>
                  </a:spcAft>
                </a:pPr>
                <a14:m>
                  <m:oMath xmlns:m="http://schemas.openxmlformats.org/officeDocument/2006/math">
                    <m:r>
                      <a:rPr lang="en-US" sz="1400" i="1">
                        <a:solidFill>
                          <a:prstClr val="black"/>
                        </a:solidFill>
                        <a:latin typeface="Cambria Math" panose="02040503050406030204" pitchFamily="18" charset="0"/>
                      </a:rPr>
                      <m:t>𝑑</m:t>
                    </m:r>
                    <m:r>
                      <a:rPr lang="en-US" sz="1400" i="1">
                        <a:solidFill>
                          <a:prstClr val="black"/>
                        </a:solidFill>
                        <a:latin typeface="Cambria Math" panose="02040503050406030204" pitchFamily="18" charset="0"/>
                      </a:rPr>
                      <m:t>:</m:t>
                    </m:r>
                  </m:oMath>
                </a14:m>
                <a:r>
                  <a:rPr lang="en-GB" sz="1400" dirty="0">
                    <a:solidFill>
                      <a:prstClr val="black"/>
                    </a:solidFill>
                    <a:latin typeface="Times" panose="02020603050405020304" pitchFamily="18" charset="0"/>
                    <a:cs typeface="Times" panose="02020603050405020304" pitchFamily="18" charset="0"/>
                  </a:rPr>
                  <a:t> a threshold on tolerable delays for recovery</a:t>
                </a:r>
              </a:p>
              <a:p>
                <a:pPr defTabSz="1219170" eaLnBrk="1" hangingPunct="1">
                  <a:spcAft>
                    <a:spcPts val="600"/>
                  </a:spcAft>
                </a:pPr>
                <a14:m>
                  <m:oMath xmlns:m="http://schemas.openxmlformats.org/officeDocument/2006/math">
                    <m:sSub>
                      <m:sSubPr>
                        <m:ctrlPr>
                          <a:rPr lang="en-US" sz="1400" i="1" dirty="0">
                            <a:solidFill>
                              <a:prstClr val="black"/>
                            </a:solidFill>
                            <a:latin typeface="Cambria Math" panose="02040503050406030204" pitchFamily="18" charset="0"/>
                          </a:rPr>
                        </m:ctrlPr>
                      </m:sSubPr>
                      <m:e>
                        <m:r>
                          <a:rPr lang="en-US" sz="1400" i="1" dirty="0">
                            <a:solidFill>
                              <a:prstClr val="black"/>
                            </a:solidFill>
                            <a:latin typeface="Cambria Math" panose="02040503050406030204" pitchFamily="18" charset="0"/>
                          </a:rPr>
                          <m:t>𝐶</m:t>
                        </m:r>
                      </m:e>
                      <m:sub>
                        <m:r>
                          <a:rPr lang="en-US" sz="1400" i="1" dirty="0">
                            <a:solidFill>
                              <a:prstClr val="black"/>
                            </a:solidFill>
                            <a:latin typeface="Cambria Math" panose="02040503050406030204" pitchFamily="18" charset="0"/>
                          </a:rPr>
                          <m:t>0</m:t>
                        </m:r>
                      </m:sub>
                    </m:sSub>
                    <m:r>
                      <a:rPr lang="en-US" sz="1400" i="1" dirty="0">
                        <a:solidFill>
                          <a:prstClr val="black"/>
                        </a:solidFill>
                        <a:latin typeface="Cambria Math" panose="02040503050406030204" pitchFamily="18" charset="0"/>
                      </a:rPr>
                      <m:t>:</m:t>
                    </m:r>
                    <m:r>
                      <a:rPr lang="en-US" sz="1400" i="1" dirty="0">
                        <a:solidFill>
                          <a:prstClr val="black"/>
                        </a:solidFill>
                        <a:latin typeface="Cambria Math" panose="02040503050406030204" pitchFamily="18" charset="0"/>
                        <a:cs typeface="Times" panose="02020603050405020304" pitchFamily="18" charset="0"/>
                      </a:rPr>
                      <m:t> </m:t>
                    </m:r>
                  </m:oMath>
                </a14:m>
                <a:r>
                  <a:rPr lang="en-US" sz="1400" dirty="0">
                    <a:solidFill>
                      <a:prstClr val="black"/>
                    </a:solidFill>
                    <a:latin typeface="Times" panose="02020603050405020304" pitchFamily="18" charset="0"/>
                    <a:cs typeface="Times" panose="02020603050405020304" pitchFamily="18" charset="0"/>
                  </a:rPr>
                  <a:t>is a normalization factor</a:t>
                </a:r>
              </a:p>
            </p:txBody>
          </p:sp>
        </mc:Choice>
        <mc:Fallback xmlns="">
          <p:sp>
            <p:nvSpPr>
              <p:cNvPr id="13" name="Rectangle 12"/>
              <p:cNvSpPr>
                <a:spLocks noRot="1" noChangeAspect="1" noMove="1" noResize="1" noEditPoints="1" noAdjustHandles="1" noChangeArrowheads="1" noChangeShapeType="1" noTextEdit="1"/>
              </p:cNvSpPr>
              <p:nvPr/>
            </p:nvSpPr>
            <p:spPr>
              <a:xfrm>
                <a:off x="5543549" y="2163646"/>
                <a:ext cx="3751705" cy="600164"/>
              </a:xfrm>
              <a:prstGeom prst="rect">
                <a:avLst/>
              </a:prstGeom>
              <a:blipFill>
                <a:blip r:embed="rId4"/>
                <a:stretch>
                  <a:fillRect t="-2041" b="-10204"/>
                </a:stretch>
              </a:blipFill>
            </p:spPr>
            <p:txBody>
              <a:bodyPr/>
              <a:lstStyle/>
              <a:p>
                <a:r>
                  <a:rPr lang="en-US">
                    <a:noFill/>
                  </a:rPr>
                  <a:t> </a:t>
                </a:r>
              </a:p>
            </p:txBody>
          </p:sp>
        </mc:Fallback>
      </mc:AlternateContent>
      <p:cxnSp>
        <p:nvCxnSpPr>
          <p:cNvPr id="14" name="Straight Arrow Connector 13"/>
          <p:cNvCxnSpPr/>
          <p:nvPr/>
        </p:nvCxnSpPr>
        <p:spPr>
          <a:xfrm flipV="1">
            <a:off x="3719553" y="3399494"/>
            <a:ext cx="729069" cy="547883"/>
          </a:xfrm>
          <a:prstGeom prst="straightConnector1">
            <a:avLst/>
          </a:prstGeom>
          <a:noFill/>
          <a:ln w="9525" cap="flat" cmpd="sng" algn="ctr">
            <a:solidFill>
              <a:srgbClr val="4F81BD">
                <a:shade val="95000"/>
                <a:satMod val="105000"/>
              </a:srgbClr>
            </a:solidFill>
            <a:prstDash val="solid"/>
            <a:tailEnd type="triangle"/>
          </a:ln>
          <a:effectLst/>
        </p:spPr>
      </p:cxnSp>
      <mc:AlternateContent xmlns:mc="http://schemas.openxmlformats.org/markup-compatibility/2006" xmlns:a14="http://schemas.microsoft.com/office/drawing/2010/main">
        <mc:Choice Requires="a14">
          <p:sp>
            <p:nvSpPr>
              <p:cNvPr id="15" name="Rectangle 14"/>
              <p:cNvSpPr/>
              <p:nvPr/>
            </p:nvSpPr>
            <p:spPr>
              <a:xfrm>
                <a:off x="828029" y="3627938"/>
                <a:ext cx="2980752" cy="338554"/>
              </a:xfrm>
              <a:prstGeom prst="rect">
                <a:avLst/>
              </a:prstGeom>
            </p:spPr>
            <p:txBody>
              <a:bodyPr wrap="none">
                <a:spAutoFit/>
              </a:bodyPr>
              <a:lstStyle/>
              <a:p>
                <a:pPr defTabSz="1219170" eaLnBrk="1" hangingPunct="1">
                  <a:spcAft>
                    <a:spcPts val="600"/>
                  </a:spcAft>
                </a:pPr>
                <a:r>
                  <a:rPr lang="en-GB" sz="1600" dirty="0">
                    <a:solidFill>
                      <a:prstClr val="black"/>
                    </a:solidFill>
                    <a:latin typeface="Times" panose="02020603050405020304" pitchFamily="18" charset="0"/>
                    <a:cs typeface="Times" panose="02020603050405020304" pitchFamily="18" charset="0"/>
                  </a:rPr>
                  <a:t>Expected state of the system </a:t>
                </a:r>
                <a14:m>
                  <m:oMath xmlns:m="http://schemas.openxmlformats.org/officeDocument/2006/math">
                    <m:r>
                      <a:rPr lang="en-US" sz="1600" i="1">
                        <a:solidFill>
                          <a:prstClr val="black"/>
                        </a:solidFill>
                        <a:latin typeface="Cambria Math" panose="02040503050406030204" pitchFamily="18" charset="0"/>
                      </a:rPr>
                      <m:t>𝑆</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𝑣</m:t>
                    </m:r>
                    <m:r>
                      <a:rPr lang="en-US" sz="1600" i="1">
                        <a:solidFill>
                          <a:prstClr val="black"/>
                        </a:solidFill>
                        <a:latin typeface="Cambria Math" panose="02040503050406030204" pitchFamily="18" charset="0"/>
                      </a:rPr>
                      <m:t>)</m:t>
                    </m:r>
                  </m:oMath>
                </a14:m>
                <a:endParaRPr lang="en-US" sz="1600" dirty="0">
                  <a:solidFill>
                    <a:prstClr val="black"/>
                  </a:solidFill>
                  <a:latin typeface="Times" panose="02020603050405020304" pitchFamily="18" charset="0"/>
                  <a:cs typeface="Times"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828029" y="3627938"/>
                <a:ext cx="2980752" cy="338554"/>
              </a:xfrm>
              <a:prstGeom prst="rect">
                <a:avLst/>
              </a:prstGeom>
              <a:blipFill>
                <a:blip r:embed="rId5"/>
                <a:stretch>
                  <a:fillRect l="-107771" t="-3357143" r="-189980" b="-2473214"/>
                </a:stretch>
              </a:blipFill>
            </p:spPr>
            <p:txBody>
              <a:bodyPr/>
              <a:lstStyle/>
              <a:p>
                <a:r>
                  <a:rPr lang="en-US">
                    <a:noFill/>
                  </a:rPr>
                  <a:t> </a:t>
                </a:r>
              </a:p>
            </p:txBody>
          </p:sp>
        </mc:Fallback>
      </mc:AlternateContent>
      <p:cxnSp>
        <p:nvCxnSpPr>
          <p:cNvPr id="16" name="Straight Connector 15"/>
          <p:cNvCxnSpPr/>
          <p:nvPr/>
        </p:nvCxnSpPr>
        <p:spPr>
          <a:xfrm flipH="1" flipV="1">
            <a:off x="892622" y="3947358"/>
            <a:ext cx="2826931" cy="2917"/>
          </a:xfrm>
          <a:prstGeom prst="line">
            <a:avLst/>
          </a:prstGeom>
          <a:noFill/>
          <a:ln w="9525" cap="flat" cmpd="sng" algn="ctr">
            <a:solidFill>
              <a:srgbClr val="4F81BD">
                <a:shade val="95000"/>
                <a:satMod val="105000"/>
              </a:srgbClr>
            </a:solidFill>
            <a:prstDash val="solid"/>
          </a:ln>
          <a:effectLst/>
        </p:spPr>
      </p:cxnSp>
      <p:cxnSp>
        <p:nvCxnSpPr>
          <p:cNvPr id="17" name="Straight Arrow Connector 16"/>
          <p:cNvCxnSpPr/>
          <p:nvPr/>
        </p:nvCxnSpPr>
        <p:spPr>
          <a:xfrm flipV="1">
            <a:off x="4550222" y="3461312"/>
            <a:ext cx="711200" cy="789017"/>
          </a:xfrm>
          <a:prstGeom prst="straightConnector1">
            <a:avLst/>
          </a:prstGeom>
          <a:noFill/>
          <a:ln w="9525" cap="flat" cmpd="sng" algn="ctr">
            <a:solidFill>
              <a:srgbClr val="4F81BD">
                <a:shade val="95000"/>
                <a:satMod val="105000"/>
              </a:srgbClr>
            </a:solidFill>
            <a:prstDash val="solid"/>
            <a:tailEnd type="triangle"/>
          </a:ln>
          <a:effectLst/>
        </p:spPr>
      </p:cxnSp>
      <p:sp>
        <p:nvSpPr>
          <p:cNvPr id="18" name="Rectangle 17"/>
          <p:cNvSpPr/>
          <p:nvPr/>
        </p:nvSpPr>
        <p:spPr>
          <a:xfrm>
            <a:off x="1810486" y="3947358"/>
            <a:ext cx="2816797" cy="338554"/>
          </a:xfrm>
          <a:prstGeom prst="rect">
            <a:avLst/>
          </a:prstGeom>
        </p:spPr>
        <p:txBody>
          <a:bodyPr wrap="none">
            <a:spAutoFit/>
          </a:bodyPr>
          <a:lstStyle/>
          <a:p>
            <a:pPr defTabSz="1219170" eaLnBrk="1" hangingPunct="1">
              <a:spcAft>
                <a:spcPts val="600"/>
              </a:spcAft>
            </a:pPr>
            <a:r>
              <a:rPr lang="en-US" sz="1600" dirty="0">
                <a:solidFill>
                  <a:prstClr val="black"/>
                </a:solidFill>
                <a:latin typeface="Times" panose="02020603050405020304" pitchFamily="18" charset="0"/>
                <a:cs typeface="Times" panose="02020603050405020304" pitchFamily="18" charset="0"/>
              </a:rPr>
              <a:t>Failure rate of the infrastructure</a:t>
            </a:r>
          </a:p>
        </p:txBody>
      </p:sp>
      <p:cxnSp>
        <p:nvCxnSpPr>
          <p:cNvPr id="19" name="Straight Connector 18"/>
          <p:cNvCxnSpPr/>
          <p:nvPr/>
        </p:nvCxnSpPr>
        <p:spPr>
          <a:xfrm flipH="1">
            <a:off x="1908623" y="4255075"/>
            <a:ext cx="2641601" cy="0"/>
          </a:xfrm>
          <a:prstGeom prst="line">
            <a:avLst/>
          </a:prstGeom>
          <a:noFill/>
          <a:ln w="9525" cap="flat" cmpd="sng" algn="ctr">
            <a:solidFill>
              <a:srgbClr val="4F81BD">
                <a:shade val="95000"/>
                <a:satMod val="105000"/>
              </a:srgbClr>
            </a:solidFill>
            <a:prstDash val="solid"/>
          </a:ln>
          <a:effectLst/>
        </p:spPr>
      </p:cxnSp>
      <p:cxnSp>
        <p:nvCxnSpPr>
          <p:cNvPr id="20" name="Straight Arrow Connector 19"/>
          <p:cNvCxnSpPr/>
          <p:nvPr/>
        </p:nvCxnSpPr>
        <p:spPr>
          <a:xfrm flipH="1" flipV="1">
            <a:off x="6785422" y="3496253"/>
            <a:ext cx="101600" cy="375401"/>
          </a:xfrm>
          <a:prstGeom prst="straightConnector1">
            <a:avLst/>
          </a:prstGeom>
          <a:noFill/>
          <a:ln w="9525" cap="flat" cmpd="sng" algn="ctr">
            <a:solidFill>
              <a:srgbClr val="4F81BD">
                <a:shade val="95000"/>
                <a:satMod val="105000"/>
              </a:srgbClr>
            </a:solidFill>
            <a:prstDash val="solid"/>
            <a:tailEnd type="triangle"/>
          </a:ln>
          <a:effectLst/>
        </p:spPr>
      </p:cxnSp>
      <p:sp>
        <p:nvSpPr>
          <p:cNvPr id="21" name="Rectangle 20"/>
          <p:cNvSpPr/>
          <p:nvPr/>
        </p:nvSpPr>
        <p:spPr>
          <a:xfrm>
            <a:off x="6887023" y="3584022"/>
            <a:ext cx="2218877" cy="338554"/>
          </a:xfrm>
          <a:prstGeom prst="rect">
            <a:avLst/>
          </a:prstGeom>
        </p:spPr>
        <p:txBody>
          <a:bodyPr wrap="none">
            <a:spAutoFit/>
          </a:bodyPr>
          <a:lstStyle/>
          <a:p>
            <a:pPr defTabSz="1219170" eaLnBrk="1" hangingPunct="1">
              <a:spcAft>
                <a:spcPts val="600"/>
              </a:spcAft>
            </a:pPr>
            <a:r>
              <a:rPr lang="en-US" sz="1600" dirty="0">
                <a:solidFill>
                  <a:prstClr val="black"/>
                </a:solidFill>
                <a:latin typeface="Times" panose="02020603050405020304" pitchFamily="18" charset="0"/>
                <a:cs typeface="Times" panose="02020603050405020304" pitchFamily="18" charset="0"/>
              </a:rPr>
              <a:t>Expected disruption cost</a:t>
            </a:r>
          </a:p>
        </p:txBody>
      </p:sp>
      <p:cxnSp>
        <p:nvCxnSpPr>
          <p:cNvPr id="22" name="Straight Connector 21"/>
          <p:cNvCxnSpPr/>
          <p:nvPr/>
        </p:nvCxnSpPr>
        <p:spPr>
          <a:xfrm flipH="1">
            <a:off x="6887022" y="3877450"/>
            <a:ext cx="2133600" cy="0"/>
          </a:xfrm>
          <a:prstGeom prst="line">
            <a:avLst/>
          </a:prstGeom>
          <a:noFill/>
          <a:ln w="9525" cap="flat" cmpd="sng" algn="ctr">
            <a:solidFill>
              <a:srgbClr val="4F81BD">
                <a:shade val="95000"/>
                <a:satMod val="105000"/>
              </a:srgbClr>
            </a:solidFill>
            <a:prstDash val="solid"/>
          </a:ln>
          <a:effectLst/>
        </p:spPr>
      </p:cxnSp>
    </p:spTree>
    <p:extLst>
      <p:ext uri="{BB962C8B-B14F-4D97-AF65-F5344CB8AC3E}">
        <p14:creationId xmlns:p14="http://schemas.microsoft.com/office/powerpoint/2010/main" val="375205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Enhancement</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23" name="Table 22">
            <a:extLst>
              <a:ext uri="{FF2B5EF4-FFF2-40B4-BE49-F238E27FC236}">
                <a16:creationId xmlns:a16="http://schemas.microsoft.com/office/drawing/2014/main" id="{2E308B59-96F7-4BD4-A046-84583DF6D97C}"/>
              </a:ext>
            </a:extLst>
          </p:cNvPr>
          <p:cNvGraphicFramePr>
            <a:graphicFrameLocks noGrp="1"/>
          </p:cNvGraphicFramePr>
          <p:nvPr>
            <p:extLst>
              <p:ext uri="{D42A27DB-BD31-4B8C-83A1-F6EECF244321}">
                <p14:modId xmlns:p14="http://schemas.microsoft.com/office/powerpoint/2010/main" val="651711595"/>
              </p:ext>
            </p:extLst>
          </p:nvPr>
        </p:nvGraphicFramePr>
        <p:xfrm>
          <a:off x="762000" y="824655"/>
          <a:ext cx="8001000" cy="5120640"/>
        </p:xfrm>
        <a:graphic>
          <a:graphicData uri="http://schemas.openxmlformats.org/drawingml/2006/table">
            <a:tbl>
              <a:tblPr firstRow="1" bandRow="1"/>
              <a:tblGrid>
                <a:gridCol w="2209800">
                  <a:extLst>
                    <a:ext uri="{9D8B030D-6E8A-4147-A177-3AD203B41FA5}">
                      <a16:colId xmlns:a16="http://schemas.microsoft.com/office/drawing/2014/main" val="3772295034"/>
                    </a:ext>
                  </a:extLst>
                </a:gridCol>
                <a:gridCol w="5791200">
                  <a:extLst>
                    <a:ext uri="{9D8B030D-6E8A-4147-A177-3AD203B41FA5}">
                      <a16:colId xmlns:a16="http://schemas.microsoft.com/office/drawing/2014/main" val="514120796"/>
                    </a:ext>
                  </a:extLst>
                </a:gridCol>
              </a:tblGrid>
              <a:tr h="36576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1" dirty="0">
                          <a:solidFill>
                            <a:schemeClr val="tx1"/>
                          </a:solidFill>
                          <a:latin typeface="Times" panose="02020603050405020304" pitchFamily="18" charset="0"/>
                          <a:cs typeface="Times" panose="02020603050405020304" pitchFamily="18" charset="0"/>
                        </a:rPr>
                        <a:t>Phases</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1" dirty="0">
                          <a:solidFill>
                            <a:schemeClr val="tx1"/>
                          </a:solidFill>
                          <a:latin typeface="Times" panose="02020603050405020304" pitchFamily="18" charset="0"/>
                          <a:cs typeface="Times" panose="02020603050405020304" pitchFamily="18" charset="0"/>
                        </a:rPr>
                        <a:t>Actions</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84397479"/>
                  </a:ext>
                </a:extLst>
              </a:tr>
              <a:tr h="15849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600" b="0" dirty="0">
                          <a:solidFill>
                            <a:schemeClr val="tx1"/>
                          </a:solidFill>
                          <a:latin typeface="Times" panose="02020603050405020304" pitchFamily="18" charset="0"/>
                          <a:cs typeface="Times" panose="02020603050405020304" pitchFamily="18" charset="0"/>
                        </a:rPr>
                        <a:t>Long-term planning</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dirty="0">
                          <a:latin typeface="Times" panose="02020603050405020304" pitchFamily="18" charset="0"/>
                          <a:cs typeface="Times" panose="02020603050405020304" pitchFamily="18" charset="0"/>
                        </a:rPr>
                        <a:t>Infrastructure hardening</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Vegetation management</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Adding distributed energy resources (DER)</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Implementing smart grid technologies</a:t>
                      </a:r>
                    </a:p>
                    <a:p>
                      <a:pPr marL="742950" lvl="1"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Automated switching devices and sensors</a:t>
                      </a:r>
                    </a:p>
                    <a:p>
                      <a:pPr marL="742950" lvl="1"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Smart meters for situational awareness</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25156402"/>
                  </a:ext>
                </a:extLst>
              </a:tr>
              <a:tr h="109728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600" b="0" dirty="0">
                          <a:solidFill>
                            <a:schemeClr val="tx1"/>
                          </a:solidFill>
                          <a:latin typeface="Times" panose="02020603050405020304" pitchFamily="18" charset="0"/>
                          <a:cs typeface="Times" panose="02020603050405020304" pitchFamily="18" charset="0"/>
                        </a:rPr>
                        <a:t>Short-term pre-event preparation</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Weather forecast and damage prediction</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Pre-position crews</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Pre-allocate</a:t>
                      </a:r>
                      <a:r>
                        <a:rPr lang="en-US" sz="1600" b="0" baseline="0" dirty="0">
                          <a:solidFill>
                            <a:schemeClr val="tx1"/>
                          </a:solidFill>
                          <a:latin typeface="Times" panose="02020603050405020304" pitchFamily="18" charset="0"/>
                          <a:cs typeface="Times" panose="02020603050405020304" pitchFamily="18" charset="0"/>
                        </a:rPr>
                        <a:t> e</a:t>
                      </a:r>
                      <a:r>
                        <a:rPr lang="en-US" sz="1600" b="0" dirty="0">
                          <a:solidFill>
                            <a:schemeClr val="tx1"/>
                          </a:solidFill>
                          <a:latin typeface="Times" panose="02020603050405020304" pitchFamily="18" charset="0"/>
                          <a:cs typeface="Times" panose="02020603050405020304" pitchFamily="18" charset="0"/>
                        </a:rPr>
                        <a:t>quipment and fuels</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Pre-position mobile energy sources</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98743778"/>
                  </a:ext>
                </a:extLst>
              </a:tr>
              <a:tr h="20726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panose="02020603050405020304" pitchFamily="18" charset="0"/>
                          <a:cs typeface="Times" panose="02020603050405020304" pitchFamily="18" charset="0"/>
                        </a:rPr>
                        <a:t>Post-event restoration</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Automatic fault isolation and service restoration</a:t>
                      </a:r>
                    </a:p>
                    <a:p>
                      <a:pPr marL="28575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Improved damaged assessment</a:t>
                      </a:r>
                    </a:p>
                    <a:p>
                      <a:pPr marL="742950" lvl="1"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Damage location prediction</a:t>
                      </a:r>
                    </a:p>
                    <a:p>
                      <a:pPr marL="742950" lvl="1"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Smart</a:t>
                      </a:r>
                      <a:r>
                        <a:rPr lang="en-US" sz="1600" b="0" baseline="0" dirty="0">
                          <a:solidFill>
                            <a:schemeClr val="tx1"/>
                          </a:solidFill>
                          <a:latin typeface="Times" panose="02020603050405020304" pitchFamily="18" charset="0"/>
                          <a:cs typeface="Times" panose="02020603050405020304" pitchFamily="18" charset="0"/>
                        </a:rPr>
                        <a:t> meters</a:t>
                      </a:r>
                      <a:endParaRPr lang="en-US" sz="1600" b="0" dirty="0">
                        <a:solidFill>
                          <a:schemeClr val="tx1"/>
                        </a:solidFill>
                        <a:latin typeface="Times" panose="02020603050405020304" pitchFamily="18" charset="0"/>
                        <a:cs typeface="Times" panose="02020603050405020304" pitchFamily="18" charset="0"/>
                      </a:endParaRPr>
                    </a:p>
                    <a:p>
                      <a:pPr marL="742950" lvl="1"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Drones</a:t>
                      </a:r>
                    </a:p>
                    <a:p>
                      <a:pPr marL="285750" lvl="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Optimizing repair scheduling and crew routing</a:t>
                      </a:r>
                    </a:p>
                    <a:p>
                      <a:pPr marL="285750" lvl="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Dynamic network reconfiguration</a:t>
                      </a:r>
                    </a:p>
                    <a:p>
                      <a:pPr marL="285750" lvl="0" indent="-285750">
                        <a:buFont typeface="Arial" panose="020B0604020202020204" pitchFamily="34" charset="0"/>
                        <a:buChar char="•"/>
                      </a:pPr>
                      <a:r>
                        <a:rPr lang="en-US" sz="1600" b="0" dirty="0">
                          <a:solidFill>
                            <a:schemeClr val="tx1"/>
                          </a:solidFill>
                          <a:latin typeface="Times" panose="02020603050405020304" pitchFamily="18" charset="0"/>
                          <a:cs typeface="Times" panose="02020603050405020304" pitchFamily="18" charset="0"/>
                        </a:rPr>
                        <a:t>Use of DERs, demand response, and microgrids for restoration</a:t>
                      </a:r>
                    </a:p>
                  </a:txBody>
                  <a:tcPr marL="100760" marR="100760" marT="60960" marB="609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67344895"/>
                  </a:ext>
                </a:extLst>
              </a:tr>
            </a:tbl>
          </a:graphicData>
        </a:graphic>
      </p:graphicFrame>
    </p:spTree>
    <p:extLst>
      <p:ext uri="{BB962C8B-B14F-4D97-AF65-F5344CB8AC3E}">
        <p14:creationId xmlns:p14="http://schemas.microsoft.com/office/powerpoint/2010/main" val="163946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Our Research on Resilience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Content Placeholder 2"/>
          <p:cNvSpPr txBox="1">
            <a:spLocks/>
          </p:cNvSpPr>
          <p:nvPr/>
        </p:nvSpPr>
        <p:spPr bwMode="auto">
          <a:xfrm>
            <a:off x="533400" y="1007269"/>
            <a:ext cx="83788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1000"/>
              </a:spcBef>
            </a:pPr>
            <a:r>
              <a:rPr lang="en-US" altLang="en-US" sz="1800" dirty="0">
                <a:solidFill>
                  <a:srgbClr val="000000"/>
                </a:solidFill>
                <a:latin typeface="Times New Roman" panose="02020603050405020304" pitchFamily="18" charset="0"/>
                <a:cs typeface="Times New Roman" panose="02020603050405020304" pitchFamily="18" charset="0"/>
              </a:rPr>
              <a:t>Resilience: </a:t>
            </a:r>
            <a:r>
              <a:rPr lang="en-GB" altLang="en-US" sz="1800" dirty="0">
                <a:latin typeface="Times New Roman" panose="02020603050405020304" pitchFamily="18" charset="0"/>
                <a:cs typeface="Times New Roman" panose="02020603050405020304" pitchFamily="18" charset="0"/>
              </a:rPr>
              <a:t>The ability to prepare for and adapt to changing conditions and withstand and recover rapidly from disruptions.</a:t>
            </a:r>
          </a:p>
          <a:p>
            <a:pPr>
              <a:lnSpc>
                <a:spcPct val="90000"/>
              </a:lnSpc>
              <a:spcBef>
                <a:spcPts val="1000"/>
              </a:spcBef>
            </a:pPr>
            <a:endParaRPr lang="en-US" altLang="en-US" sz="1800" dirty="0">
              <a:latin typeface="Times New Roman" panose="02020603050405020304" pitchFamily="18" charset="0"/>
              <a:cs typeface="Times New Roman" panose="02020603050405020304" pitchFamily="18" charset="0"/>
            </a:endParaRPr>
          </a:p>
          <a:p>
            <a:pPr>
              <a:lnSpc>
                <a:spcPct val="90000"/>
              </a:lnSpc>
              <a:spcBef>
                <a:spcPts val="1000"/>
              </a:spcBef>
            </a:pPr>
            <a:endParaRPr lang="en-US" altLang="en-US" sz="1800" dirty="0">
              <a:latin typeface="Times New Roman" panose="02020603050405020304" pitchFamily="18" charset="0"/>
              <a:cs typeface="Times New Roman" panose="02020603050405020304" pitchFamily="18" charset="0"/>
            </a:endParaRPr>
          </a:p>
        </p:txBody>
      </p:sp>
      <p:sp>
        <p:nvSpPr>
          <p:cNvPr id="20" name="Rectangle: Rounded Corners 4">
            <a:extLst>
              <a:ext uri="{FF2B5EF4-FFF2-40B4-BE49-F238E27FC236}">
                <a16:creationId xmlns:a16="http://schemas.microsoft.com/office/drawing/2014/main" id="{8AC187AC-82B6-4CA7-9A0F-5BD9BA65F0F3}"/>
              </a:ext>
            </a:extLst>
          </p:cNvPr>
          <p:cNvSpPr/>
          <p:nvPr/>
        </p:nvSpPr>
        <p:spPr>
          <a:xfrm>
            <a:off x="471487" y="2896394"/>
            <a:ext cx="1725612" cy="63658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500" dirty="0">
                <a:solidFill>
                  <a:schemeClr val="bg1"/>
                </a:solidFill>
                <a:latin typeface="Arial" panose="020B0604020202020204" pitchFamily="34" charset="0"/>
                <a:cs typeface="Arial" panose="020B0604020202020204" pitchFamily="34" charset="0"/>
              </a:rPr>
              <a:t>Planning</a:t>
            </a:r>
            <a:endParaRPr lang="ar-SA" sz="1500" dirty="0">
              <a:solidFill>
                <a:schemeClr val="bg1"/>
              </a:solidFill>
              <a:latin typeface="Arial" panose="020B0604020202020204" pitchFamily="34" charset="0"/>
            </a:endParaRPr>
          </a:p>
        </p:txBody>
      </p:sp>
      <p:sp>
        <p:nvSpPr>
          <p:cNvPr id="21" name="Rectangle: Rounded Corners 5">
            <a:extLst>
              <a:ext uri="{FF2B5EF4-FFF2-40B4-BE49-F238E27FC236}">
                <a16:creationId xmlns:a16="http://schemas.microsoft.com/office/drawing/2014/main" id="{51BF9647-7D26-4C90-A8EF-F2E514956867}"/>
              </a:ext>
            </a:extLst>
          </p:cNvPr>
          <p:cNvSpPr/>
          <p:nvPr/>
        </p:nvSpPr>
        <p:spPr>
          <a:xfrm>
            <a:off x="2535237" y="2896394"/>
            <a:ext cx="1725612" cy="63658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500" dirty="0">
                <a:solidFill>
                  <a:schemeClr val="bg1"/>
                </a:solidFill>
                <a:latin typeface="Arial" panose="020B0604020202020204" pitchFamily="34" charset="0"/>
                <a:cs typeface="Arial" panose="020B0604020202020204" pitchFamily="34" charset="0"/>
              </a:rPr>
              <a:t>Preparation</a:t>
            </a:r>
            <a:endParaRPr lang="ar-SA" sz="1500" dirty="0">
              <a:solidFill>
                <a:schemeClr val="bg1"/>
              </a:solidFill>
              <a:latin typeface="Arial" panose="020B0604020202020204" pitchFamily="34" charset="0"/>
            </a:endParaRPr>
          </a:p>
        </p:txBody>
      </p:sp>
      <p:sp>
        <p:nvSpPr>
          <p:cNvPr id="22" name="Rectangle: Rounded Corners 6">
            <a:extLst>
              <a:ext uri="{FF2B5EF4-FFF2-40B4-BE49-F238E27FC236}">
                <a16:creationId xmlns:a16="http://schemas.microsoft.com/office/drawing/2014/main" id="{B0495172-DC85-4091-B2F2-C5059FC87D6A}"/>
              </a:ext>
            </a:extLst>
          </p:cNvPr>
          <p:cNvSpPr/>
          <p:nvPr/>
        </p:nvSpPr>
        <p:spPr>
          <a:xfrm>
            <a:off x="4495800" y="2896394"/>
            <a:ext cx="2093913" cy="63658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500" dirty="0">
                <a:solidFill>
                  <a:schemeClr val="bg1"/>
                </a:solidFill>
                <a:latin typeface="Arial" panose="020B0604020202020204" pitchFamily="34" charset="0"/>
                <a:cs typeface="Arial" panose="020B0604020202020204" pitchFamily="34" charset="0"/>
              </a:rPr>
              <a:t>Damage Assessment</a:t>
            </a:r>
            <a:endParaRPr lang="ar-SA" sz="1500" dirty="0">
              <a:solidFill>
                <a:schemeClr val="bg1"/>
              </a:solidFill>
              <a:latin typeface="Arial" panose="020B0604020202020204" pitchFamily="34" charset="0"/>
            </a:endParaRPr>
          </a:p>
        </p:txBody>
      </p:sp>
      <p:sp>
        <p:nvSpPr>
          <p:cNvPr id="24" name="Rectangle: Rounded Corners 7">
            <a:extLst>
              <a:ext uri="{FF2B5EF4-FFF2-40B4-BE49-F238E27FC236}">
                <a16:creationId xmlns:a16="http://schemas.microsoft.com/office/drawing/2014/main" id="{2CB1E828-B9D7-40C9-A533-20EB3C6BCF9A}"/>
              </a:ext>
            </a:extLst>
          </p:cNvPr>
          <p:cNvSpPr/>
          <p:nvPr/>
        </p:nvSpPr>
        <p:spPr>
          <a:xfrm>
            <a:off x="6807199" y="2896394"/>
            <a:ext cx="2032000" cy="63658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500" dirty="0">
                <a:solidFill>
                  <a:schemeClr val="bg1"/>
                </a:solidFill>
                <a:latin typeface="Arial" panose="020B0604020202020204" pitchFamily="34" charset="0"/>
                <a:cs typeface="Arial" panose="020B0604020202020204" pitchFamily="34" charset="0"/>
              </a:rPr>
              <a:t>Repair &amp; Restoration</a:t>
            </a:r>
            <a:endParaRPr lang="ar-SA" sz="1500" dirty="0">
              <a:solidFill>
                <a:schemeClr val="bg1"/>
              </a:solidFill>
              <a:latin typeface="Arial" panose="020B0604020202020204" pitchFamily="34" charset="0"/>
            </a:endParaRPr>
          </a:p>
        </p:txBody>
      </p:sp>
      <p:sp>
        <p:nvSpPr>
          <p:cNvPr id="25" name="Rectangle 8"/>
          <p:cNvSpPr>
            <a:spLocks noChangeArrowheads="1"/>
          </p:cNvSpPr>
          <p:nvPr/>
        </p:nvSpPr>
        <p:spPr bwMode="auto">
          <a:xfrm>
            <a:off x="228599" y="3618706"/>
            <a:ext cx="24828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Tree trimming</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DERs</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Automatic Switches</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Hardening</a:t>
            </a:r>
          </a:p>
          <a:p>
            <a:pPr>
              <a:spcBef>
                <a:spcPct val="0"/>
              </a:spcBef>
            </a:pPr>
            <a:r>
              <a:rPr lang="en-GB" altLang="en-US" sz="1800" dirty="0" err="1">
                <a:solidFill>
                  <a:srgbClr val="000000"/>
                </a:solidFill>
                <a:latin typeface="Times New Roman" panose="02020603050405020304" pitchFamily="18" charset="0"/>
                <a:cs typeface="Times New Roman" panose="02020603050405020304" pitchFamily="18" charset="0"/>
              </a:rPr>
              <a:t>Microgrids</a:t>
            </a:r>
            <a:endParaRPr lang="en-GB" altLang="en-US" sz="1800" dirty="0">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2514599" y="3637755"/>
            <a:ext cx="22939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Weather forecasting</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Outage modelling and prediction</a:t>
            </a:r>
          </a:p>
          <a:p>
            <a:pPr>
              <a:spcBef>
                <a:spcPct val="0"/>
              </a:spcBef>
            </a:pPr>
            <a:r>
              <a:rPr lang="en-GB" altLang="en-US" sz="1800" dirty="0">
                <a:latin typeface="Times New Roman" panose="02020603050405020304" pitchFamily="18" charset="0"/>
                <a:cs typeface="Times New Roman" panose="02020603050405020304" pitchFamily="18" charset="0"/>
              </a:rPr>
              <a:t>Crew and equipment allocation </a:t>
            </a:r>
          </a:p>
        </p:txBody>
      </p:sp>
      <p:sp>
        <p:nvSpPr>
          <p:cNvPr id="27" name="Rectangle 10"/>
          <p:cNvSpPr>
            <a:spLocks noChangeArrowheads="1"/>
          </p:cNvSpPr>
          <p:nvPr/>
        </p:nvSpPr>
        <p:spPr bwMode="auto">
          <a:xfrm>
            <a:off x="4575174" y="3637755"/>
            <a:ext cx="203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Fault location</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UAVs</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Repair time prediction</a:t>
            </a:r>
            <a:endParaRPr lang="en-GB" altLang="en-US" sz="1800" dirty="0">
              <a:latin typeface="Times New Roman" panose="02020603050405020304" pitchFamily="18" charset="0"/>
              <a:cs typeface="Times New Roman" panose="02020603050405020304" pitchFamily="18" charset="0"/>
            </a:endParaRPr>
          </a:p>
        </p:txBody>
      </p:sp>
      <p:sp>
        <p:nvSpPr>
          <p:cNvPr id="28" name="Rectangle 11"/>
          <p:cNvSpPr>
            <a:spLocks noChangeArrowheads="1"/>
          </p:cNvSpPr>
          <p:nvPr/>
        </p:nvSpPr>
        <p:spPr bwMode="auto">
          <a:xfrm>
            <a:off x="6672262" y="3637755"/>
            <a:ext cx="23733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Fault isolation and service restoration</a:t>
            </a:r>
          </a:p>
          <a:p>
            <a:pPr>
              <a:spcBef>
                <a:spcPct val="0"/>
              </a:spcBef>
            </a:pPr>
            <a:r>
              <a:rPr lang="en-GB" altLang="en-US" sz="1800" dirty="0">
                <a:solidFill>
                  <a:srgbClr val="000000"/>
                </a:solidFill>
                <a:latin typeface="Times New Roman" panose="02020603050405020304" pitchFamily="18" charset="0"/>
                <a:cs typeface="Times New Roman" panose="02020603050405020304" pitchFamily="18" charset="0"/>
              </a:rPr>
              <a:t>Dispatch repair crews and repair scheduling</a:t>
            </a:r>
          </a:p>
          <a:p>
            <a:pPr>
              <a:spcBef>
                <a:spcPct val="0"/>
              </a:spcBef>
            </a:pPr>
            <a:r>
              <a:rPr lang="en-GB" altLang="en-US" sz="1800" dirty="0" err="1">
                <a:solidFill>
                  <a:srgbClr val="000000"/>
                </a:solidFill>
                <a:latin typeface="Times New Roman" panose="02020603050405020304" pitchFamily="18" charset="0"/>
                <a:cs typeface="Times New Roman" panose="02020603050405020304" pitchFamily="18" charset="0"/>
              </a:rPr>
              <a:t>Microgrid</a:t>
            </a:r>
            <a:r>
              <a:rPr lang="en-GB" altLang="en-US" sz="1800" dirty="0">
                <a:solidFill>
                  <a:srgbClr val="000000"/>
                </a:solidFill>
                <a:latin typeface="Times New Roman" panose="02020603050405020304" pitchFamily="18" charset="0"/>
                <a:cs typeface="Times New Roman" panose="02020603050405020304" pitchFamily="18" charset="0"/>
              </a:rPr>
              <a:t> formation</a:t>
            </a:r>
          </a:p>
        </p:txBody>
      </p:sp>
      <p:sp>
        <p:nvSpPr>
          <p:cNvPr id="29" name="Rectangular Callout 28">
            <a:extLst>
              <a:ext uri="{FF2B5EF4-FFF2-40B4-BE49-F238E27FC236}">
                <a16:creationId xmlns:a16="http://schemas.microsoft.com/office/drawing/2014/main" id="{3654E266-695D-2744-A624-19622D92161E}"/>
              </a:ext>
            </a:extLst>
          </p:cNvPr>
          <p:cNvSpPr/>
          <p:nvPr/>
        </p:nvSpPr>
        <p:spPr>
          <a:xfrm>
            <a:off x="471488" y="1531144"/>
            <a:ext cx="4103687" cy="1209675"/>
          </a:xfrm>
          <a:prstGeom prst="wedgeRectCallout">
            <a:avLst>
              <a:gd name="adj1" fmla="val -39106"/>
              <a:gd name="adj2" fmla="val 63015"/>
            </a:avLst>
          </a:prstGeom>
          <a:solidFill>
            <a:srgbClr val="EBD9D7"/>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anchor="ctr"/>
          <a:lstStyle/>
          <a:p>
            <a:pPr marL="128588" indent="-128588">
              <a:buFont typeface="Arial" panose="020B0604020202020204" pitchFamily="34" charset="0"/>
              <a:buChar char="•"/>
              <a:defRPr/>
            </a:pPr>
            <a:r>
              <a:rPr lang="en-US" sz="900" b="1" dirty="0">
                <a:solidFill>
                  <a:schemeClr val="tx1"/>
                </a:solidFill>
                <a:latin typeface="Arial" panose="020B0604020202020204" pitchFamily="34" charset="0"/>
                <a:cs typeface="Arial" panose="020B0604020202020204" pitchFamily="34" charset="0"/>
              </a:rPr>
              <a:t>A tri-stage robust optimization model</a:t>
            </a:r>
          </a:p>
          <a:p>
            <a:pPr marL="128588" indent="-128588">
              <a:buFont typeface="Arial" panose="020B0604020202020204" pitchFamily="34" charset="0"/>
              <a:buChar char="•"/>
              <a:defRPr/>
            </a:pPr>
            <a:r>
              <a:rPr lang="en-US" sz="900" b="1" dirty="0">
                <a:solidFill>
                  <a:schemeClr val="tx1"/>
                </a:solidFill>
                <a:latin typeface="Arial" panose="020B0604020202020204" pitchFamily="34" charset="0"/>
                <a:cs typeface="Arial" panose="020B0604020202020204" pitchFamily="34" charset="0"/>
              </a:rPr>
              <a:t>A two-stage stochastic optimization model</a:t>
            </a:r>
          </a:p>
          <a:p>
            <a:pPr marL="128588" indent="-128588">
              <a:buFont typeface="Arial" panose="020B0604020202020204" pitchFamily="34" charset="0"/>
              <a:buChar char="•"/>
              <a:defRPr/>
            </a:pPr>
            <a:r>
              <a:rPr lang="en-US" sz="900" dirty="0">
                <a:solidFill>
                  <a:schemeClr val="tx1"/>
                </a:solidFill>
                <a:latin typeface="Arial" panose="020B0604020202020204" pitchFamily="34" charset="0"/>
                <a:cs typeface="Arial" panose="020B0604020202020204" pitchFamily="34" charset="0"/>
              </a:rPr>
              <a:t>S. Ma, S. Li, Z. Wang, F. </a:t>
            </a:r>
            <a:r>
              <a:rPr lang="en-US" sz="900" dirty="0" err="1">
                <a:solidFill>
                  <a:schemeClr val="tx1"/>
                </a:solidFill>
                <a:latin typeface="Arial" panose="020B0604020202020204" pitchFamily="34" charset="0"/>
                <a:cs typeface="Arial" panose="020B0604020202020204" pitchFamily="34" charset="0"/>
              </a:rPr>
              <a:t>Qiu</a:t>
            </a:r>
            <a:r>
              <a:rPr lang="en-US" sz="900" dirty="0">
                <a:solidFill>
                  <a:schemeClr val="tx1"/>
                </a:solidFill>
                <a:latin typeface="Arial" panose="020B0604020202020204" pitchFamily="34" charset="0"/>
                <a:cs typeface="Arial" panose="020B0604020202020204" pitchFamily="34" charset="0"/>
              </a:rPr>
              <a:t>, Resilience-Oriented Distribution System Design with Decision-Dependent Uncertainty,  </a:t>
            </a:r>
            <a:r>
              <a:rPr lang="en-US" sz="900" i="1" dirty="0">
                <a:solidFill>
                  <a:schemeClr val="tx1"/>
                </a:solidFill>
                <a:latin typeface="Arial" panose="020B0604020202020204" pitchFamily="34" charset="0"/>
                <a:cs typeface="Arial" panose="020B0604020202020204" pitchFamily="34" charset="0"/>
              </a:rPr>
              <a:t>IEEE Trans. Power Syst.</a:t>
            </a:r>
            <a:r>
              <a:rPr lang="en-US" sz="900" dirty="0">
                <a:solidFill>
                  <a:schemeClr val="tx1"/>
                </a:solidFill>
                <a:latin typeface="Arial" panose="020B0604020202020204" pitchFamily="34" charset="0"/>
                <a:cs typeface="Arial" panose="020B0604020202020204" pitchFamily="34" charset="0"/>
              </a:rPr>
              <a:t>, 2018.</a:t>
            </a:r>
          </a:p>
          <a:p>
            <a:pPr marL="128588" indent="-128588">
              <a:buFont typeface="Arial" panose="020B0604020202020204" pitchFamily="34" charset="0"/>
              <a:buChar char="•"/>
              <a:defRPr/>
            </a:pPr>
            <a:r>
              <a:rPr lang="en-US" sz="900" dirty="0">
                <a:solidFill>
                  <a:schemeClr val="tx1"/>
                </a:solidFill>
                <a:latin typeface="Arial" panose="020B0604020202020204" pitchFamily="34" charset="0"/>
                <a:cs typeface="Arial" panose="020B0604020202020204" pitchFamily="34" charset="0"/>
              </a:rPr>
              <a:t>S. Ma, L. Su, Z. Wang, F. </a:t>
            </a:r>
            <a:r>
              <a:rPr lang="en-US" sz="900" dirty="0" err="1">
                <a:solidFill>
                  <a:schemeClr val="tx1"/>
                </a:solidFill>
                <a:latin typeface="Arial" panose="020B0604020202020204" pitchFamily="34" charset="0"/>
                <a:cs typeface="Arial" panose="020B0604020202020204" pitchFamily="34" charset="0"/>
              </a:rPr>
              <a:t>Qiu</a:t>
            </a:r>
            <a:r>
              <a:rPr lang="en-US" sz="900" dirty="0">
                <a:solidFill>
                  <a:schemeClr val="tx1"/>
                </a:solidFill>
                <a:latin typeface="Arial" panose="020B0604020202020204" pitchFamily="34" charset="0"/>
                <a:cs typeface="Arial" panose="020B0604020202020204" pitchFamily="34" charset="0"/>
              </a:rPr>
              <a:t>, Resilience Enhancement of Distribution Grids Against Extreme Weather Events," </a:t>
            </a:r>
            <a:r>
              <a:rPr lang="en-US" sz="900" i="1" dirty="0">
                <a:solidFill>
                  <a:schemeClr val="tx1"/>
                </a:solidFill>
                <a:latin typeface="Arial" panose="020B0604020202020204" pitchFamily="34" charset="0"/>
                <a:cs typeface="Arial" panose="020B0604020202020204" pitchFamily="34" charset="0"/>
              </a:rPr>
              <a:t>IEEE Trans. Power Syst.</a:t>
            </a:r>
            <a:r>
              <a:rPr lang="en-US" sz="900" dirty="0">
                <a:solidFill>
                  <a:schemeClr val="tx1"/>
                </a:solidFill>
                <a:latin typeface="Arial" panose="020B0604020202020204" pitchFamily="34" charset="0"/>
                <a:cs typeface="Arial" panose="020B0604020202020204" pitchFamily="34" charset="0"/>
              </a:rPr>
              <a:t>, 2018.</a:t>
            </a:r>
          </a:p>
          <a:p>
            <a:pPr marL="128588" indent="-128588">
              <a:buFont typeface="Arial" panose="020B0604020202020204" pitchFamily="34" charset="0"/>
              <a:buChar char="•"/>
              <a:defRPr/>
            </a:pPr>
            <a:r>
              <a:rPr lang="en-US" sz="900" dirty="0">
                <a:solidFill>
                  <a:schemeClr val="tx1"/>
                </a:solidFill>
                <a:latin typeface="Arial" panose="020B0604020202020204" pitchFamily="34" charset="0"/>
                <a:cs typeface="Arial" panose="020B0604020202020204" pitchFamily="34" charset="0"/>
              </a:rPr>
              <a:t>S. Ma, B. Chen, Z. Wang, Resilience enhancement strategy for distribution systems under extreme weather events, </a:t>
            </a:r>
            <a:r>
              <a:rPr lang="en-US" sz="900" i="1" dirty="0">
                <a:solidFill>
                  <a:schemeClr val="tx1"/>
                </a:solidFill>
                <a:latin typeface="Arial" panose="020B0604020202020204" pitchFamily="34" charset="0"/>
                <a:cs typeface="Arial" panose="020B0604020202020204" pitchFamily="34" charset="0"/>
              </a:rPr>
              <a:t>IEEE Trans. Smart Grid</a:t>
            </a:r>
            <a:r>
              <a:rPr lang="en-US" sz="900" dirty="0">
                <a:solidFill>
                  <a:schemeClr val="tx1"/>
                </a:solidFill>
                <a:latin typeface="Arial" panose="020B0604020202020204" pitchFamily="34" charset="0"/>
                <a:cs typeface="Arial" panose="020B0604020202020204" pitchFamily="34" charset="0"/>
              </a:rPr>
              <a:t>, 2016.</a:t>
            </a:r>
          </a:p>
        </p:txBody>
      </p:sp>
      <p:sp>
        <p:nvSpPr>
          <p:cNvPr id="30" name="Rectangular Callout 29">
            <a:extLst>
              <a:ext uri="{FF2B5EF4-FFF2-40B4-BE49-F238E27FC236}">
                <a16:creationId xmlns:a16="http://schemas.microsoft.com/office/drawing/2014/main" id="{157682FB-8BB3-F343-9E5D-10A12F2477AB}"/>
              </a:ext>
            </a:extLst>
          </p:cNvPr>
          <p:cNvSpPr/>
          <p:nvPr/>
        </p:nvSpPr>
        <p:spPr>
          <a:xfrm>
            <a:off x="233363" y="5163344"/>
            <a:ext cx="2479675" cy="674687"/>
          </a:xfrm>
          <a:prstGeom prst="wedgeRectCallout">
            <a:avLst>
              <a:gd name="adj1" fmla="val 43451"/>
              <a:gd name="adj2" fmla="val -151501"/>
            </a:avLst>
          </a:prstGeom>
          <a:solidFill>
            <a:srgbClr val="EBD9D7"/>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anchor="ctr"/>
          <a:lstStyle/>
          <a:p>
            <a:pPr marL="128588" indent="-128588">
              <a:buFont typeface="Arial" panose="020B0604020202020204" pitchFamily="34" charset="0"/>
              <a:buChar char="•"/>
              <a:defRPr/>
            </a:pPr>
            <a:r>
              <a:rPr lang="en-GB" sz="900" dirty="0">
                <a:latin typeface="Arial" panose="020B0604020202020204" pitchFamily="34" charset="0"/>
                <a:cs typeface="Arial" panose="020B0604020202020204" pitchFamily="34" charset="0"/>
              </a:rPr>
              <a:t>A. </a:t>
            </a:r>
            <a:r>
              <a:rPr lang="en-GB" sz="900" dirty="0" err="1">
                <a:latin typeface="Arial" panose="020B0604020202020204" pitchFamily="34" charset="0"/>
                <a:cs typeface="Arial" panose="020B0604020202020204" pitchFamily="34" charset="0"/>
              </a:rPr>
              <a:t>Arif</a:t>
            </a:r>
            <a:r>
              <a:rPr lang="en-GB" sz="900" dirty="0">
                <a:latin typeface="Arial" panose="020B0604020202020204" pitchFamily="34" charset="0"/>
                <a:cs typeface="Arial" panose="020B0604020202020204" pitchFamily="34" charset="0"/>
              </a:rPr>
              <a:t>, Z. Wang, C. Chen, B. Chen,  </a:t>
            </a:r>
            <a:r>
              <a:rPr lang="en-US" sz="900" dirty="0">
                <a:latin typeface="Arial" panose="020B0604020202020204" pitchFamily="34" charset="0"/>
                <a:cs typeface="Arial" panose="020B0604020202020204" pitchFamily="34" charset="0"/>
              </a:rPr>
              <a:t>A stochastic multi-commodity logistic model for disaster preparation in distribution systems, </a:t>
            </a:r>
            <a:r>
              <a:rPr lang="en-GB" sz="900" i="1" dirty="0">
                <a:latin typeface="Arial" panose="020B0604020202020204" pitchFamily="34" charset="0"/>
                <a:cs typeface="Arial" panose="020B0604020202020204" pitchFamily="34" charset="0"/>
              </a:rPr>
              <a:t>IEEE Trans. Smart Grid</a:t>
            </a:r>
            <a:r>
              <a:rPr lang="en-GB" sz="900" dirty="0">
                <a:latin typeface="Arial" panose="020B0604020202020204" pitchFamily="34" charset="0"/>
                <a:cs typeface="Arial" panose="020B0604020202020204" pitchFamily="34" charset="0"/>
              </a:rPr>
              <a:t>, accepted, 2019.</a:t>
            </a:r>
          </a:p>
        </p:txBody>
      </p:sp>
      <p:sp>
        <p:nvSpPr>
          <p:cNvPr id="31" name="Rectangular Callout 30">
            <a:extLst>
              <a:ext uri="{FF2B5EF4-FFF2-40B4-BE49-F238E27FC236}">
                <a16:creationId xmlns:a16="http://schemas.microsoft.com/office/drawing/2014/main" id="{442316B7-1F89-1741-ACA4-2091AEA974B0}"/>
              </a:ext>
            </a:extLst>
          </p:cNvPr>
          <p:cNvSpPr/>
          <p:nvPr/>
        </p:nvSpPr>
        <p:spPr>
          <a:xfrm>
            <a:off x="4038600" y="5341143"/>
            <a:ext cx="2479675" cy="709612"/>
          </a:xfrm>
          <a:prstGeom prst="wedgeRectCallout">
            <a:avLst>
              <a:gd name="adj1" fmla="val 20793"/>
              <a:gd name="adj2" fmla="val -125128"/>
            </a:avLst>
          </a:prstGeom>
          <a:solidFill>
            <a:srgbClr val="EBD9D7"/>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anchor="ctr"/>
          <a:lstStyle/>
          <a:p>
            <a:pPr marL="128588" indent="-128588">
              <a:buFont typeface="Arial" panose="020B0604020202020204" pitchFamily="34" charset="0"/>
              <a:buChar char="•"/>
              <a:defRPr/>
            </a:pPr>
            <a:r>
              <a:rPr lang="en-US" sz="900" dirty="0">
                <a:latin typeface="Arial" panose="020B0604020202020204" pitchFamily="34" charset="0"/>
                <a:cs typeface="Arial" panose="020B0604020202020204" pitchFamily="34" charset="0"/>
              </a:rPr>
              <a:t>A. </a:t>
            </a:r>
            <a:r>
              <a:rPr lang="en-US" sz="900" dirty="0" err="1">
                <a:latin typeface="Arial" panose="020B0604020202020204" pitchFamily="34" charset="0"/>
                <a:cs typeface="Arial" panose="020B0604020202020204" pitchFamily="34" charset="0"/>
              </a:rPr>
              <a:t>Arif</a:t>
            </a:r>
            <a:r>
              <a:rPr lang="en-US" sz="900" dirty="0">
                <a:latin typeface="Arial" panose="020B0604020202020204" pitchFamily="34" charset="0"/>
                <a:cs typeface="Arial" panose="020B0604020202020204" pitchFamily="34" charset="0"/>
              </a:rPr>
              <a:t>, Z. Wang, “Distribution network outage data analysis and repair time prediction using deep learning,” </a:t>
            </a:r>
            <a:r>
              <a:rPr lang="en-US" sz="900" i="1" dirty="0">
                <a:latin typeface="Arial" panose="020B0604020202020204" pitchFamily="34" charset="0"/>
                <a:cs typeface="Arial" panose="020B0604020202020204" pitchFamily="34" charset="0"/>
              </a:rPr>
              <a:t>IEEE </a:t>
            </a:r>
            <a:r>
              <a:rPr lang="en-US" sz="900" i="1" dirty="0" err="1">
                <a:latin typeface="Arial" panose="020B0604020202020204" pitchFamily="34" charset="0"/>
                <a:cs typeface="Arial" panose="020B0604020202020204" pitchFamily="34" charset="0"/>
              </a:rPr>
              <a:t>Int</a:t>
            </a:r>
            <a:r>
              <a:rPr lang="en-US" sz="900" i="1" dirty="0">
                <a:latin typeface="Arial" panose="020B0604020202020204" pitchFamily="34" charset="0"/>
                <a:cs typeface="Arial" panose="020B0604020202020204" pitchFamily="34" charset="0"/>
              </a:rPr>
              <a:t> Conf. Probabilistic Methods Appl. Power Syst.</a:t>
            </a:r>
            <a:r>
              <a:rPr lang="en-US" sz="900" dirty="0">
                <a:latin typeface="Arial" panose="020B0604020202020204" pitchFamily="34" charset="0"/>
                <a:cs typeface="Arial" panose="020B0604020202020204" pitchFamily="34" charset="0"/>
              </a:rPr>
              <a:t>, Boise, ID, 2018.</a:t>
            </a:r>
          </a:p>
        </p:txBody>
      </p:sp>
      <p:sp>
        <p:nvSpPr>
          <p:cNvPr id="32" name="Rectangular Callout 31">
            <a:extLst>
              <a:ext uri="{FF2B5EF4-FFF2-40B4-BE49-F238E27FC236}">
                <a16:creationId xmlns:a16="http://schemas.microsoft.com/office/drawing/2014/main" id="{D7B8E3AE-466C-054D-8A87-5ABA2455B2E9}"/>
              </a:ext>
            </a:extLst>
          </p:cNvPr>
          <p:cNvSpPr/>
          <p:nvPr/>
        </p:nvSpPr>
        <p:spPr>
          <a:xfrm>
            <a:off x="5124450" y="902493"/>
            <a:ext cx="3787775" cy="1657350"/>
          </a:xfrm>
          <a:prstGeom prst="wedgeRectCallout">
            <a:avLst>
              <a:gd name="adj1" fmla="val 7885"/>
              <a:gd name="adj2" fmla="val 68127"/>
            </a:avLst>
          </a:prstGeom>
          <a:solidFill>
            <a:srgbClr val="EBD9D7"/>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anchor="ctr"/>
          <a:lstStyle/>
          <a:p>
            <a:pPr marL="128588" indent="-128588">
              <a:buFont typeface="Arial" panose="020B0604020202020204" pitchFamily="34" charset="0"/>
              <a:buChar char="•"/>
              <a:defRPr/>
            </a:pPr>
            <a:r>
              <a:rPr lang="en-US" sz="900" b="1" dirty="0">
                <a:solidFill>
                  <a:schemeClr val="tx1"/>
                </a:solidFill>
                <a:latin typeface="Arial" panose="020B0604020202020204" pitchFamily="34" charset="0"/>
                <a:cs typeface="Arial" panose="020B0604020202020204" pitchFamily="34" charset="0"/>
              </a:rPr>
              <a:t>Co-optimize distribution grid operation and crew repair</a:t>
            </a:r>
          </a:p>
          <a:p>
            <a:pPr marL="128588" indent="-128588">
              <a:buFont typeface="Arial" panose="020B0604020202020204" pitchFamily="34" charset="0"/>
              <a:buChar char="•"/>
              <a:defRPr/>
            </a:pPr>
            <a:r>
              <a:rPr lang="en-GB" sz="900" dirty="0">
                <a:latin typeface="Arial" panose="020B0604020202020204" pitchFamily="34" charset="0"/>
                <a:cs typeface="Arial" panose="020B0604020202020204" pitchFamily="34" charset="0"/>
              </a:rPr>
              <a:t>A. </a:t>
            </a:r>
            <a:r>
              <a:rPr lang="en-GB" sz="900" dirty="0" err="1">
                <a:latin typeface="Arial" panose="020B0604020202020204" pitchFamily="34" charset="0"/>
                <a:cs typeface="Arial" panose="020B0604020202020204" pitchFamily="34" charset="0"/>
              </a:rPr>
              <a:t>Arif</a:t>
            </a:r>
            <a:r>
              <a:rPr lang="en-GB" sz="900" dirty="0">
                <a:latin typeface="Arial" panose="020B0604020202020204" pitchFamily="34" charset="0"/>
                <a:cs typeface="Arial" panose="020B0604020202020204" pitchFamily="34" charset="0"/>
              </a:rPr>
              <a:t>, Z. Wang, J. Wang, C. Chen, “Repair and resource scheduling in unbalanced distribution systems using </a:t>
            </a:r>
            <a:r>
              <a:rPr lang="en-GB" sz="900" dirty="0" err="1">
                <a:latin typeface="Arial" panose="020B0604020202020204" pitchFamily="34" charset="0"/>
                <a:cs typeface="Arial" panose="020B0604020202020204" pitchFamily="34" charset="0"/>
              </a:rPr>
              <a:t>neighborhood</a:t>
            </a:r>
            <a:r>
              <a:rPr lang="en-GB" sz="900" dirty="0">
                <a:latin typeface="Arial" panose="020B0604020202020204" pitchFamily="34" charset="0"/>
                <a:cs typeface="Arial" panose="020B0604020202020204" pitchFamily="34" charset="0"/>
              </a:rPr>
              <a:t> search,” </a:t>
            </a:r>
            <a:r>
              <a:rPr lang="en-GB" sz="900" i="1" dirty="0">
                <a:latin typeface="Arial" panose="020B0604020202020204" pitchFamily="34" charset="0"/>
                <a:cs typeface="Arial" panose="020B0604020202020204" pitchFamily="34" charset="0"/>
              </a:rPr>
              <a:t>IEEE Trans. Smart Grid</a:t>
            </a:r>
            <a:r>
              <a:rPr lang="en-GB" sz="900" dirty="0">
                <a:latin typeface="Arial" panose="020B0604020202020204" pitchFamily="34" charset="0"/>
                <a:cs typeface="Arial" panose="020B0604020202020204" pitchFamily="34" charset="0"/>
              </a:rPr>
              <a:t>, accepted, 2019.</a:t>
            </a:r>
          </a:p>
          <a:p>
            <a:pPr marL="128588" indent="-128588">
              <a:buFont typeface="Arial" panose="020B0604020202020204" pitchFamily="34" charset="0"/>
              <a:buChar char="•"/>
              <a:defRPr/>
            </a:pPr>
            <a:r>
              <a:rPr lang="en-US" sz="900" dirty="0">
                <a:latin typeface="Arial" panose="020B0604020202020204" pitchFamily="34" charset="0"/>
                <a:cs typeface="Arial" panose="020B0604020202020204" pitchFamily="34" charset="0"/>
              </a:rPr>
              <a:t>A. </a:t>
            </a:r>
            <a:r>
              <a:rPr lang="en-US" sz="900" dirty="0" err="1">
                <a:latin typeface="Arial" panose="020B0604020202020204" pitchFamily="34" charset="0"/>
                <a:cs typeface="Arial" panose="020B0604020202020204" pitchFamily="34" charset="0"/>
              </a:rPr>
              <a:t>Arif</a:t>
            </a:r>
            <a:r>
              <a:rPr lang="en-US" sz="900" dirty="0">
                <a:latin typeface="Arial" panose="020B0604020202020204" pitchFamily="34" charset="0"/>
                <a:cs typeface="Arial" panose="020B0604020202020204" pitchFamily="34" charset="0"/>
              </a:rPr>
              <a:t>, S. Ma, Z. Wang, J. Wang, S. M. Ryan, C. Chen, “Optimizing service restoration in distribution systems with uncertain repair time and demand,” </a:t>
            </a:r>
            <a:r>
              <a:rPr lang="en-US" sz="900" i="1" dirty="0">
                <a:latin typeface="Arial" panose="020B0604020202020204" pitchFamily="34" charset="0"/>
                <a:cs typeface="Arial" panose="020B0604020202020204" pitchFamily="34" charset="0"/>
              </a:rPr>
              <a:t>IEEE Trans. Power Syst</a:t>
            </a:r>
            <a:r>
              <a:rPr lang="en-US" sz="900" dirty="0">
                <a:latin typeface="Arial" panose="020B0604020202020204" pitchFamily="34" charset="0"/>
                <a:cs typeface="Arial" panose="020B0604020202020204" pitchFamily="34" charset="0"/>
              </a:rPr>
              <a:t>., vol. 33, no. 6, pp. 6828-6838, Nov. 2018.</a:t>
            </a:r>
          </a:p>
          <a:p>
            <a:pPr marL="128588" indent="-128588">
              <a:buFont typeface="Arial" panose="020B0604020202020204" pitchFamily="34" charset="0"/>
              <a:buChar char="•"/>
              <a:defRPr/>
            </a:pPr>
            <a:r>
              <a:rPr lang="en-US" sz="900" dirty="0">
                <a:latin typeface="Arial" panose="020B0604020202020204" pitchFamily="34" charset="0"/>
                <a:cs typeface="Arial" panose="020B0604020202020204" pitchFamily="34" charset="0"/>
              </a:rPr>
              <a:t>A. </a:t>
            </a:r>
            <a:r>
              <a:rPr lang="en-US" sz="900" dirty="0" err="1">
                <a:latin typeface="Arial" panose="020B0604020202020204" pitchFamily="34" charset="0"/>
                <a:cs typeface="Arial" panose="020B0604020202020204" pitchFamily="34" charset="0"/>
              </a:rPr>
              <a:t>Arif</a:t>
            </a:r>
            <a:r>
              <a:rPr lang="en-US" sz="900" dirty="0">
                <a:latin typeface="Arial" panose="020B0604020202020204" pitchFamily="34" charset="0"/>
                <a:cs typeface="Arial" panose="020B0604020202020204" pitchFamily="34" charset="0"/>
              </a:rPr>
              <a:t>, Z. Wang, J. Wang, C. Chen, “Power distribution system outage management with co-optimization of repairs, reconfiguration, and DG dispatch,” </a:t>
            </a:r>
            <a:r>
              <a:rPr lang="en-US" sz="900" i="1" dirty="0">
                <a:latin typeface="Arial" panose="020B0604020202020204" pitchFamily="34" charset="0"/>
                <a:cs typeface="Arial" panose="020B0604020202020204" pitchFamily="34" charset="0"/>
              </a:rPr>
              <a:t>IEEE Trans. Smart Grid</a:t>
            </a:r>
            <a:r>
              <a:rPr lang="en-US" sz="900" dirty="0">
                <a:latin typeface="Arial" panose="020B0604020202020204" pitchFamily="34" charset="0"/>
                <a:cs typeface="Arial" panose="020B0604020202020204" pitchFamily="34" charset="0"/>
              </a:rPr>
              <a:t>, vol. 9, no. 5, pp. 4109-4118, Sept. 2018.</a:t>
            </a:r>
          </a:p>
        </p:txBody>
      </p:sp>
    </p:spTree>
    <p:extLst>
      <p:ext uri="{BB962C8B-B14F-4D97-AF65-F5344CB8AC3E}">
        <p14:creationId xmlns:p14="http://schemas.microsoft.com/office/powerpoint/2010/main" val="16487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Motivation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Content Placeholder 2"/>
          <p:cNvSpPr txBox="1">
            <a:spLocks/>
          </p:cNvSpPr>
          <p:nvPr/>
        </p:nvSpPr>
        <p:spPr>
          <a:xfrm>
            <a:off x="291641" y="914400"/>
            <a:ext cx="4204159" cy="5192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900" dirty="0">
                <a:solidFill>
                  <a:prstClr val="black"/>
                </a:solidFill>
                <a:latin typeface="Times New Roman" panose="02020603050405020304" pitchFamily="18" charset="0"/>
                <a:cs typeface="Times New Roman" panose="02020603050405020304" pitchFamily="18" charset="0"/>
              </a:rPr>
              <a:t>Severe power outages caused by extreme weather events</a:t>
            </a:r>
          </a:p>
          <a:p>
            <a:pPr lvl="1">
              <a:buFont typeface="Calibri" panose="020F050202020403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Hurricane Irene (2011): 6.69 million customers </a:t>
            </a:r>
          </a:p>
          <a:p>
            <a:pPr lvl="1">
              <a:buFont typeface="Calibri" panose="020F050202020403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Hurricane Sandy (2012): : 8.66 million customers </a:t>
            </a:r>
          </a:p>
          <a:p>
            <a:pPr lvl="1">
              <a:buFont typeface="Calibri" panose="020F050202020403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Hurricane Irma (2017): 15 million customers </a:t>
            </a:r>
          </a:p>
          <a:p>
            <a:pPr lvl="1">
              <a:buFont typeface="Calibri" panose="020F050202020403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Cost of weather-related outages: $25 to $70 billion annually in U.S.</a:t>
            </a:r>
          </a:p>
          <a:p>
            <a:r>
              <a:rPr lang="en-US" sz="1900" dirty="0">
                <a:solidFill>
                  <a:prstClr val="black"/>
                </a:solidFill>
                <a:latin typeface="Times New Roman" panose="02020603050405020304" pitchFamily="18" charset="0"/>
                <a:cs typeface="Times New Roman" panose="02020603050405020304" pitchFamily="18" charset="0"/>
              </a:rPr>
              <a:t>The energy infrastructure is aging, inefficient, and highly vulnerable to extreme weather </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We need a resilient system that can withstand the extreme events and recover quickly after the event</a:t>
            </a:r>
          </a:p>
        </p:txBody>
      </p:sp>
      <p:graphicFrame>
        <p:nvGraphicFramePr>
          <p:cNvPr id="23" name="Diagram 22"/>
          <p:cNvGraphicFramePr/>
          <p:nvPr>
            <p:extLst>
              <p:ext uri="{D42A27DB-BD31-4B8C-83A1-F6EECF244321}">
                <p14:modId xmlns:p14="http://schemas.microsoft.com/office/powerpoint/2010/main" val="2249140702"/>
              </p:ext>
            </p:extLst>
          </p:nvPr>
        </p:nvGraphicFramePr>
        <p:xfrm>
          <a:off x="4267200" y="-239411"/>
          <a:ext cx="8816731" cy="6030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4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fade">
                                      <p:cBhvr>
                                        <p:cTn id="7" dur="500"/>
                                        <p:tgtEl>
                                          <p:spTgt spid="1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6" end="6"/>
                                            </p:txEl>
                                          </p:spTgt>
                                        </p:tgtEl>
                                        <p:attrNameLst>
                                          <p:attrName>style.visibility</p:attrName>
                                        </p:attrNameLst>
                                      </p:cBhvr>
                                      <p:to>
                                        <p:strVal val="visible"/>
                                      </p:to>
                                    </p:set>
                                    <p:animEffect transition="in" filter="fade">
                                      <p:cBhvr>
                                        <p:cTn id="12"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38400"/>
            <a:ext cx="6096000" cy="838200"/>
          </a:xfrm>
        </p:spPr>
        <p:txBody>
          <a:bodyPr/>
          <a:lstStyle/>
          <a:p>
            <a:r>
              <a:rPr lang="en-US" sz="3600" dirty="0"/>
              <a:t>Part I Pre-event Preparation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Tree>
    <p:extLst>
      <p:ext uri="{BB962C8B-B14F-4D97-AF65-F5344CB8AC3E}">
        <p14:creationId xmlns:p14="http://schemas.microsoft.com/office/powerpoint/2010/main" val="88313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Review – Disaster Preparation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ext Placeholder 6">
            <a:extLst>
              <a:ext uri="{FF2B5EF4-FFF2-40B4-BE49-F238E27FC236}">
                <a16:creationId xmlns:a16="http://schemas.microsoft.com/office/drawing/2014/main" id="{185A65DC-CEDB-4A43-B723-5712683A2022}"/>
              </a:ext>
            </a:extLst>
          </p:cNvPr>
          <p:cNvSpPr txBox="1">
            <a:spLocks/>
          </p:cNvSpPr>
          <p:nvPr/>
        </p:nvSpPr>
        <p:spPr>
          <a:xfrm>
            <a:off x="499443" y="993815"/>
            <a:ext cx="5029200" cy="2800613"/>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buClrTx/>
            </a:pPr>
            <a:r>
              <a:rPr lang="en-US" sz="2100" dirty="0">
                <a:latin typeface="Times New Roman" panose="02020603050405020304" pitchFamily="18" charset="0"/>
                <a:cs typeface="Times New Roman" panose="02020603050405020304" pitchFamily="18" charset="0"/>
              </a:rPr>
              <a:t>Few studies focused on </a:t>
            </a:r>
            <a:r>
              <a:rPr lang="en-GB" sz="2100" dirty="0">
                <a:latin typeface="Times New Roman" panose="02020603050405020304" pitchFamily="18" charset="0"/>
                <a:cs typeface="Times New Roman" panose="02020603050405020304" pitchFamily="18" charset="0"/>
              </a:rPr>
              <a:t>disaster preparation </a:t>
            </a:r>
            <a:r>
              <a:rPr lang="en-US" sz="2100" dirty="0">
                <a:latin typeface="Times New Roman" panose="02020603050405020304" pitchFamily="18" charset="0"/>
                <a:cs typeface="Times New Roman" panose="02020603050405020304" pitchFamily="18" charset="0"/>
              </a:rPr>
              <a:t>in the context of power system and its infrastructure</a:t>
            </a:r>
          </a:p>
          <a:p>
            <a:pPr>
              <a:buClrTx/>
            </a:pPr>
            <a:r>
              <a:rPr lang="en-US" sz="2100" dirty="0">
                <a:latin typeface="Times New Roman" panose="02020603050405020304" pitchFamily="18" charset="0"/>
                <a:cs typeface="Times New Roman" panose="02020603050405020304" pitchFamily="18" charset="0"/>
              </a:rPr>
              <a:t>The previous work approached the preparation stage by dividing the electric network into different areas, with each area having a specific demand</a:t>
            </a:r>
          </a:p>
        </p:txBody>
      </p:sp>
      <p:graphicFrame>
        <p:nvGraphicFramePr>
          <p:cNvPr id="23" name="Table 22">
            <a:extLst>
              <a:ext uri="{FF2B5EF4-FFF2-40B4-BE49-F238E27FC236}">
                <a16:creationId xmlns:a16="http://schemas.microsoft.com/office/drawing/2014/main" id="{DF5CD76B-593E-450E-8ADF-349771F763DF}"/>
              </a:ext>
            </a:extLst>
          </p:cNvPr>
          <p:cNvGraphicFramePr>
            <a:graphicFrameLocks noGrp="1"/>
          </p:cNvGraphicFramePr>
          <p:nvPr>
            <p:extLst>
              <p:ext uri="{D42A27DB-BD31-4B8C-83A1-F6EECF244321}">
                <p14:modId xmlns:p14="http://schemas.microsoft.com/office/powerpoint/2010/main" val="1355874495"/>
              </p:ext>
            </p:extLst>
          </p:nvPr>
        </p:nvGraphicFramePr>
        <p:xfrm>
          <a:off x="381000" y="3950043"/>
          <a:ext cx="8566894" cy="2108200"/>
        </p:xfrm>
        <a:graphic>
          <a:graphicData uri="http://schemas.openxmlformats.org/drawingml/2006/table">
            <a:tbl>
              <a:tblPr firstRow="1" bandRow="1">
                <a:tableStyleId>{5C22544A-7EE6-4342-B048-85BDC9FD1C3A}</a:tableStyleId>
              </a:tblPr>
              <a:tblGrid>
                <a:gridCol w="1532064">
                  <a:extLst>
                    <a:ext uri="{9D8B030D-6E8A-4147-A177-3AD203B41FA5}">
                      <a16:colId xmlns:a16="http://schemas.microsoft.com/office/drawing/2014/main" val="3383956355"/>
                    </a:ext>
                  </a:extLst>
                </a:gridCol>
                <a:gridCol w="5173536">
                  <a:extLst>
                    <a:ext uri="{9D8B030D-6E8A-4147-A177-3AD203B41FA5}">
                      <a16:colId xmlns:a16="http://schemas.microsoft.com/office/drawing/2014/main" val="2642201180"/>
                    </a:ext>
                  </a:extLst>
                </a:gridCol>
                <a:gridCol w="1861294">
                  <a:extLst>
                    <a:ext uri="{9D8B030D-6E8A-4147-A177-3AD203B41FA5}">
                      <a16:colId xmlns:a16="http://schemas.microsoft.com/office/drawing/2014/main" val="2820638782"/>
                    </a:ext>
                  </a:extLst>
                </a:gridCol>
              </a:tblGrid>
              <a:tr h="370840">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Ref.</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Application</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Method</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8998305"/>
                  </a:ext>
                </a:extLst>
              </a:tr>
              <a:tr h="370840">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Wang 2004</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Find optimal number of depots and their locations around the power network</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MILP</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9111562"/>
                  </a:ext>
                </a:extLst>
              </a:tr>
              <a:tr h="370840">
                <a:tc>
                  <a:txBody>
                    <a:bodyPr/>
                    <a:lstStyle/>
                    <a:p>
                      <a:pPr algn="ctr" rtl="0"/>
                      <a:r>
                        <a:rPr lang="en-US" sz="1600" b="0" kern="1200" dirty="0" err="1">
                          <a:solidFill>
                            <a:schemeClr val="tx1"/>
                          </a:solidFill>
                          <a:latin typeface="Times New Roman" panose="02020603050405020304" pitchFamily="18" charset="0"/>
                          <a:ea typeface="+mn-ea"/>
                          <a:cs typeface="Times New Roman" panose="02020603050405020304" pitchFamily="18" charset="0"/>
                        </a:rPr>
                        <a:t>Coffrin</a:t>
                      </a:r>
                      <a:r>
                        <a:rPr lang="en-US" sz="1600" b="0" kern="1200" dirty="0">
                          <a:solidFill>
                            <a:schemeClr val="tx1"/>
                          </a:solidFill>
                          <a:latin typeface="Times New Roman" panose="02020603050405020304" pitchFamily="18" charset="0"/>
                          <a:ea typeface="+mn-ea"/>
                          <a:cs typeface="Times New Roman" panose="02020603050405020304" pitchFamily="18" charset="0"/>
                        </a:rPr>
                        <a:t> 2011</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Determine the number of resources to stockpile before a disaster in order to repair the power network</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SMIP</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3988293"/>
                  </a:ext>
                </a:extLst>
              </a:tr>
              <a:tr h="370840">
                <a:tc>
                  <a:txBody>
                    <a:bodyPr/>
                    <a:lstStyle/>
                    <a:p>
                      <a:pPr algn="ctr" rtl="0"/>
                      <a:r>
                        <a:rPr lang="en-US" sz="1600" b="0" kern="1200" dirty="0" err="1">
                          <a:solidFill>
                            <a:schemeClr val="tx1"/>
                          </a:solidFill>
                          <a:latin typeface="Times New Roman" panose="02020603050405020304" pitchFamily="18" charset="0"/>
                          <a:ea typeface="+mn-ea"/>
                          <a:cs typeface="Times New Roman" panose="02020603050405020304" pitchFamily="18" charset="0"/>
                        </a:rPr>
                        <a:t>Khomami</a:t>
                      </a:r>
                      <a:r>
                        <a:rPr lang="en-US" sz="1600" b="0" kern="1200" dirty="0">
                          <a:solidFill>
                            <a:schemeClr val="tx1"/>
                          </a:solidFill>
                          <a:latin typeface="Times New Roman" panose="02020603050405020304" pitchFamily="18" charset="0"/>
                          <a:ea typeface="+mn-ea"/>
                          <a:cs typeface="Times New Roman" panose="02020603050405020304" pitchFamily="18" charset="0"/>
                        </a:rPr>
                        <a:t> 2018</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Preposition repair crews before a disaster near expected damaged components</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en-US" sz="1600" b="0" kern="1200" dirty="0">
                          <a:solidFill>
                            <a:schemeClr val="tx1"/>
                          </a:solidFill>
                          <a:latin typeface="Times New Roman" panose="02020603050405020304" pitchFamily="18" charset="0"/>
                          <a:ea typeface="+mn-ea"/>
                          <a:cs typeface="Times New Roman" panose="02020603050405020304" pitchFamily="18" charset="0"/>
                        </a:rPr>
                        <a:t>Heuristic</a:t>
                      </a:r>
                      <a:endParaRPr lang="ar-SA" sz="16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6518700"/>
                  </a:ext>
                </a:extLst>
              </a:tr>
            </a:tbl>
          </a:graphicData>
        </a:graphic>
      </p:graphicFrame>
      <p:pic>
        <p:nvPicPr>
          <p:cNvPr id="33" name="Picture 32">
            <a:extLst>
              <a:ext uri="{FF2B5EF4-FFF2-40B4-BE49-F238E27FC236}">
                <a16:creationId xmlns:a16="http://schemas.microsoft.com/office/drawing/2014/main" id="{20B946E3-4AE8-4AD7-87C0-A43DE06922CF}"/>
              </a:ext>
            </a:extLst>
          </p:cNvPr>
          <p:cNvPicPr>
            <a:picLocks noChangeAspect="1"/>
          </p:cNvPicPr>
          <p:nvPr/>
        </p:nvPicPr>
        <p:blipFill>
          <a:blip r:embed="rId2"/>
          <a:stretch>
            <a:fillRect/>
          </a:stretch>
        </p:blipFill>
        <p:spPr>
          <a:xfrm>
            <a:off x="5410200" y="780833"/>
            <a:ext cx="3309094" cy="2846745"/>
          </a:xfrm>
          <a:prstGeom prst="rect">
            <a:avLst/>
          </a:prstGeom>
        </p:spPr>
      </p:pic>
      <p:sp>
        <p:nvSpPr>
          <p:cNvPr id="34" name="Rectangle 33">
            <a:extLst>
              <a:ext uri="{FF2B5EF4-FFF2-40B4-BE49-F238E27FC236}">
                <a16:creationId xmlns:a16="http://schemas.microsoft.com/office/drawing/2014/main" id="{54EC7FDD-E2A9-48AF-9CAC-AED04C953C0E}"/>
              </a:ext>
            </a:extLst>
          </p:cNvPr>
          <p:cNvSpPr/>
          <p:nvPr/>
        </p:nvSpPr>
        <p:spPr>
          <a:xfrm>
            <a:off x="6572250" y="3606868"/>
            <a:ext cx="1122487" cy="307777"/>
          </a:xfrm>
          <a:prstGeom prst="rect">
            <a:avLst/>
          </a:prstGeom>
        </p:spPr>
        <p:txBody>
          <a:bodyPr wrap="none">
            <a:spAutoFit/>
          </a:bodyPr>
          <a:lstStyle/>
          <a:p>
            <a:pPr algn="ctr"/>
            <a:r>
              <a:rPr lang="en-US" sz="1400" dirty="0">
                <a:latin typeface="Times New Roman" panose="02020603050405020304" pitchFamily="18" charset="0"/>
                <a:cs typeface="Times New Roman" panose="02020603050405020304" pitchFamily="18" charset="0"/>
              </a:rPr>
              <a:t>(Wang 2004)</a:t>
            </a:r>
            <a:endParaRPr lang="ar-S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537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Review – Distribution System Restoration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9" name="Content Placeholder 6">
            <a:extLst>
              <a:ext uri="{FF2B5EF4-FFF2-40B4-BE49-F238E27FC236}">
                <a16:creationId xmlns:a16="http://schemas.microsoft.com/office/drawing/2014/main" id="{A1886BE1-734A-474C-9E00-931DC695F076}"/>
              </a:ext>
            </a:extLst>
          </p:cNvPr>
          <p:cNvGraphicFramePr>
            <a:graphicFrameLocks/>
          </p:cNvGraphicFramePr>
          <p:nvPr>
            <p:extLst>
              <p:ext uri="{D42A27DB-BD31-4B8C-83A1-F6EECF244321}">
                <p14:modId xmlns:p14="http://schemas.microsoft.com/office/powerpoint/2010/main" val="688012769"/>
              </p:ext>
            </p:extLst>
          </p:nvPr>
        </p:nvGraphicFramePr>
        <p:xfrm>
          <a:off x="152400" y="3461273"/>
          <a:ext cx="8763000" cy="2176404"/>
        </p:xfrm>
        <a:graphic>
          <a:graphicData uri="http://schemas.openxmlformats.org/drawingml/2006/table">
            <a:tbl>
              <a:tblPr/>
              <a:tblGrid>
                <a:gridCol w="2639860">
                  <a:extLst>
                    <a:ext uri="{9D8B030D-6E8A-4147-A177-3AD203B41FA5}">
                      <a16:colId xmlns:a16="http://schemas.microsoft.com/office/drawing/2014/main" val="21251050"/>
                    </a:ext>
                  </a:extLst>
                </a:gridCol>
                <a:gridCol w="1551140">
                  <a:extLst>
                    <a:ext uri="{9D8B030D-6E8A-4147-A177-3AD203B41FA5}">
                      <a16:colId xmlns:a16="http://schemas.microsoft.com/office/drawing/2014/main" val="3272036513"/>
                    </a:ext>
                  </a:extLst>
                </a:gridCol>
                <a:gridCol w="1752600">
                  <a:extLst>
                    <a:ext uri="{9D8B030D-6E8A-4147-A177-3AD203B41FA5}">
                      <a16:colId xmlns:a16="http://schemas.microsoft.com/office/drawing/2014/main" val="2317986947"/>
                    </a:ext>
                  </a:extLst>
                </a:gridCol>
                <a:gridCol w="1371600">
                  <a:extLst>
                    <a:ext uri="{9D8B030D-6E8A-4147-A177-3AD203B41FA5}">
                      <a16:colId xmlns:a16="http://schemas.microsoft.com/office/drawing/2014/main" val="3418700157"/>
                    </a:ext>
                  </a:extLst>
                </a:gridCol>
                <a:gridCol w="1447800">
                  <a:extLst>
                    <a:ext uri="{9D8B030D-6E8A-4147-A177-3AD203B41FA5}">
                      <a16:colId xmlns:a16="http://schemas.microsoft.com/office/drawing/2014/main" val="2965123417"/>
                    </a:ext>
                  </a:extLst>
                </a:gridCol>
              </a:tblGrid>
              <a:tr h="323982">
                <a:tc rowSpan="2">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600" b="0" i="0" u="none" strike="noStrike" dirty="0">
                          <a:solidFill>
                            <a:srgbClr val="000000"/>
                          </a:solidFill>
                          <a:effectLst/>
                          <a:latin typeface="Times New Roman" panose="02020603050405020304" pitchFamily="18" charset="0"/>
                        </a:rPr>
                        <a:t>Method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Model/Algorithm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4328826"/>
                  </a:ext>
                </a:extLst>
              </a:tr>
              <a:tr h="556494">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MILP</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Stochastic/Robust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Agent-based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Heuristic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928419"/>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600" b="0" i="0" u="none" strike="noStrike">
                          <a:solidFill>
                            <a:srgbClr val="000000"/>
                          </a:solidFill>
                          <a:effectLst/>
                          <a:latin typeface="Times New Roman" panose="02020603050405020304" pitchFamily="18" charset="0"/>
                        </a:rPr>
                        <a:t>Reconfiguration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Butler 2018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Lee 2015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Solanki 2007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Kumar 2008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83671"/>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600" b="0" i="0" u="none" strike="noStrike" dirty="0" err="1">
                          <a:solidFill>
                            <a:srgbClr val="000000"/>
                          </a:solidFill>
                          <a:effectLst/>
                          <a:latin typeface="Times New Roman" panose="02020603050405020304" pitchFamily="18" charset="0"/>
                        </a:rPr>
                        <a:t>Reconfiguration+DGs</a:t>
                      </a:r>
                      <a:endParaRPr lang="en-US" sz="16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López 2018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Chen 2016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err="1">
                          <a:solidFill>
                            <a:srgbClr val="000000"/>
                          </a:solidFill>
                          <a:effectLst/>
                          <a:latin typeface="Times New Roman" panose="02020603050405020304" pitchFamily="18" charset="0"/>
                        </a:rPr>
                        <a:t>Zidan</a:t>
                      </a:r>
                      <a:r>
                        <a:rPr lang="en-US" sz="1600" b="0" i="0" u="none" strike="noStrike" dirty="0">
                          <a:solidFill>
                            <a:srgbClr val="000000"/>
                          </a:solidFill>
                          <a:effectLst/>
                          <a:latin typeface="Times New Roman" panose="02020603050405020304" pitchFamily="18" charset="0"/>
                        </a:rPr>
                        <a:t> 2012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err="1">
                          <a:solidFill>
                            <a:srgbClr val="000000"/>
                          </a:solidFill>
                          <a:effectLst/>
                          <a:latin typeface="Times New Roman" panose="02020603050405020304" pitchFamily="18" charset="0"/>
                        </a:rPr>
                        <a:t>Drayer</a:t>
                      </a:r>
                      <a:r>
                        <a:rPr lang="en-US" sz="1600" b="0" i="0" u="none" strike="noStrike" dirty="0">
                          <a:solidFill>
                            <a:srgbClr val="000000"/>
                          </a:solidFill>
                          <a:effectLst/>
                          <a:latin typeface="Times New Roman" panose="02020603050405020304" pitchFamily="18" charset="0"/>
                        </a:rPr>
                        <a:t> 2018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017725"/>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600" b="0" i="0" u="none" strike="noStrike" dirty="0">
                          <a:solidFill>
                            <a:srgbClr val="000000"/>
                          </a:solidFill>
                          <a:effectLst/>
                          <a:latin typeface="Times New Roman" panose="02020603050405020304" pitchFamily="18" charset="0"/>
                        </a:rPr>
                        <a:t>Microgrids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Wang 2016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Wang 2015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Zhao 2018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Hu 2017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597300"/>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600" b="0" i="0" u="none" strike="noStrike" dirty="0">
                          <a:solidFill>
                            <a:srgbClr val="000000"/>
                          </a:solidFill>
                          <a:effectLst/>
                          <a:latin typeface="Times New Roman" panose="02020603050405020304" pitchFamily="18" charset="0"/>
                        </a:rPr>
                        <a:t>Repair Scheduling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err="1">
                          <a:solidFill>
                            <a:srgbClr val="000000"/>
                          </a:solidFill>
                          <a:effectLst/>
                          <a:latin typeface="Times New Roman" panose="02020603050405020304" pitchFamily="18" charset="0"/>
                        </a:rPr>
                        <a:t>Golla</a:t>
                      </a:r>
                      <a:r>
                        <a:rPr lang="en-US" sz="1600" b="0" i="0" u="none" strike="noStrike" dirty="0">
                          <a:solidFill>
                            <a:srgbClr val="000000"/>
                          </a:solidFill>
                          <a:effectLst/>
                          <a:latin typeface="Times New Roman" panose="02020603050405020304" pitchFamily="18" charset="0"/>
                        </a:rPr>
                        <a:t> 2017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Xu 2007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endParaRPr lang="en-US" sz="16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600" b="0" i="0" u="none" strike="noStrike" dirty="0">
                          <a:solidFill>
                            <a:srgbClr val="000000"/>
                          </a:solidFill>
                          <a:effectLst/>
                          <a:latin typeface="Times New Roman" panose="02020603050405020304" pitchFamily="18" charset="0"/>
                        </a:rPr>
                        <a:t>Johns 1994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682015"/>
                  </a:ext>
                </a:extLst>
              </a:tr>
            </a:tbl>
          </a:graphicData>
        </a:graphic>
      </p:graphicFrame>
      <p:sp>
        <p:nvSpPr>
          <p:cNvPr id="10" name="Content Placeholder 2">
            <a:extLst>
              <a:ext uri="{FF2B5EF4-FFF2-40B4-BE49-F238E27FC236}">
                <a16:creationId xmlns:a16="http://schemas.microsoft.com/office/drawing/2014/main" id="{48F8B767-3622-4BAE-9418-C83FD3D04E3B}"/>
              </a:ext>
            </a:extLst>
          </p:cNvPr>
          <p:cNvSpPr txBox="1">
            <a:spLocks/>
          </p:cNvSpPr>
          <p:nvPr/>
        </p:nvSpPr>
        <p:spPr>
          <a:xfrm>
            <a:off x="342900" y="891846"/>
            <a:ext cx="8763000" cy="2626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buFont typeface="Wingdings" panose="05000000000000000000" pitchFamily="2" charset="2"/>
              <a:buChar char="Ø"/>
            </a:pPr>
            <a:r>
              <a:rPr lang="en-US" sz="1800" b="1" dirty="0">
                <a:solidFill>
                  <a:prstClr val="black"/>
                </a:solidFill>
                <a:latin typeface="Times New Roman" panose="02020603050405020304" pitchFamily="18" charset="0"/>
                <a:cs typeface="Times New Roman" panose="02020603050405020304" pitchFamily="18" charset="0"/>
              </a:rPr>
              <a:t>Reconfiguration</a:t>
            </a:r>
            <a:r>
              <a:rPr lang="en-US" sz="1800" dirty="0">
                <a:solidFill>
                  <a:prstClr val="black"/>
                </a:solidFill>
                <a:latin typeface="Times New Roman" panose="02020603050405020304" pitchFamily="18" charset="0"/>
                <a:cs typeface="Times New Roman" panose="02020603050405020304" pitchFamily="18" charset="0"/>
              </a:rPr>
              <a:t>: optimal reconfiguration of the distribution network with the objective of maximizing the served loads</a:t>
            </a:r>
          </a:p>
          <a:p>
            <a:pPr fontAlgn="auto">
              <a:lnSpc>
                <a:spcPct val="100000"/>
              </a:lnSpc>
              <a:spcAft>
                <a:spcPts val="0"/>
              </a:spcAft>
              <a:buFont typeface="Wingdings" panose="05000000000000000000" pitchFamily="2" charset="2"/>
              <a:buChar char="Ø"/>
            </a:pPr>
            <a:r>
              <a:rPr lang="en-US" sz="1800" b="1" dirty="0">
                <a:solidFill>
                  <a:prstClr val="black"/>
                </a:solidFill>
                <a:latin typeface="Times New Roman" panose="02020603050405020304" pitchFamily="18" charset="0"/>
                <a:cs typeface="Times New Roman" panose="02020603050405020304" pitchFamily="18" charset="0"/>
              </a:rPr>
              <a:t>Reconfiguration and DG dispatch</a:t>
            </a:r>
            <a:r>
              <a:rPr lang="en-US" sz="1800" dirty="0">
                <a:solidFill>
                  <a:prstClr val="black"/>
                </a:solidFill>
                <a:latin typeface="Times New Roman" panose="02020603050405020304" pitchFamily="18" charset="0"/>
                <a:cs typeface="Times New Roman" panose="02020603050405020304" pitchFamily="18" charset="0"/>
              </a:rPr>
              <a:t>: optimal reconfiguration of the distribution network and DG operation</a:t>
            </a:r>
          </a:p>
          <a:p>
            <a:pPr fontAlgn="auto">
              <a:lnSpc>
                <a:spcPct val="100000"/>
              </a:lnSpc>
              <a:spcAft>
                <a:spcPts val="0"/>
              </a:spcAft>
              <a:buFont typeface="Wingdings" panose="05000000000000000000" pitchFamily="2" charset="2"/>
              <a:buChar char="Ø"/>
            </a:pPr>
            <a:r>
              <a:rPr lang="en-US" sz="1800" b="1" dirty="0">
                <a:solidFill>
                  <a:prstClr val="black"/>
                </a:solidFill>
                <a:latin typeface="Times New Roman" panose="02020603050405020304" pitchFamily="18" charset="0"/>
                <a:cs typeface="Times New Roman" panose="02020603050405020304" pitchFamily="18" charset="0"/>
              </a:rPr>
              <a:t>Microgrids</a:t>
            </a:r>
            <a:r>
              <a:rPr lang="en-US" sz="1800" dirty="0">
                <a:solidFill>
                  <a:prstClr val="black"/>
                </a:solidFill>
                <a:latin typeface="Times New Roman" panose="02020603050405020304" pitchFamily="18" charset="0"/>
                <a:cs typeface="Times New Roman" panose="02020603050405020304" pitchFamily="18" charset="0"/>
              </a:rPr>
              <a:t>: optimal operation of microgrids for service restoration</a:t>
            </a:r>
          </a:p>
          <a:p>
            <a:pPr fontAlgn="auto">
              <a:lnSpc>
                <a:spcPct val="100000"/>
              </a:lnSpc>
              <a:spcAft>
                <a:spcPts val="600"/>
              </a:spcAft>
              <a:buFont typeface="Wingdings" panose="05000000000000000000" pitchFamily="2" charset="2"/>
              <a:buChar char="Ø"/>
            </a:pPr>
            <a:r>
              <a:rPr lang="en-US" sz="1800" b="1" dirty="0">
                <a:solidFill>
                  <a:prstClr val="black"/>
                </a:solidFill>
                <a:latin typeface="Times New Roman" panose="02020603050405020304" pitchFamily="18" charset="0"/>
                <a:cs typeface="Times New Roman" panose="02020603050405020304" pitchFamily="18" charset="0"/>
              </a:rPr>
              <a:t>Repair Scheduling</a:t>
            </a:r>
            <a:r>
              <a:rPr lang="en-US" sz="1800" dirty="0">
                <a:solidFill>
                  <a:prstClr val="black"/>
                </a:solidFill>
                <a:latin typeface="Times New Roman" panose="02020603050405020304" pitchFamily="18" charset="0"/>
                <a:cs typeface="Times New Roman" panose="02020603050405020304" pitchFamily="18" charset="0"/>
              </a:rPr>
              <a:t>: repair scheduling of distribution systems’ assets without considering network operations</a:t>
            </a:r>
          </a:p>
        </p:txBody>
      </p:sp>
      <p:sp>
        <p:nvSpPr>
          <p:cNvPr id="11" name="Rectangle 10">
            <a:extLst>
              <a:ext uri="{FF2B5EF4-FFF2-40B4-BE49-F238E27FC236}">
                <a16:creationId xmlns:a16="http://schemas.microsoft.com/office/drawing/2014/main" id="{5B2DF864-6069-4F16-BB0C-2AD37CEA0E76}"/>
              </a:ext>
            </a:extLst>
          </p:cNvPr>
          <p:cNvSpPr/>
          <p:nvPr/>
        </p:nvSpPr>
        <p:spPr>
          <a:xfrm>
            <a:off x="3200400" y="5796394"/>
            <a:ext cx="3225563" cy="338554"/>
          </a:xfrm>
          <a:prstGeom prst="rect">
            <a:avLst/>
          </a:prstGeom>
        </p:spPr>
        <p:txBody>
          <a:bodyPr wrap="none">
            <a:spAutoFit/>
          </a:bodyPr>
          <a:lstStyle/>
          <a:p>
            <a:pPr eaLnBrk="1" fontAlgn="auto" hangingPunct="1">
              <a:spcBef>
                <a:spcPts val="0"/>
              </a:spcBef>
              <a:spcAft>
                <a:spcPts val="0"/>
              </a:spcAft>
            </a:pPr>
            <a:r>
              <a:rPr lang="en-US" sz="1600" dirty="0">
                <a:solidFill>
                  <a:srgbClr val="000000"/>
                </a:solidFill>
                <a:latin typeface="Times New Roman" panose="02020603050405020304" pitchFamily="18" charset="0"/>
              </a:rPr>
              <a:t>MILP: Mixed integer linear Program</a:t>
            </a:r>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362341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Outline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1">
            <a:extLst>
              <a:ext uri="{FF2B5EF4-FFF2-40B4-BE49-F238E27FC236}">
                <a16:creationId xmlns:a16="http://schemas.microsoft.com/office/drawing/2014/main" id="{7CD41B66-CE23-6440-B977-CD93DD297D88}"/>
              </a:ext>
            </a:extLst>
          </p:cNvPr>
          <p:cNvSpPr txBox="1">
            <a:spLocks/>
          </p:cNvSpPr>
          <p:nvPr/>
        </p:nvSpPr>
        <p:spPr bwMode="auto">
          <a:xfrm>
            <a:off x="1676400" y="1285831"/>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altLang="en-US" sz="3000" dirty="0">
                <a:solidFill>
                  <a:sysClr val="windowText" lastClr="000000"/>
                </a:solidFill>
                <a:latin typeface="Arial" panose="020B0604020202020204" pitchFamily="34" charset="0"/>
                <a:cs typeface="Arial" panose="020B0604020202020204" pitchFamily="34" charset="0"/>
              </a:rPr>
              <a:t>Introduction to Resilience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ysClr val="windowText" lastClr="000000"/>
              </a:solidFill>
              <a:effectLst/>
              <a:uLnTx/>
              <a:uFillTx/>
              <a:latin typeface="Calibri"/>
            </a:endParaRPr>
          </a:p>
          <a:p>
            <a:pPr lvl="0">
              <a:defRPr/>
            </a:pPr>
            <a:r>
              <a:rPr lang="en-US" altLang="en-US" sz="3000" dirty="0">
                <a:solidFill>
                  <a:sysClr val="windowText" lastClr="000000"/>
                </a:solidFill>
                <a:latin typeface="Calibri"/>
              </a:rPr>
              <a:t>Pre-Event Preparation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ysClr val="windowText" lastClr="000000"/>
              </a:solidFill>
              <a:effectLst/>
              <a:uLnTx/>
              <a:uFillTx/>
              <a:latin typeface="Calibri"/>
            </a:endParaRPr>
          </a:p>
          <a:p>
            <a:pPr lvl="0">
              <a:defRPr/>
            </a:pPr>
            <a:r>
              <a:rPr lang="en-US" altLang="en-US" sz="3000" dirty="0">
                <a:solidFill>
                  <a:sysClr val="windowText" lastClr="000000"/>
                </a:solidFill>
                <a:latin typeface="Calibri"/>
              </a:rPr>
              <a:t>Post-Event Outage Management and Service Restoration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ysClr val="windowText" lastClr="000000"/>
              </a:solidFill>
              <a:effectLst/>
              <a:uLnTx/>
              <a:uFillTx/>
              <a:latin typeface="Calibri"/>
            </a:endParaRPr>
          </a:p>
          <a:p>
            <a:pPr lvl="0">
              <a:defRPr/>
            </a:pPr>
            <a:r>
              <a:rPr lang="en-US" altLang="en-US" sz="3000" dirty="0">
                <a:solidFill>
                  <a:sysClr val="windowText" lastClr="000000"/>
                </a:solidFill>
                <a:latin typeface="Calibri"/>
              </a:rPr>
              <a:t>Resilience-Oriented Long-Term Planning</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ysClr val="windowText" lastClr="000000"/>
              </a:solidFill>
              <a:effectLst/>
              <a:uLnTx/>
              <a:uFillTx/>
              <a:latin typeface="Calibri"/>
            </a:endParaRPr>
          </a:p>
        </p:txBody>
      </p:sp>
      <p:sp>
        <p:nvSpPr>
          <p:cNvPr id="7" name="Rectangle 6" descr="Books"/>
          <p:cNvSpPr/>
          <p:nvPr/>
        </p:nvSpPr>
        <p:spPr>
          <a:xfrm>
            <a:off x="533400" y="1189038"/>
            <a:ext cx="820226" cy="88793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Rectangle 7" descr="Fire"/>
          <p:cNvSpPr/>
          <p:nvPr/>
        </p:nvSpPr>
        <p:spPr>
          <a:xfrm>
            <a:off x="533400" y="2408961"/>
            <a:ext cx="820226" cy="887939"/>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5">
              <a:hueOff val="-2451115"/>
              <a:satOff val="-3409"/>
              <a:lumOff val="-1307"/>
              <a:alphaOff val="0"/>
            </a:schemeClr>
          </a:effectRef>
          <a:fontRef idx="minor">
            <a:schemeClr val="lt1"/>
          </a:fontRef>
        </p:style>
      </p:sp>
      <p:sp>
        <p:nvSpPr>
          <p:cNvPr id="9" name="Rectangle 8" descr="Bulldozer"/>
          <p:cNvSpPr/>
          <p:nvPr/>
        </p:nvSpPr>
        <p:spPr>
          <a:xfrm>
            <a:off x="533400" y="3628883"/>
            <a:ext cx="820226" cy="887939"/>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4902230"/>
              <a:satOff val="-6819"/>
              <a:lumOff val="-2615"/>
              <a:alphaOff val="0"/>
            </a:schemeClr>
          </a:effectRef>
          <a:fontRef idx="minor">
            <a:schemeClr val="lt1"/>
          </a:fontRef>
        </p:style>
      </p:sp>
      <p:sp>
        <p:nvSpPr>
          <p:cNvPr id="10" name="Rectangle 9" descr="Customer review"/>
          <p:cNvSpPr/>
          <p:nvPr/>
        </p:nvSpPr>
        <p:spPr>
          <a:xfrm>
            <a:off x="533400" y="4848805"/>
            <a:ext cx="820226" cy="887939"/>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4000" r="-4000"/>
            </a:stretch>
          </a:blip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sp>
    </p:spTree>
    <p:extLst>
      <p:ext uri="{BB962C8B-B14F-4D97-AF65-F5344CB8AC3E}">
        <p14:creationId xmlns:p14="http://schemas.microsoft.com/office/powerpoint/2010/main" val="59300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Review: Repair and Restoration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B3CF8DA6-C8CA-4A9D-A4C2-91755F79FD72}"/>
                  </a:ext>
                </a:extLst>
              </p:cNvPr>
              <p:cNvSpPr/>
              <p:nvPr/>
            </p:nvSpPr>
            <p:spPr>
              <a:xfrm>
                <a:off x="198084" y="685800"/>
                <a:ext cx="8869716" cy="4139595"/>
              </a:xfrm>
              <a:prstGeom prst="rect">
                <a:avLst/>
              </a:prstGeom>
            </p:spPr>
            <p:txBody>
              <a:bodyPr wrap="square">
                <a:spAutoFit/>
              </a:bodyPr>
              <a:lstStyle/>
              <a:p>
                <a:pPr marL="285750" indent="-285750">
                  <a:spcBef>
                    <a:spcPts val="1200"/>
                  </a:spcBef>
                  <a:buFont typeface="Wingdings" panose="05000000000000000000" pitchFamily="2" charset="2"/>
                  <a:buChar char="v"/>
                </a:pPr>
                <a:r>
                  <a:rPr lang="en-US" sz="1700" b="1" dirty="0">
                    <a:latin typeface="Times New Roman" panose="02020603050405020304" pitchFamily="18" charset="0"/>
                    <a:cs typeface="Times New Roman" panose="02020603050405020304" pitchFamily="18" charset="0"/>
                  </a:rPr>
                  <a:t>How do utilities schedule the repairs?</a:t>
                </a:r>
              </a:p>
              <a:p>
                <a:pPr marL="742950" lvl="1" indent="-285750">
                  <a:spcBef>
                    <a:spcPts val="600"/>
                  </a:spcBef>
                  <a:buFont typeface="Wingdings" panose="05000000000000000000" pitchFamily="2" charset="2"/>
                  <a:buChar char="v"/>
                </a:pPr>
                <a:r>
                  <a:rPr lang="en-US" sz="1700" dirty="0">
                    <a:latin typeface="Times New Roman" panose="02020603050405020304" pitchFamily="18" charset="0"/>
                    <a:cs typeface="Times New Roman" panose="02020603050405020304" pitchFamily="18" charset="0"/>
                  </a:rPr>
                  <a:t>Define priorities for the damaged components </a:t>
                </a:r>
                <a14:m>
                  <m:oMath xmlns:m="http://schemas.openxmlformats.org/officeDocument/2006/math">
                    <m:r>
                      <a:rPr lang="en-US" sz="1700" i="1">
                        <a:latin typeface="Cambria Math" panose="02040503050406030204" pitchFamily="18" charset="0"/>
                        <a:cs typeface="Times New Roman" panose="02020603050405020304" pitchFamily="18" charset="0"/>
                      </a:rPr>
                      <m:t>→</m:t>
                    </m:r>
                  </m:oMath>
                </a14:m>
                <a:r>
                  <a:rPr lang="en-US" sz="1700" dirty="0">
                    <a:latin typeface="Times New Roman" panose="02020603050405020304" pitchFamily="18" charset="0"/>
                    <a:cs typeface="Times New Roman" panose="02020603050405020304" pitchFamily="18" charset="0"/>
                  </a:rPr>
                  <a:t> dispatch the crews according to the priorities</a:t>
                </a:r>
              </a:p>
              <a:p>
                <a:pPr marL="285750" indent="-285750">
                  <a:spcBef>
                    <a:spcPts val="1200"/>
                  </a:spcBef>
                  <a:buFont typeface="Wingdings" panose="05000000000000000000" pitchFamily="2" charset="2"/>
                  <a:buChar char="v"/>
                </a:pPr>
                <a:r>
                  <a:rPr lang="en-US" sz="1700" dirty="0">
                    <a:latin typeface="Times New Roman" panose="02020603050405020304" pitchFamily="18" charset="0"/>
                    <a:cs typeface="Times New Roman" panose="02020603050405020304" pitchFamily="18" charset="0"/>
                  </a:rPr>
                  <a:t>2-Step approach for </a:t>
                </a:r>
                <a:r>
                  <a:rPr lang="en-US" sz="1700" b="1" dirty="0">
                    <a:latin typeface="Times New Roman" panose="02020603050405020304" pitchFamily="18" charset="0"/>
                    <a:cs typeface="Times New Roman" panose="02020603050405020304" pitchFamily="18" charset="0"/>
                  </a:rPr>
                  <a:t>transmission</a:t>
                </a:r>
                <a:r>
                  <a:rPr lang="en-US" sz="1700" dirty="0">
                    <a:latin typeface="Times New Roman" panose="02020603050405020304" pitchFamily="18" charset="0"/>
                    <a:cs typeface="Times New Roman" panose="02020603050405020304" pitchFamily="18" charset="0"/>
                  </a:rPr>
                  <a:t> systems (Pascal Van </a:t>
                </a:r>
                <a:r>
                  <a:rPr lang="en-US" sz="1700" dirty="0" err="1">
                    <a:latin typeface="Times New Roman" panose="02020603050405020304" pitchFamily="18" charset="0"/>
                    <a:cs typeface="Times New Roman" panose="02020603050405020304" pitchFamily="18" charset="0"/>
                  </a:rPr>
                  <a:t>Hentenryck</a:t>
                </a:r>
                <a:r>
                  <a:rPr lang="en-US" sz="1700" dirty="0">
                    <a:latin typeface="Times New Roman" panose="02020603050405020304" pitchFamily="18" charset="0"/>
                    <a:cs typeface="Times New Roman" panose="02020603050405020304" pitchFamily="18" charset="0"/>
                  </a:rPr>
                  <a:t> and Carlton </a:t>
                </a:r>
                <a:r>
                  <a:rPr lang="en-US" sz="1700" dirty="0" err="1">
                    <a:latin typeface="Times New Roman" panose="02020603050405020304" pitchFamily="18" charset="0"/>
                    <a:cs typeface="Times New Roman" panose="02020603050405020304" pitchFamily="18" charset="0"/>
                  </a:rPr>
                  <a:t>Coffrin</a:t>
                </a:r>
                <a:r>
                  <a:rPr lang="en-US" sz="1700" dirty="0">
                    <a:latin typeface="Times New Roman" panose="02020603050405020304" pitchFamily="18" charset="0"/>
                    <a:cs typeface="Times New Roman" panose="02020603050405020304" pitchFamily="18" charset="0"/>
                  </a:rPr>
                  <a:t> 2015): </a:t>
                </a:r>
              </a:p>
              <a:p>
                <a:pPr marL="658368" lvl="1" indent="-457200">
                  <a:spcBef>
                    <a:spcPts val="600"/>
                  </a:spcBef>
                  <a:buFont typeface="+mj-lt"/>
                  <a:buAutoNum type="arabicPeriod"/>
                </a:pPr>
                <a:r>
                  <a:rPr lang="en-US" sz="1700" dirty="0">
                    <a:latin typeface="Times New Roman" panose="02020603050405020304" pitchFamily="18" charset="0"/>
                    <a:cs typeface="Times New Roman" panose="02020603050405020304" pitchFamily="18" charset="0"/>
                  </a:rPr>
                  <a:t>Restoration Ordering Problem: assume only one component can be repaired at each time step</a:t>
                </a:r>
              </a:p>
              <a:p>
                <a:pPr marL="1115568" lvl="2" indent="-457200">
                  <a:spcBef>
                    <a:spcPts val="600"/>
                  </a:spcBef>
                  <a:buFont typeface="Wingdings" panose="05000000000000000000" pitchFamily="2" charset="2"/>
                  <a:buChar char="v"/>
                </a:pPr>
                <a:r>
                  <a:rPr lang="en-US" sz="1700" dirty="0">
                    <a:latin typeface="Times New Roman" panose="02020603050405020304" pitchFamily="18" charset="0"/>
                    <a:cs typeface="Times New Roman" panose="02020603050405020304" pitchFamily="18" charset="0"/>
                  </a:rPr>
                  <a:t>Solved using MILP</a:t>
                </a:r>
              </a:p>
              <a:p>
                <a:pPr marL="201168" lvl="1"/>
                <a:endParaRPr lang="en-US" sz="1700" dirty="0">
                  <a:latin typeface="Times New Roman" panose="02020603050405020304" pitchFamily="18" charset="0"/>
                  <a:cs typeface="Times New Roman" panose="02020603050405020304" pitchFamily="18" charset="0"/>
                </a:endParaRPr>
              </a:p>
              <a:p>
                <a:pPr marL="201168" lvl="1"/>
                <a:endParaRPr lang="en-US" sz="1700" dirty="0">
                  <a:latin typeface="Times New Roman" panose="02020603050405020304" pitchFamily="18" charset="0"/>
                  <a:cs typeface="Times New Roman" panose="02020603050405020304" pitchFamily="18" charset="0"/>
                </a:endParaRPr>
              </a:p>
              <a:p>
                <a:pPr marL="201168" lvl="1"/>
                <a:endParaRPr lang="en-US" sz="1700" dirty="0">
                  <a:latin typeface="Times New Roman" panose="02020603050405020304" pitchFamily="18" charset="0"/>
                  <a:cs typeface="Times New Roman" panose="02020603050405020304" pitchFamily="18" charset="0"/>
                </a:endParaRPr>
              </a:p>
              <a:p>
                <a:pPr marL="658368" lvl="1" indent="-457200">
                  <a:buFont typeface="+mj-lt"/>
                  <a:buAutoNum type="arabicPeriod"/>
                </a:pPr>
                <a:endParaRPr lang="en-US" sz="1700" dirty="0">
                  <a:latin typeface="Times New Roman" panose="02020603050405020304" pitchFamily="18" charset="0"/>
                  <a:cs typeface="Times New Roman" panose="02020603050405020304" pitchFamily="18" charset="0"/>
                </a:endParaRPr>
              </a:p>
              <a:p>
                <a:pPr marL="201168" lvl="1"/>
                <a:r>
                  <a:rPr lang="en-US" sz="1700" dirty="0">
                    <a:latin typeface="Times New Roman" panose="02020603050405020304" pitchFamily="18" charset="0"/>
                    <a:cs typeface="Times New Roman" panose="02020603050405020304" pitchFamily="18" charset="0"/>
                  </a:rPr>
                  <a:t>2.     Routing: solve a routing problem with precedence constraints </a:t>
                </a:r>
              </a:p>
              <a:p>
                <a:pPr marL="944118" lvl="2" indent="-285750">
                  <a:buFont typeface="Wingdings" panose="05000000000000000000" pitchFamily="2" charset="2"/>
                  <a:buChar char="v"/>
                </a:pPr>
                <a:r>
                  <a:rPr lang="en-US" sz="1700" dirty="0">
                    <a:latin typeface="Times New Roman" panose="02020603050405020304" pitchFamily="18" charset="0"/>
                    <a:cs typeface="Times New Roman" panose="02020603050405020304" pitchFamily="18" charset="0"/>
                  </a:rPr>
                  <a:t>Solved using Constraint Programming</a:t>
                </a:r>
              </a:p>
              <a:p>
                <a:pPr marL="944118" lvl="2" indent="-285750">
                  <a:buFont typeface="Wingdings" panose="05000000000000000000" pitchFamily="2" charset="2"/>
                  <a:buChar char="v"/>
                </a:pPr>
                <a:r>
                  <a:rPr lang="en-US" sz="1700" dirty="0">
                    <a:latin typeface="Times New Roman" panose="02020603050405020304" pitchFamily="18" charset="0"/>
                    <a:cs typeface="Times New Roman" panose="02020603050405020304" pitchFamily="18" charset="0"/>
                  </a:rPr>
                  <a:t>Precedence constraint</a:t>
                </a:r>
              </a:p>
            </p:txBody>
          </p:sp>
        </mc:Choice>
        <mc:Fallback xmlns="">
          <p:sp>
            <p:nvSpPr>
              <p:cNvPr id="54" name="Rectangle 53">
                <a:extLst>
                  <a:ext uri="{FF2B5EF4-FFF2-40B4-BE49-F238E27FC236}">
                    <a16:creationId xmlns:a16="http://schemas.microsoft.com/office/drawing/2014/main" id="{B3CF8DA6-C8CA-4A9D-A4C2-91755F79FD72}"/>
                  </a:ext>
                </a:extLst>
              </p:cNvPr>
              <p:cNvSpPr>
                <a:spLocks noRot="1" noChangeAspect="1" noMove="1" noResize="1" noEditPoints="1" noAdjustHandles="1" noChangeArrowheads="1" noChangeShapeType="1" noTextEdit="1"/>
              </p:cNvSpPr>
              <p:nvPr/>
            </p:nvSpPr>
            <p:spPr>
              <a:xfrm>
                <a:off x="198084" y="685800"/>
                <a:ext cx="8869716" cy="4139595"/>
              </a:xfrm>
              <a:prstGeom prst="rect">
                <a:avLst/>
              </a:prstGeom>
              <a:blipFill>
                <a:blip r:embed="rId2"/>
                <a:stretch>
                  <a:fillRect l="-275" t="-169661" b="-1031"/>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ADC6E7FD-7B85-4E35-BB21-7FE11E76F7B0}"/>
              </a:ext>
            </a:extLst>
          </p:cNvPr>
          <p:cNvSpPr/>
          <p:nvPr/>
        </p:nvSpPr>
        <p:spPr>
          <a:xfrm>
            <a:off x="498231" y="3182326"/>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N1</a:t>
            </a:r>
            <a:endParaRPr lang="ar-SA" sz="1600" dirty="0"/>
          </a:p>
        </p:txBody>
      </p:sp>
      <p:sp>
        <p:nvSpPr>
          <p:cNvPr id="56" name="Oval 55">
            <a:extLst>
              <a:ext uri="{FF2B5EF4-FFF2-40B4-BE49-F238E27FC236}">
                <a16:creationId xmlns:a16="http://schemas.microsoft.com/office/drawing/2014/main" id="{619C39EB-55EA-4318-AADD-96DADC917B05}"/>
              </a:ext>
            </a:extLst>
          </p:cNvPr>
          <p:cNvSpPr/>
          <p:nvPr/>
        </p:nvSpPr>
        <p:spPr>
          <a:xfrm>
            <a:off x="2268415" y="3182324"/>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N2</a:t>
            </a:r>
            <a:endParaRPr lang="ar-SA" sz="1600" dirty="0"/>
          </a:p>
        </p:txBody>
      </p:sp>
      <p:sp>
        <p:nvSpPr>
          <p:cNvPr id="57" name="Oval 56">
            <a:extLst>
              <a:ext uri="{FF2B5EF4-FFF2-40B4-BE49-F238E27FC236}">
                <a16:creationId xmlns:a16="http://schemas.microsoft.com/office/drawing/2014/main" id="{A9452251-4F1B-4E47-8165-CFAB36168A48}"/>
              </a:ext>
            </a:extLst>
          </p:cNvPr>
          <p:cNvSpPr/>
          <p:nvPr/>
        </p:nvSpPr>
        <p:spPr>
          <a:xfrm>
            <a:off x="4038600" y="3182324"/>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N5</a:t>
            </a:r>
            <a:endParaRPr lang="ar-SA" sz="1600" dirty="0"/>
          </a:p>
        </p:txBody>
      </p:sp>
      <p:sp>
        <p:nvSpPr>
          <p:cNvPr id="58" name="Oval 57">
            <a:extLst>
              <a:ext uri="{FF2B5EF4-FFF2-40B4-BE49-F238E27FC236}">
                <a16:creationId xmlns:a16="http://schemas.microsoft.com/office/drawing/2014/main" id="{4018A02B-C2AB-45B3-B63C-DF4AEFE838E8}"/>
              </a:ext>
            </a:extLst>
          </p:cNvPr>
          <p:cNvSpPr/>
          <p:nvPr/>
        </p:nvSpPr>
        <p:spPr>
          <a:xfrm>
            <a:off x="5808785" y="3187988"/>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N4</a:t>
            </a:r>
            <a:endParaRPr lang="ar-SA" sz="1600" dirty="0"/>
          </a:p>
        </p:txBody>
      </p:sp>
      <p:sp>
        <p:nvSpPr>
          <p:cNvPr id="59" name="Oval 58">
            <a:extLst>
              <a:ext uri="{FF2B5EF4-FFF2-40B4-BE49-F238E27FC236}">
                <a16:creationId xmlns:a16="http://schemas.microsoft.com/office/drawing/2014/main" id="{D4445B2F-A204-4E63-9F49-4EDC09400607}"/>
              </a:ext>
            </a:extLst>
          </p:cNvPr>
          <p:cNvSpPr/>
          <p:nvPr/>
        </p:nvSpPr>
        <p:spPr>
          <a:xfrm>
            <a:off x="7728439" y="3182324"/>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N10</a:t>
            </a:r>
            <a:endParaRPr lang="ar-SA" sz="1600" dirty="0"/>
          </a:p>
        </p:txBody>
      </p:sp>
      <p:cxnSp>
        <p:nvCxnSpPr>
          <p:cNvPr id="60" name="Straight Arrow Connector 59">
            <a:extLst>
              <a:ext uri="{FF2B5EF4-FFF2-40B4-BE49-F238E27FC236}">
                <a16:creationId xmlns:a16="http://schemas.microsoft.com/office/drawing/2014/main" id="{77799378-9BFE-4A26-AC4C-14EAADD9915C}"/>
              </a:ext>
            </a:extLst>
          </p:cNvPr>
          <p:cNvCxnSpPr>
            <a:stCxn id="55" idx="6"/>
            <a:endCxn id="56" idx="2"/>
          </p:cNvCxnSpPr>
          <p:nvPr/>
        </p:nvCxnSpPr>
        <p:spPr>
          <a:xfrm flipV="1">
            <a:off x="1611924" y="3539878"/>
            <a:ext cx="65649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09563C7-09F1-4D08-87C6-8570E6F4B911}"/>
              </a:ext>
            </a:extLst>
          </p:cNvPr>
          <p:cNvCxnSpPr>
            <a:stCxn id="56" idx="6"/>
            <a:endCxn id="57" idx="2"/>
          </p:cNvCxnSpPr>
          <p:nvPr/>
        </p:nvCxnSpPr>
        <p:spPr>
          <a:xfrm>
            <a:off x="3382108" y="3539878"/>
            <a:ext cx="6564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2E0661E-5703-4F31-A048-F9BD3754E14A}"/>
              </a:ext>
            </a:extLst>
          </p:cNvPr>
          <p:cNvCxnSpPr>
            <a:stCxn id="57" idx="6"/>
            <a:endCxn id="58" idx="2"/>
          </p:cNvCxnSpPr>
          <p:nvPr/>
        </p:nvCxnSpPr>
        <p:spPr>
          <a:xfrm>
            <a:off x="5152293" y="3539878"/>
            <a:ext cx="656492" cy="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947F62B-4D39-4F53-9632-2469ADCD2778}"/>
              </a:ext>
            </a:extLst>
          </p:cNvPr>
          <p:cNvCxnSpPr>
            <a:endCxn id="59" idx="2"/>
          </p:cNvCxnSpPr>
          <p:nvPr/>
        </p:nvCxnSpPr>
        <p:spPr>
          <a:xfrm>
            <a:off x="6415456" y="3539877"/>
            <a:ext cx="1312983" cy="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11617E47-EDD2-40AF-A93F-E0E5F02283AC}"/>
              </a:ext>
            </a:extLst>
          </p:cNvPr>
          <p:cNvSpPr/>
          <p:nvPr/>
        </p:nvSpPr>
        <p:spPr>
          <a:xfrm>
            <a:off x="5055299" y="2895600"/>
            <a:ext cx="753485" cy="584775"/>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Time step</a:t>
            </a:r>
            <a:endParaRPr lang="ar-SA" sz="1600" dirty="0"/>
          </a:p>
        </p:txBody>
      </p:sp>
      <p:sp>
        <p:nvSpPr>
          <p:cNvPr id="65" name="Oval 64">
            <a:extLst>
              <a:ext uri="{FF2B5EF4-FFF2-40B4-BE49-F238E27FC236}">
                <a16:creationId xmlns:a16="http://schemas.microsoft.com/office/drawing/2014/main" id="{693B2B31-985B-49E8-AE3D-7594B507265F}"/>
              </a:ext>
            </a:extLst>
          </p:cNvPr>
          <p:cNvSpPr/>
          <p:nvPr/>
        </p:nvSpPr>
        <p:spPr>
          <a:xfrm>
            <a:off x="1614232" y="5069745"/>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N1</a:t>
            </a:r>
            <a:endParaRPr lang="ar-SA" sz="1600" dirty="0"/>
          </a:p>
        </p:txBody>
      </p:sp>
      <p:sp>
        <p:nvSpPr>
          <p:cNvPr id="66" name="Oval 65">
            <a:extLst>
              <a:ext uri="{FF2B5EF4-FFF2-40B4-BE49-F238E27FC236}">
                <a16:creationId xmlns:a16="http://schemas.microsoft.com/office/drawing/2014/main" id="{BACB3CC7-905A-42E6-9E58-98BEADA649B4}"/>
              </a:ext>
            </a:extLst>
          </p:cNvPr>
          <p:cNvSpPr/>
          <p:nvPr/>
        </p:nvSpPr>
        <p:spPr>
          <a:xfrm>
            <a:off x="3091339"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N2</a:t>
            </a:r>
            <a:endParaRPr lang="ar-SA" sz="1600" dirty="0"/>
          </a:p>
        </p:txBody>
      </p:sp>
      <p:sp>
        <p:nvSpPr>
          <p:cNvPr id="67" name="Oval 66">
            <a:extLst>
              <a:ext uri="{FF2B5EF4-FFF2-40B4-BE49-F238E27FC236}">
                <a16:creationId xmlns:a16="http://schemas.microsoft.com/office/drawing/2014/main" id="{029AA5F9-8C3F-4A97-902B-7DF362743E35}"/>
              </a:ext>
            </a:extLst>
          </p:cNvPr>
          <p:cNvSpPr/>
          <p:nvPr/>
        </p:nvSpPr>
        <p:spPr>
          <a:xfrm>
            <a:off x="4550861"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N5</a:t>
            </a:r>
            <a:endParaRPr lang="ar-SA" sz="1600" dirty="0"/>
          </a:p>
        </p:txBody>
      </p:sp>
      <p:sp>
        <p:nvSpPr>
          <p:cNvPr id="68" name="Oval 67">
            <a:extLst>
              <a:ext uri="{FF2B5EF4-FFF2-40B4-BE49-F238E27FC236}">
                <a16:creationId xmlns:a16="http://schemas.microsoft.com/office/drawing/2014/main" id="{17399227-B4CF-4913-A638-8490471CC765}"/>
              </a:ext>
            </a:extLst>
          </p:cNvPr>
          <p:cNvSpPr/>
          <p:nvPr/>
        </p:nvSpPr>
        <p:spPr>
          <a:xfrm>
            <a:off x="6101861" y="5075407"/>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N4</a:t>
            </a:r>
            <a:endParaRPr lang="ar-SA" sz="1600" dirty="0"/>
          </a:p>
        </p:txBody>
      </p:sp>
      <p:sp>
        <p:nvSpPr>
          <p:cNvPr id="69" name="Oval 68">
            <a:extLst>
              <a:ext uri="{FF2B5EF4-FFF2-40B4-BE49-F238E27FC236}">
                <a16:creationId xmlns:a16="http://schemas.microsoft.com/office/drawing/2014/main" id="{92DB7EDC-B7F4-492F-A6EB-F1AA109A1F32}"/>
              </a:ext>
            </a:extLst>
          </p:cNvPr>
          <p:cNvSpPr/>
          <p:nvPr/>
        </p:nvSpPr>
        <p:spPr>
          <a:xfrm>
            <a:off x="7877907"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Repair N10</a:t>
            </a:r>
            <a:endParaRPr lang="ar-SA" sz="1600" dirty="0"/>
          </a:p>
        </p:txBody>
      </p:sp>
      <p:cxnSp>
        <p:nvCxnSpPr>
          <p:cNvPr id="70" name="Straight Arrow Connector 69">
            <a:extLst>
              <a:ext uri="{FF2B5EF4-FFF2-40B4-BE49-F238E27FC236}">
                <a16:creationId xmlns:a16="http://schemas.microsoft.com/office/drawing/2014/main" id="{530A12D5-59DB-4D42-936A-D855C8F1258F}"/>
              </a:ext>
            </a:extLst>
          </p:cNvPr>
          <p:cNvCxnSpPr>
            <a:cxnSpLocks/>
          </p:cNvCxnSpPr>
          <p:nvPr/>
        </p:nvCxnSpPr>
        <p:spPr>
          <a:xfrm flipV="1">
            <a:off x="7297615" y="5412041"/>
            <a:ext cx="583224" cy="15256"/>
          </a:xfrm>
          <a:prstGeom prst="straightConnector1">
            <a:avLst/>
          </a:prstGeom>
          <a:ln>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C4EDE66F-D296-4670-9B18-86A44ED673E6}"/>
              </a:ext>
            </a:extLst>
          </p:cNvPr>
          <p:cNvSpPr/>
          <p:nvPr/>
        </p:nvSpPr>
        <p:spPr>
          <a:xfrm>
            <a:off x="93785"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Start</a:t>
            </a:r>
            <a:endParaRPr lang="ar-SA" sz="1600" dirty="0"/>
          </a:p>
        </p:txBody>
      </p:sp>
      <p:cxnSp>
        <p:nvCxnSpPr>
          <p:cNvPr id="72" name="Connector: Curved 36">
            <a:extLst>
              <a:ext uri="{FF2B5EF4-FFF2-40B4-BE49-F238E27FC236}">
                <a16:creationId xmlns:a16="http://schemas.microsoft.com/office/drawing/2014/main" id="{1047CC73-C60C-454F-A845-8825AA6E4597}"/>
              </a:ext>
            </a:extLst>
          </p:cNvPr>
          <p:cNvCxnSpPr>
            <a:stCxn id="71" idx="0"/>
            <a:endCxn id="65" idx="0"/>
          </p:cNvCxnSpPr>
          <p:nvPr/>
        </p:nvCxnSpPr>
        <p:spPr>
          <a:xfrm rot="16200000" flipH="1">
            <a:off x="1410854" y="4309521"/>
            <a:ext cx="2" cy="1520447"/>
          </a:xfrm>
          <a:prstGeom prst="curvedConnector3">
            <a:avLst>
              <a:gd name="adj1" fmla="val -11430000000"/>
            </a:avLst>
          </a:prstGeom>
          <a:ln w="19050">
            <a:solidFill>
              <a:srgbClr val="00B05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38">
            <a:extLst>
              <a:ext uri="{FF2B5EF4-FFF2-40B4-BE49-F238E27FC236}">
                <a16:creationId xmlns:a16="http://schemas.microsoft.com/office/drawing/2014/main" id="{C418B2A7-9DE4-492A-8F58-33F1E9B0A3D6}"/>
              </a:ext>
            </a:extLst>
          </p:cNvPr>
          <p:cNvCxnSpPr>
            <a:stCxn id="65" idx="0"/>
            <a:endCxn id="67" idx="0"/>
          </p:cNvCxnSpPr>
          <p:nvPr/>
        </p:nvCxnSpPr>
        <p:spPr>
          <a:xfrm rot="5400000" flipH="1" flipV="1">
            <a:off x="3639392" y="3601430"/>
            <a:ext cx="2" cy="2936629"/>
          </a:xfrm>
          <a:prstGeom prst="curvedConnector3">
            <a:avLst>
              <a:gd name="adj1" fmla="val 11430100000"/>
            </a:avLst>
          </a:prstGeom>
          <a:ln w="19050">
            <a:solidFill>
              <a:srgbClr val="00B05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Connector: Curved 40">
            <a:extLst>
              <a:ext uri="{FF2B5EF4-FFF2-40B4-BE49-F238E27FC236}">
                <a16:creationId xmlns:a16="http://schemas.microsoft.com/office/drawing/2014/main" id="{F499339D-3E0D-4310-8D03-B4010A30CECF}"/>
              </a:ext>
            </a:extLst>
          </p:cNvPr>
          <p:cNvCxnSpPr>
            <a:stCxn id="71" idx="4"/>
            <a:endCxn id="66" idx="4"/>
          </p:cNvCxnSpPr>
          <p:nvPr/>
        </p:nvCxnSpPr>
        <p:spPr>
          <a:xfrm rot="16200000" flipH="1">
            <a:off x="2149409" y="4286073"/>
            <a:ext cx="12700" cy="2997554"/>
          </a:xfrm>
          <a:prstGeom prst="curvedConnector3">
            <a:avLst>
              <a:gd name="adj1" fmla="val 1800000"/>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42">
            <a:extLst>
              <a:ext uri="{FF2B5EF4-FFF2-40B4-BE49-F238E27FC236}">
                <a16:creationId xmlns:a16="http://schemas.microsoft.com/office/drawing/2014/main" id="{B074FAD4-2E47-4937-A69C-2F23293DAF05}"/>
              </a:ext>
            </a:extLst>
          </p:cNvPr>
          <p:cNvCxnSpPr>
            <a:stCxn id="66" idx="4"/>
            <a:endCxn id="68" idx="4"/>
          </p:cNvCxnSpPr>
          <p:nvPr/>
        </p:nvCxnSpPr>
        <p:spPr>
          <a:xfrm rot="16200000" flipH="1">
            <a:off x="5150615" y="4282421"/>
            <a:ext cx="5664" cy="3010522"/>
          </a:xfrm>
          <a:prstGeom prst="curvedConnector3">
            <a:avLst>
              <a:gd name="adj1" fmla="val 4136017"/>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6" name="Connector: Curved 44">
            <a:extLst>
              <a:ext uri="{FF2B5EF4-FFF2-40B4-BE49-F238E27FC236}">
                <a16:creationId xmlns:a16="http://schemas.microsoft.com/office/drawing/2014/main" id="{D68CEF0C-E6D7-4B2D-AAF8-3554EBE5AFA3}"/>
              </a:ext>
            </a:extLst>
          </p:cNvPr>
          <p:cNvCxnSpPr>
            <a:stCxn id="68" idx="4"/>
            <a:endCxn id="69" idx="4"/>
          </p:cNvCxnSpPr>
          <p:nvPr/>
        </p:nvCxnSpPr>
        <p:spPr>
          <a:xfrm rot="5400000" flipH="1" flipV="1">
            <a:off x="7543899" y="4899659"/>
            <a:ext cx="5664" cy="1776046"/>
          </a:xfrm>
          <a:prstGeom prst="curvedConnector3">
            <a:avLst>
              <a:gd name="adj1" fmla="val -4036017"/>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0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animEffect transition="in" filter="fade">
                                      <p:cBhvr>
                                        <p:cTn id="7" dur="500"/>
                                        <p:tgtEl>
                                          <p:spTgt spid="5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4">
                                            <p:txEl>
                                              <p:pRg st="3" end="3"/>
                                            </p:txEl>
                                          </p:spTgt>
                                        </p:tgtEl>
                                        <p:attrNameLst>
                                          <p:attrName>style.visibility</p:attrName>
                                        </p:attrNameLst>
                                      </p:cBhvr>
                                      <p:to>
                                        <p:strVal val="visible"/>
                                      </p:to>
                                    </p:set>
                                    <p:animEffect transition="in" filter="fade">
                                      <p:cBhvr>
                                        <p:cTn id="10" dur="500"/>
                                        <p:tgtEl>
                                          <p:spTgt spid="5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xEl>
                                              <p:pRg st="4" end="4"/>
                                            </p:txEl>
                                          </p:spTgt>
                                        </p:tgtEl>
                                        <p:attrNameLst>
                                          <p:attrName>style.visibility</p:attrName>
                                        </p:attrNameLst>
                                      </p:cBhvr>
                                      <p:to>
                                        <p:strVal val="visible"/>
                                      </p:to>
                                    </p:set>
                                    <p:animEffect transition="in" filter="fade">
                                      <p:cBhvr>
                                        <p:cTn id="13" dur="500"/>
                                        <p:tgtEl>
                                          <p:spTgt spid="5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xEl>
                                              <p:pRg st="9" end="9"/>
                                            </p:txEl>
                                          </p:spTgt>
                                        </p:tgtEl>
                                        <p:attrNameLst>
                                          <p:attrName>style.visibility</p:attrName>
                                        </p:attrNameLst>
                                      </p:cBhvr>
                                      <p:to>
                                        <p:strVal val="visible"/>
                                      </p:to>
                                    </p:set>
                                    <p:animEffect transition="in" filter="fade">
                                      <p:cBhvr>
                                        <p:cTn id="16" dur="500"/>
                                        <p:tgtEl>
                                          <p:spTgt spid="54">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xEl>
                                              <p:pRg st="10" end="10"/>
                                            </p:txEl>
                                          </p:spTgt>
                                        </p:tgtEl>
                                        <p:attrNameLst>
                                          <p:attrName>style.visibility</p:attrName>
                                        </p:attrNameLst>
                                      </p:cBhvr>
                                      <p:to>
                                        <p:strVal val="visible"/>
                                      </p:to>
                                    </p:set>
                                    <p:animEffect transition="in" filter="fade">
                                      <p:cBhvr>
                                        <p:cTn id="19" dur="500"/>
                                        <p:tgtEl>
                                          <p:spTgt spid="54">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xEl>
                                              <p:pRg st="11" end="11"/>
                                            </p:txEl>
                                          </p:spTgt>
                                        </p:tgtEl>
                                        <p:attrNameLst>
                                          <p:attrName>style.visibility</p:attrName>
                                        </p:attrNameLst>
                                      </p:cBhvr>
                                      <p:to>
                                        <p:strVal val="visible"/>
                                      </p:to>
                                    </p:set>
                                    <p:animEffect transition="in" filter="fade">
                                      <p:cBhvr>
                                        <p:cTn id="22" dur="500"/>
                                        <p:tgtEl>
                                          <p:spTgt spid="54">
                                            <p:txEl>
                                              <p:pRg st="11" end="1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fade">
                                      <p:cBhvr>
                                        <p:cTn id="58" dur="500"/>
                                        <p:tgtEl>
                                          <p:spTgt spid="6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par>
                                <p:cTn id="68" presetID="10" presetClass="entr" presetSubtype="0" fill="hold"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500"/>
                                        <p:tgtEl>
                                          <p:spTgt spid="72"/>
                                        </p:tgtEl>
                                      </p:cBhvr>
                                    </p:animEffect>
                                  </p:childTnLst>
                                </p:cTn>
                              </p:par>
                              <p:par>
                                <p:cTn id="77" presetID="10"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500"/>
                                        <p:tgtEl>
                                          <p:spTgt spid="73"/>
                                        </p:tgtEl>
                                      </p:cBhvr>
                                    </p:animEffect>
                                  </p:childTnLst>
                                </p:cTn>
                              </p:par>
                              <p:par>
                                <p:cTn id="80" presetID="10" presetClass="entr" presetSubtype="0"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par>
                                <p:cTn id="83" presetID="10" presetClass="entr" presetSubtype="0" fill="hold" nodeType="with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fade">
                                      <p:cBhvr>
                                        <p:cTn id="85" dur="500"/>
                                        <p:tgtEl>
                                          <p:spTgt spid="75"/>
                                        </p:tgtEl>
                                      </p:cBhvr>
                                    </p:animEffect>
                                  </p:childTnLst>
                                </p:cTn>
                              </p:par>
                              <p:par>
                                <p:cTn id="86" presetID="10"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4" grpId="0"/>
      <p:bldP spid="65" grpId="0" animBg="1"/>
      <p:bldP spid="66" grpId="0" animBg="1"/>
      <p:bldP spid="67" grpId="0" animBg="1"/>
      <p:bldP spid="68" grpId="0" animBg="1"/>
      <p:bldP spid="69"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Problem Statement</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28" name="Content Placeholder 2">
            <a:extLst>
              <a:ext uri="{FF2B5EF4-FFF2-40B4-BE49-F238E27FC236}">
                <a16:creationId xmlns:a16="http://schemas.microsoft.com/office/drawing/2014/main" id="{E46F6479-502E-4239-8E28-C78805A7AE7F}"/>
              </a:ext>
            </a:extLst>
          </p:cNvPr>
          <p:cNvSpPr txBox="1">
            <a:spLocks/>
          </p:cNvSpPr>
          <p:nvPr/>
        </p:nvSpPr>
        <p:spPr>
          <a:xfrm>
            <a:off x="228601" y="916512"/>
            <a:ext cx="8686800" cy="2893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1200"/>
              </a:spcAft>
              <a:buFont typeface="Arial" panose="020B0604020202020204" pitchFamily="34" charset="0"/>
              <a:buNone/>
            </a:pPr>
            <a:r>
              <a:rPr lang="en-GB" sz="2000" b="1" dirty="0">
                <a:solidFill>
                  <a:srgbClr val="C00000"/>
                </a:solidFill>
                <a:latin typeface="Times New Roman" panose="02020603050405020304" pitchFamily="18" charset="0"/>
                <a:cs typeface="Times New Roman" panose="02020603050405020304" pitchFamily="18" charset="0"/>
              </a:rPr>
              <a:t>What is missing?</a:t>
            </a:r>
          </a:p>
          <a:p>
            <a:pPr marL="800100" lvl="1" indent="-342900" fontAlgn="auto">
              <a:spcAft>
                <a:spcPts val="600"/>
              </a:spcAft>
            </a:pPr>
            <a:r>
              <a:rPr lang="en-US" sz="2000" dirty="0">
                <a:latin typeface="Times New Roman" panose="02020603050405020304" pitchFamily="18" charset="0"/>
                <a:cs typeface="Times New Roman" panose="02020603050405020304" pitchFamily="18" charset="0"/>
              </a:rPr>
              <a:t>An optimization strategy for disaster preparation that selects staging areas and allocates crews and equipment while considering the system’s components</a:t>
            </a:r>
          </a:p>
          <a:p>
            <a:pPr marL="800100" lvl="1" indent="-342900" fontAlgn="auto">
              <a:lnSpc>
                <a:spcPct val="100000"/>
              </a:lnSpc>
              <a:spcAft>
                <a:spcPts val="600"/>
              </a:spcAft>
            </a:pPr>
            <a:r>
              <a:rPr lang="en-US" sz="2000" dirty="0">
                <a:latin typeface="Times New Roman" panose="02020603050405020304" pitchFamily="18" charset="0"/>
                <a:cs typeface="Times New Roman" panose="02020603050405020304" pitchFamily="18" charset="0"/>
              </a:rPr>
              <a:t>A co-optimization method that jointly optimizes crew routing and distribution system operation</a:t>
            </a:r>
          </a:p>
          <a:p>
            <a:pPr marL="800100" lvl="1" indent="-342900" fontAlgn="auto">
              <a:lnSpc>
                <a:spcPct val="100000"/>
              </a:lnSpc>
              <a:spcAft>
                <a:spcPts val="600"/>
              </a:spcAft>
            </a:pPr>
            <a:r>
              <a:rPr lang="en-US" sz="2000" dirty="0">
                <a:latin typeface="Times New Roman" panose="02020603050405020304" pitchFamily="18" charset="0"/>
                <a:cs typeface="Times New Roman" panose="02020603050405020304" pitchFamily="18" charset="0"/>
              </a:rPr>
              <a:t>Solution algorithms for solving these difficult problems</a:t>
            </a:r>
            <a:br>
              <a:rPr lang="en-GB"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9FC2C88-760B-41CC-A2A1-B8A96F9F0B6C}"/>
              </a:ext>
            </a:extLst>
          </p:cNvPr>
          <p:cNvSpPr txBox="1"/>
          <p:nvPr/>
        </p:nvSpPr>
        <p:spPr>
          <a:xfrm>
            <a:off x="228601" y="3823740"/>
            <a:ext cx="4038599" cy="1938992"/>
          </a:xfrm>
          <a:prstGeom prst="rect">
            <a:avLst/>
          </a:prstGeom>
          <a:noFill/>
          <a:ln w="28575">
            <a:solidFill>
              <a:srgbClr val="FF0000"/>
            </a:solidFill>
            <a:prstDash val="sysDash"/>
          </a:ln>
        </p:spPr>
        <p:txBody>
          <a:bodyPr wrap="square" rtlCol="0">
            <a:spAutoFit/>
          </a:bodyPr>
          <a:lstStyle>
            <a:defPPr>
              <a:defRPr lang="en-US"/>
            </a:defPPr>
            <a:lvl1pPr>
              <a:defRPr sz="1600">
                <a:cs typeface="Times New Roman" panose="02020603050405020304" pitchFamily="18" charset="0"/>
              </a:defRPr>
            </a:lvl1pPr>
          </a:lstStyle>
          <a:p>
            <a:pPr eaLnBrk="1" fontAlgn="auto" hangingPunct="1">
              <a:spcBef>
                <a:spcPts val="0"/>
              </a:spcBef>
              <a:spcAft>
                <a:spcPts val="0"/>
              </a:spcAft>
            </a:pPr>
            <a:r>
              <a:rPr lang="en-US" sz="2000" dirty="0">
                <a:solidFill>
                  <a:prstClr val="black"/>
                </a:solidFill>
                <a:latin typeface="Times" panose="02020603050405020304" pitchFamily="18" charset="0"/>
                <a:cs typeface="Times" panose="02020603050405020304" pitchFamily="18" charset="0"/>
              </a:rPr>
              <a:t>Pre-event preparation</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Choose staging locations</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Mobilize available crews and request assistance if necessary </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Obtain and allocate equipment</a:t>
            </a:r>
          </a:p>
          <a:p>
            <a:pPr marL="285750" indent="-285750" eaLnBrk="1" fontAlgn="auto" hangingPunct="1">
              <a:spcBef>
                <a:spcPts val="0"/>
              </a:spcBef>
              <a:spcAft>
                <a:spcPts val="0"/>
              </a:spcAft>
              <a:buFont typeface="Arial" panose="020B0604020202020204" pitchFamily="34" charset="0"/>
              <a:buChar char="•"/>
            </a:pPr>
            <a:endParaRPr lang="en-US" sz="2000" dirty="0">
              <a:solidFill>
                <a:prstClr val="black"/>
              </a:solidFill>
              <a:latin typeface="Times" panose="02020603050405020304" pitchFamily="18" charset="0"/>
              <a:cs typeface="Times" panose="02020603050405020304" pitchFamily="18" charset="0"/>
            </a:endParaRPr>
          </a:p>
        </p:txBody>
      </p:sp>
      <p:sp>
        <p:nvSpPr>
          <p:cNvPr id="30" name="TextBox 29">
            <a:extLst>
              <a:ext uri="{FF2B5EF4-FFF2-40B4-BE49-F238E27FC236}">
                <a16:creationId xmlns:a16="http://schemas.microsoft.com/office/drawing/2014/main" id="{61B4F4A1-6FF9-4377-92EB-EB754EE5A2A2}"/>
              </a:ext>
            </a:extLst>
          </p:cNvPr>
          <p:cNvSpPr txBox="1"/>
          <p:nvPr/>
        </p:nvSpPr>
        <p:spPr>
          <a:xfrm>
            <a:off x="5030335" y="3825123"/>
            <a:ext cx="4037465" cy="1938992"/>
          </a:xfrm>
          <a:prstGeom prst="rect">
            <a:avLst/>
          </a:prstGeom>
          <a:noFill/>
          <a:ln w="28575">
            <a:solidFill>
              <a:srgbClr val="00B050"/>
            </a:solidFill>
            <a:prstDash val="sysDash"/>
          </a:ln>
        </p:spPr>
        <p:txBody>
          <a:bodyPr wrap="square" rtlCol="0">
            <a:spAutoFit/>
          </a:bodyPr>
          <a:lstStyle>
            <a:defPPr>
              <a:defRPr lang="en-US"/>
            </a:defPPr>
            <a:lvl1pPr>
              <a:defRPr sz="1600">
                <a:cs typeface="Times New Roman" panose="02020603050405020304" pitchFamily="18" charset="0"/>
              </a:defRPr>
            </a:lvl1pPr>
          </a:lstStyle>
          <a:p>
            <a:pPr eaLnBrk="1" fontAlgn="auto" hangingPunct="1">
              <a:spcBef>
                <a:spcPts val="0"/>
              </a:spcBef>
              <a:spcAft>
                <a:spcPts val="0"/>
              </a:spcAft>
            </a:pPr>
            <a:r>
              <a:rPr lang="en-US" sz="2000" dirty="0">
                <a:solidFill>
                  <a:prstClr val="black"/>
                </a:solidFill>
                <a:latin typeface="Times" panose="02020603050405020304" pitchFamily="18" charset="0"/>
                <a:cs typeface="Times" panose="02020603050405020304" pitchFamily="18" charset="0"/>
              </a:rPr>
              <a:t>Post-event repair and restoration</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Coordinate tree and line crews</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Manage equipment</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Isolate damaged components</a:t>
            </a:r>
          </a:p>
          <a:p>
            <a:pPr marL="742950" lvl="1"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panose="02020603050405020304" pitchFamily="18" charset="0"/>
                <a:cs typeface="Times" panose="02020603050405020304" pitchFamily="18" charset="0"/>
              </a:rPr>
              <a:t>Operate the distribution system</a:t>
            </a:r>
          </a:p>
        </p:txBody>
      </p:sp>
      <p:cxnSp>
        <p:nvCxnSpPr>
          <p:cNvPr id="31" name="Straight Arrow Connector 30">
            <a:extLst>
              <a:ext uri="{FF2B5EF4-FFF2-40B4-BE49-F238E27FC236}">
                <a16:creationId xmlns:a16="http://schemas.microsoft.com/office/drawing/2014/main" id="{EE22A235-157E-4056-B07D-AF5C0BDAC195}"/>
              </a:ext>
            </a:extLst>
          </p:cNvPr>
          <p:cNvCxnSpPr>
            <a:cxnSpLocks/>
            <a:stCxn id="29" idx="3"/>
            <a:endCxn id="30" idx="1"/>
          </p:cNvCxnSpPr>
          <p:nvPr/>
        </p:nvCxnSpPr>
        <p:spPr>
          <a:xfrm>
            <a:off x="4267200" y="4793236"/>
            <a:ext cx="763135" cy="1383"/>
          </a:xfrm>
          <a:prstGeom prst="straightConnector1">
            <a:avLst/>
          </a:prstGeom>
          <a:noFill/>
          <a:ln w="1905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43368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Summary</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Text Placeholder 6">
            <a:extLst>
              <a:ext uri="{FF2B5EF4-FFF2-40B4-BE49-F238E27FC236}">
                <a16:creationId xmlns:a16="http://schemas.microsoft.com/office/drawing/2014/main" id="{185A65DC-CEDB-4A43-B723-5712683A2022}"/>
              </a:ext>
            </a:extLst>
          </p:cNvPr>
          <p:cNvSpPr txBox="1">
            <a:spLocks/>
          </p:cNvSpPr>
          <p:nvPr/>
        </p:nvSpPr>
        <p:spPr>
          <a:xfrm>
            <a:off x="381000" y="1981200"/>
            <a:ext cx="3560805" cy="341114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Objective: </a:t>
            </a:r>
          </a:p>
          <a:p>
            <a:pPr lvl="1"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Minimize preparation costs and penalty over unmet demand and late repairs</a:t>
            </a:r>
          </a:p>
          <a:p>
            <a:pPr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First-stage:</a:t>
            </a:r>
          </a:p>
          <a:p>
            <a:pPr lvl="1"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Depot selection</a:t>
            </a:r>
          </a:p>
          <a:p>
            <a:pPr lvl="1"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Crew and equipment allocation</a:t>
            </a:r>
          </a:p>
          <a:p>
            <a:pPr fontAlgn="auto">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Second-stage:</a:t>
            </a:r>
          </a:p>
          <a:p>
            <a:pPr lvl="1" fontAlgn="auto">
              <a:spcBef>
                <a:spcPts val="0"/>
              </a:spcBef>
              <a:spcAft>
                <a:spcPts val="600"/>
              </a:spcAft>
              <a:buClr>
                <a:prstClr val="black"/>
              </a:buClr>
            </a:pPr>
            <a:r>
              <a:rPr lang="en-US" sz="1900" dirty="0">
                <a:solidFill>
                  <a:prstClr val="black"/>
                </a:solidFill>
                <a:latin typeface="Times New Roman" panose="02020603050405020304" pitchFamily="18" charset="0"/>
                <a:cs typeface="Times New Roman" panose="02020603050405020304" pitchFamily="18" charset="0"/>
              </a:rPr>
              <a:t>Assign crews to damaged components</a:t>
            </a:r>
          </a:p>
        </p:txBody>
      </p:sp>
      <p:pic>
        <p:nvPicPr>
          <p:cNvPr id="10" name="Picture 9">
            <a:extLst>
              <a:ext uri="{FF2B5EF4-FFF2-40B4-BE49-F238E27FC236}">
                <a16:creationId xmlns:a16="http://schemas.microsoft.com/office/drawing/2014/main" id="{3B5254F4-2FF6-4FD7-BE6C-304A5E9F8EC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67871"/>
            <a:ext cx="4838700" cy="3297950"/>
          </a:xfrm>
          <a:prstGeom prst="rect">
            <a:avLst/>
          </a:prstGeom>
          <a:noFill/>
        </p:spPr>
      </p:pic>
      <p:sp>
        <p:nvSpPr>
          <p:cNvPr id="11" name="Rectangle 10">
            <a:extLst>
              <a:ext uri="{FF2B5EF4-FFF2-40B4-BE49-F238E27FC236}">
                <a16:creationId xmlns:a16="http://schemas.microsoft.com/office/drawing/2014/main" id="{4F9B2B5F-0217-445E-A2AF-52E0499E2F4A}"/>
              </a:ext>
            </a:extLst>
          </p:cNvPr>
          <p:cNvSpPr/>
          <p:nvPr/>
        </p:nvSpPr>
        <p:spPr>
          <a:xfrm>
            <a:off x="381000" y="785931"/>
            <a:ext cx="8839200" cy="1508105"/>
          </a:xfrm>
          <a:prstGeom prst="rect">
            <a:avLst/>
          </a:prstGeom>
        </p:spPr>
        <p:txBody>
          <a:bodyPr wrap="square">
            <a:spAutoFit/>
          </a:bodyPr>
          <a:lstStyle/>
          <a:p>
            <a:pPr marL="342900" indent="-342900" eaLnBrk="1" fontAlgn="auto" hangingPunct="1">
              <a:spcBef>
                <a:spcPts val="0"/>
              </a:spcBef>
              <a:spcAft>
                <a:spcPts val="600"/>
              </a:spcAft>
              <a:buClr>
                <a:prstClr val="black"/>
              </a:buClr>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Develop a two-stage stochastic program</a:t>
            </a:r>
          </a:p>
          <a:p>
            <a:pPr marL="342900" indent="-342900" eaLnBrk="1" fontAlgn="auto" hangingPunct="1">
              <a:spcBef>
                <a:spcPts val="0"/>
              </a:spcBef>
              <a:spcAft>
                <a:spcPts val="600"/>
              </a:spcAft>
              <a:buClr>
                <a:prstClr val="black"/>
              </a:buClr>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Use fragility models to generate scenarios </a:t>
            </a:r>
          </a:p>
          <a:p>
            <a:pPr marL="342900" indent="-342900" eaLnBrk="1" fontAlgn="auto" hangingPunct="1">
              <a:spcBef>
                <a:spcPts val="0"/>
              </a:spcBef>
              <a:spcAft>
                <a:spcPts val="600"/>
              </a:spcAft>
              <a:buClr>
                <a:prstClr val="black"/>
              </a:buClr>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Uncertainties: damaged components, equipment, and repair times</a:t>
            </a:r>
          </a:p>
          <a:p>
            <a:pPr marL="342900" indent="-342900" eaLnBrk="1" fontAlgn="auto" hangingPunct="1">
              <a:spcBef>
                <a:spcPts val="0"/>
              </a:spcBef>
              <a:spcAft>
                <a:spcPts val="600"/>
              </a:spcAft>
              <a:buClr>
                <a:prstClr val="black"/>
              </a:buClr>
              <a:buFont typeface="Arial" panose="020B0604020202020204" pitchFamily="34" charset="0"/>
              <a:buChar char="•"/>
            </a:pP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8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500"/>
                                        <p:tgtEl>
                                          <p:spTgt spid="9">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Scenario Generation (1/2)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 Placeholder 6">
            <a:extLst>
              <a:ext uri="{FF2B5EF4-FFF2-40B4-BE49-F238E27FC236}">
                <a16:creationId xmlns:a16="http://schemas.microsoft.com/office/drawing/2014/main" id="{185A65DC-CEDB-4A43-B723-5712683A2022}"/>
              </a:ext>
            </a:extLst>
          </p:cNvPr>
          <p:cNvSpPr txBox="1">
            <a:spLocks/>
          </p:cNvSpPr>
          <p:nvPr/>
        </p:nvSpPr>
        <p:spPr>
          <a:xfrm>
            <a:off x="533400" y="831971"/>
            <a:ext cx="8271343" cy="1301629"/>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Tx/>
            </a:pPr>
            <a:r>
              <a:rPr lang="en-US" sz="1900" dirty="0">
                <a:solidFill>
                  <a:prstClr val="black"/>
                </a:solidFill>
                <a:latin typeface="Times New Roman" panose="02020603050405020304" pitchFamily="18" charset="0"/>
                <a:cs typeface="Times New Roman" panose="02020603050405020304" pitchFamily="18" charset="0"/>
              </a:rPr>
              <a:t>Assuming a hurricane is forecasted</a:t>
            </a:r>
          </a:p>
          <a:p>
            <a:pPr fontAlgn="auto">
              <a:spcAft>
                <a:spcPts val="0"/>
              </a:spcAft>
              <a:buClrTx/>
            </a:pPr>
            <a:r>
              <a:rPr lang="en-US" sz="1900" dirty="0">
                <a:solidFill>
                  <a:prstClr val="black"/>
                </a:solidFill>
                <a:latin typeface="Times New Roman" panose="02020603050405020304" pitchFamily="18" charset="0"/>
                <a:cs typeface="Times New Roman" panose="02020603050405020304" pitchFamily="18" charset="0"/>
              </a:rPr>
              <a:t>We generate wind speeds using lognormal distribution and hurricane model (</a:t>
            </a:r>
            <a:r>
              <a:rPr lang="en-US" sz="1900" dirty="0" err="1">
                <a:solidFill>
                  <a:prstClr val="black"/>
                </a:solidFill>
                <a:latin typeface="Times New Roman" panose="02020603050405020304" pitchFamily="18" charset="0"/>
                <a:cs typeface="Times New Roman" panose="02020603050405020304" pitchFamily="18" charset="0"/>
              </a:rPr>
              <a:t>Javanbakht</a:t>
            </a:r>
            <a:r>
              <a:rPr lang="en-US" sz="1900" dirty="0">
                <a:solidFill>
                  <a:prstClr val="black"/>
                </a:solidFill>
                <a:latin typeface="Times New Roman" panose="02020603050405020304" pitchFamily="18" charset="0"/>
                <a:cs typeface="Times New Roman" panose="02020603050405020304" pitchFamily="18" charset="0"/>
              </a:rPr>
              <a:t> 2018, Kaplan 1995) </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746760F-2B17-4218-BBD9-4969B5005B93}"/>
                  </a:ext>
                </a:extLst>
              </p:cNvPr>
              <p:cNvSpPr/>
              <p:nvPr/>
            </p:nvSpPr>
            <p:spPr>
              <a:xfrm>
                <a:off x="626451" y="2095389"/>
                <a:ext cx="1273105" cy="400110"/>
              </a:xfrm>
              <a:prstGeom prst="rect">
                <a:avLst/>
              </a:prstGeom>
            </p:spPr>
            <p:txBody>
              <a:bodyPr wrap="square">
                <a:spAutoFit/>
              </a:bodyPr>
              <a:lstStyle/>
              <a:p>
                <a:pPr eaLnBrk="1" fontAlgn="auto" hangingPunct="1">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Scenario </a:t>
                </a:r>
                <a14:m>
                  <m:oMath xmlns:m="http://schemas.openxmlformats.org/officeDocument/2006/math">
                    <m:r>
                      <a:rPr lang="en-US" sz="2000" i="1" dirty="0" smtClean="0">
                        <a:solidFill>
                          <a:prstClr val="black"/>
                        </a:solidFill>
                        <a:latin typeface="Cambria Math" panose="02040503050406030204" pitchFamily="18" charset="0"/>
                        <a:cs typeface="Times New Roman" panose="02020603050405020304" pitchFamily="18" charset="0"/>
                      </a:rPr>
                      <m:t>𝑠</m:t>
                    </m:r>
                  </m:oMath>
                </a14:m>
                <a:endParaRPr lang="ar-SA" sz="2000" dirty="0">
                  <a:solidFill>
                    <a:prstClr val="black"/>
                  </a:solidFill>
                  <a:latin typeface="Calibri" panose="020F0502020204030204"/>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7746760F-2B17-4218-BBD9-4969B5005B93}"/>
                  </a:ext>
                </a:extLst>
              </p:cNvPr>
              <p:cNvSpPr>
                <a:spLocks noRot="1" noChangeAspect="1" noMove="1" noResize="1" noEditPoints="1" noAdjustHandles="1" noChangeArrowheads="1" noChangeShapeType="1" noTextEdit="1"/>
              </p:cNvSpPr>
              <p:nvPr/>
            </p:nvSpPr>
            <p:spPr>
              <a:xfrm>
                <a:off x="626451" y="2095389"/>
                <a:ext cx="1273105" cy="400110"/>
              </a:xfrm>
              <a:prstGeom prst="rect">
                <a:avLst/>
              </a:prstGeom>
              <a:blipFill>
                <a:blip r:embed="rId2"/>
                <a:stretch>
                  <a:fillRect l="-155024" t="-1804615" r="-227751" b="-7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0E81AE9-52ED-4C4E-AC27-81A81E92AC27}"/>
                  </a:ext>
                </a:extLst>
              </p:cNvPr>
              <p:cNvSpPr/>
              <p:nvPr/>
            </p:nvSpPr>
            <p:spPr>
              <a:xfrm>
                <a:off x="1502065" y="2072677"/>
                <a:ext cx="1273105" cy="400110"/>
              </a:xfrm>
              <a:prstGeom prst="rect">
                <a:avLst/>
              </a:prstGeom>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dirty="0" smtClean="0">
                              <a:solidFill>
                                <a:prstClr val="black"/>
                              </a:solidFill>
                              <a:latin typeface="Cambria Math" panose="02040503050406030204" pitchFamily="18" charset="0"/>
                              <a:cs typeface="Times New Roman" panose="02020603050405020304" pitchFamily="18" charset="0"/>
                            </a:rPr>
                          </m:ctrlPr>
                        </m:sSubPr>
                        <m:e>
                          <m:r>
                            <a:rPr lang="en-US" sz="2000" i="1" dirty="0" smtClean="0">
                              <a:solidFill>
                                <a:prstClr val="black"/>
                              </a:solidFill>
                              <a:latin typeface="Cambria Math" panose="02040503050406030204" pitchFamily="18" charset="0"/>
                              <a:cs typeface="Times New Roman" panose="02020603050405020304" pitchFamily="18" charset="0"/>
                            </a:rPr>
                            <m:t>𝑤</m:t>
                          </m:r>
                        </m:e>
                        <m:sub>
                          <m:r>
                            <a:rPr lang="en-US" sz="2000" i="1" dirty="0" smtClean="0">
                              <a:solidFill>
                                <a:prstClr val="black"/>
                              </a:solidFill>
                              <a:latin typeface="Cambria Math" panose="02040503050406030204" pitchFamily="18" charset="0"/>
                              <a:cs typeface="Times New Roman" panose="02020603050405020304" pitchFamily="18" charset="0"/>
                            </a:rPr>
                            <m:t>𝑠</m:t>
                          </m:r>
                        </m:sub>
                      </m:sSub>
                    </m:oMath>
                  </m:oMathPara>
                </a14:m>
                <a:endParaRPr lang="ar-SA" sz="2000" dirty="0">
                  <a:solidFill>
                    <a:prstClr val="black"/>
                  </a:solidFill>
                  <a:latin typeface="Calibri" panose="020F0502020204030204"/>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E0E81AE9-52ED-4C4E-AC27-81A81E92AC27}"/>
                  </a:ext>
                </a:extLst>
              </p:cNvPr>
              <p:cNvSpPr>
                <a:spLocks noRot="1" noChangeAspect="1" noMove="1" noResize="1" noEditPoints="1" noAdjustHandles="1" noChangeArrowheads="1" noChangeShapeType="1" noTextEdit="1"/>
              </p:cNvSpPr>
              <p:nvPr/>
            </p:nvSpPr>
            <p:spPr>
              <a:xfrm>
                <a:off x="1502065" y="2072677"/>
                <a:ext cx="1273105" cy="400110"/>
              </a:xfrm>
              <a:prstGeom prst="rect">
                <a:avLst/>
              </a:prstGeom>
              <a:blipFill>
                <a:blip r:embed="rId3"/>
                <a:stretch>
                  <a:fillRect l="-196172" t="-1854545" r="-208612" b="-803030"/>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771B0F4-CFF9-400F-9D3F-6A7BE02CFAB3}"/>
              </a:ext>
            </a:extLst>
          </p:cNvPr>
          <p:cNvSpPr/>
          <p:nvPr/>
        </p:nvSpPr>
        <p:spPr>
          <a:xfrm>
            <a:off x="4081787" y="2600985"/>
            <a:ext cx="2436402" cy="369332"/>
          </a:xfrm>
          <a:prstGeom prst="rect">
            <a:avLst/>
          </a:prstGeom>
        </p:spPr>
        <p:txBody>
          <a:bodyPr wrap="square">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Probability of failure</a:t>
            </a:r>
            <a:endParaRPr lang="ar-SA" sz="1800" dirty="0">
              <a:solidFill>
                <a:prstClr val="black"/>
              </a:solidFill>
              <a:latin typeface="Calibri" panose="020F0502020204030204"/>
              <a:cs typeface="Arial" panose="020B0604020202020204" pitchFamily="34" charset="0"/>
            </a:endParaRPr>
          </a:p>
        </p:txBody>
      </p:sp>
      <p:cxnSp>
        <p:nvCxnSpPr>
          <p:cNvPr id="15" name="Straight Arrow Connector 14">
            <a:extLst>
              <a:ext uri="{FF2B5EF4-FFF2-40B4-BE49-F238E27FC236}">
                <a16:creationId xmlns:a16="http://schemas.microsoft.com/office/drawing/2014/main" id="{ED589E41-EC13-4963-87F8-178C8D46802F}"/>
              </a:ext>
            </a:extLst>
          </p:cNvPr>
          <p:cNvCxnSpPr>
            <a:cxnSpLocks/>
          </p:cNvCxnSpPr>
          <p:nvPr/>
        </p:nvCxnSpPr>
        <p:spPr>
          <a:xfrm>
            <a:off x="2489316" y="2312039"/>
            <a:ext cx="571707" cy="0"/>
          </a:xfrm>
          <a:prstGeom prst="straightConnector1">
            <a:avLst/>
          </a:prstGeom>
          <a:noFill/>
          <a:ln w="6350" cap="flat" cmpd="sng" algn="ctr">
            <a:solidFill>
              <a:srgbClr val="C00000"/>
            </a:solidFill>
            <a:prstDash val="solid"/>
            <a:miter lim="800000"/>
            <a:tailEnd type="triangle"/>
          </a:ln>
          <a:effectLst/>
        </p:spPr>
      </p:cxnSp>
      <p:sp>
        <p:nvSpPr>
          <p:cNvPr id="16" name="Rectangle: Rounded Corners 24">
            <a:extLst>
              <a:ext uri="{FF2B5EF4-FFF2-40B4-BE49-F238E27FC236}">
                <a16:creationId xmlns:a16="http://schemas.microsoft.com/office/drawing/2014/main" id="{CFEA7B44-8ACF-4885-8E82-10353CF42BD7}"/>
              </a:ext>
            </a:extLst>
          </p:cNvPr>
          <p:cNvSpPr/>
          <p:nvPr/>
        </p:nvSpPr>
        <p:spPr>
          <a:xfrm>
            <a:off x="3061023" y="2018248"/>
            <a:ext cx="1512975" cy="587582"/>
          </a:xfrm>
          <a:prstGeom prst="roundRect">
            <a:avLst/>
          </a:prstGeom>
          <a:solidFill>
            <a:srgbClr val="C00000"/>
          </a:solidFill>
          <a:ln w="12700" cap="flat" cmpd="sng" algn="ctr">
            <a:solidFill>
              <a:sysClr val="window" lastClr="FFFFFF"/>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Fragility models</a:t>
            </a:r>
            <a:endParaRPr kumimoji="0" lang="ar-SA" sz="1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25">
            <a:extLst>
              <a:ext uri="{FF2B5EF4-FFF2-40B4-BE49-F238E27FC236}">
                <a16:creationId xmlns:a16="http://schemas.microsoft.com/office/drawing/2014/main" id="{9871FCFD-F18D-49A1-AF42-EF36517ADC67}"/>
              </a:ext>
            </a:extLst>
          </p:cNvPr>
          <p:cNvSpPr/>
          <p:nvPr/>
        </p:nvSpPr>
        <p:spPr>
          <a:xfrm>
            <a:off x="5618890" y="2012079"/>
            <a:ext cx="1306405" cy="602643"/>
          </a:xfrm>
          <a:prstGeom prst="roundRect">
            <a:avLst/>
          </a:prstGeom>
          <a:solidFill>
            <a:srgbClr val="C00000"/>
          </a:solidFill>
          <a:ln w="12700" cap="flat" cmpd="sng" algn="ctr">
            <a:solidFill>
              <a:sysClr val="window" lastClr="FFFFFF"/>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Bernoulli</a:t>
            </a:r>
            <a:endParaRPr kumimoji="0" lang="ar-SA" sz="1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F3E02830-5312-4047-BA54-276615369486}"/>
              </a:ext>
            </a:extLst>
          </p:cNvPr>
          <p:cNvSpPr/>
          <p:nvPr/>
        </p:nvSpPr>
        <p:spPr>
          <a:xfrm>
            <a:off x="7959815" y="2054237"/>
            <a:ext cx="844928" cy="646331"/>
          </a:xfrm>
          <a:prstGeom prst="rect">
            <a:avLst/>
          </a:prstGeom>
        </p:spPr>
        <p:txBody>
          <a:bodyPr wrap="square">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Failure status</a:t>
            </a:r>
            <a:endParaRPr lang="ar-SA" sz="1800" dirty="0">
              <a:solidFill>
                <a:prstClr val="black"/>
              </a:solidFill>
              <a:latin typeface="Calibri" panose="020F0502020204030204"/>
              <a:cs typeface="Arial" panose="020B0604020202020204" pitchFamily="34" charset="0"/>
            </a:endParaRPr>
          </a:p>
        </p:txBody>
      </p:sp>
      <p:cxnSp>
        <p:nvCxnSpPr>
          <p:cNvPr id="19" name="Straight Arrow Connector 18">
            <a:extLst>
              <a:ext uri="{FF2B5EF4-FFF2-40B4-BE49-F238E27FC236}">
                <a16:creationId xmlns:a16="http://schemas.microsoft.com/office/drawing/2014/main" id="{13FF6354-C929-408B-B3B1-B92BCD597CC3}"/>
              </a:ext>
            </a:extLst>
          </p:cNvPr>
          <p:cNvCxnSpPr>
            <a:stCxn id="16" idx="3"/>
            <a:endCxn id="17" idx="1"/>
          </p:cNvCxnSpPr>
          <p:nvPr/>
        </p:nvCxnSpPr>
        <p:spPr>
          <a:xfrm>
            <a:off x="4573998" y="2312039"/>
            <a:ext cx="1044892" cy="1362"/>
          </a:xfrm>
          <a:prstGeom prst="straightConnector1">
            <a:avLst/>
          </a:prstGeom>
          <a:noFill/>
          <a:ln w="6350" cap="flat" cmpd="sng" algn="ctr">
            <a:solidFill>
              <a:srgbClr val="C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87FE4795-C995-456D-95A1-492EBC2E41C6}"/>
              </a:ext>
            </a:extLst>
          </p:cNvPr>
          <p:cNvCxnSpPr>
            <a:cxnSpLocks/>
            <a:stCxn id="17" idx="3"/>
          </p:cNvCxnSpPr>
          <p:nvPr/>
        </p:nvCxnSpPr>
        <p:spPr>
          <a:xfrm>
            <a:off x="6925295" y="2313401"/>
            <a:ext cx="955513" cy="335"/>
          </a:xfrm>
          <a:prstGeom prst="straightConnector1">
            <a:avLst/>
          </a:prstGeom>
          <a:noFill/>
          <a:ln w="6350" cap="flat" cmpd="sng" algn="ctr">
            <a:solidFill>
              <a:srgbClr val="C00000"/>
            </a:solidFill>
            <a:prstDash val="solid"/>
            <a:miter lim="800000"/>
            <a:tailEnd type="triangle"/>
          </a:ln>
          <a:effectLst/>
        </p:spPr>
      </p:cxnSp>
      <p:sp>
        <p:nvSpPr>
          <p:cNvPr id="21" name="Rectangle 20">
            <a:extLst>
              <a:ext uri="{FF2B5EF4-FFF2-40B4-BE49-F238E27FC236}">
                <a16:creationId xmlns:a16="http://schemas.microsoft.com/office/drawing/2014/main" id="{8DE41F2F-B876-4E3C-8CFD-6B52591CCAE3}"/>
              </a:ext>
            </a:extLst>
          </p:cNvPr>
          <p:cNvSpPr/>
          <p:nvPr/>
        </p:nvSpPr>
        <p:spPr>
          <a:xfrm>
            <a:off x="533400" y="2971800"/>
            <a:ext cx="8271343" cy="1554272"/>
          </a:xfrm>
          <a:prstGeom prst="rect">
            <a:avLst/>
          </a:prstGeom>
        </p:spPr>
        <p:txBody>
          <a:bodyPr wrap="square">
            <a:spAutoFit/>
          </a:bodyPr>
          <a:lstStyle/>
          <a:p>
            <a:pPr marL="342900" indent="-342900" eaLnBrk="1" fontAlgn="auto" hangingPunct="1">
              <a:spcBef>
                <a:spcPts val="0"/>
              </a:spcBef>
              <a:spcAft>
                <a:spcPts val="0"/>
              </a:spcAft>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Fragility models to (Ouyang 2014):</a:t>
            </a:r>
          </a:p>
          <a:p>
            <a:pPr marL="800100" lvl="1" indent="-342900" eaLnBrk="1" fontAlgn="auto" hangingPunct="1">
              <a:spcBef>
                <a:spcPts val="0"/>
              </a:spcBef>
              <a:spcAft>
                <a:spcPts val="0"/>
              </a:spcAft>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Calculate the probability of failure of each pole</a:t>
            </a:r>
          </a:p>
          <a:p>
            <a:pPr marL="800100" lvl="1" indent="-342900" eaLnBrk="1" fontAlgn="auto" hangingPunct="1">
              <a:spcBef>
                <a:spcPts val="0"/>
              </a:spcBef>
              <a:spcAft>
                <a:spcPts val="0"/>
              </a:spcAft>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Calculate probability of failure of each conductor</a:t>
            </a:r>
          </a:p>
          <a:p>
            <a:pPr marL="1257300" lvl="2" indent="-342900" eaLnBrk="1" fontAlgn="auto" hangingPunct="1">
              <a:spcBef>
                <a:spcPts val="0"/>
              </a:spcBef>
              <a:spcAft>
                <a:spcPts val="0"/>
              </a:spcAft>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Probability of wind induced damage</a:t>
            </a:r>
          </a:p>
          <a:p>
            <a:pPr marL="1257300" lvl="2" indent="-342900" eaLnBrk="1" fontAlgn="auto" hangingPunct="1">
              <a:spcBef>
                <a:spcPts val="0"/>
              </a:spcBef>
              <a:spcAft>
                <a:spcPts val="1200"/>
              </a:spcAft>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Probability  of damage due to fallen trees </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307EBC4-DC7E-4231-9D72-9931387FB686}"/>
                  </a:ext>
                </a:extLst>
              </p:cNvPr>
              <p:cNvSpPr/>
              <p:nvPr/>
            </p:nvSpPr>
            <p:spPr>
              <a:xfrm>
                <a:off x="4419600" y="1600200"/>
                <a:ext cx="3453189" cy="338554"/>
              </a:xfrm>
              <a:prstGeom prst="rect">
                <a:avLst/>
              </a:prstGeom>
            </p:spPr>
            <p:txBody>
              <a:bodyPr wrap="none">
                <a:spAutoFit/>
              </a:bodyPr>
              <a:lstStyle/>
              <a:p>
                <a:pPr marL="400050" lvl="1"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Bernoulli(</a:t>
                </a:r>
                <a14:m>
                  <m:oMath xmlns:m="http://schemas.openxmlformats.org/officeDocument/2006/math">
                    <m:r>
                      <a:rPr lang="en-US" sz="1600" i="1" dirty="0" smtClean="0">
                        <a:solidFill>
                          <a:prstClr val="black"/>
                        </a:solidFill>
                        <a:latin typeface="Cambria Math" panose="02040503050406030204" pitchFamily="18" charset="0"/>
                        <a:cs typeface="Times New Roman" panose="02020603050405020304" pitchFamily="18" charset="0"/>
                      </a:rPr>
                      <m:t>𝑝</m:t>
                    </m:r>
                  </m:oMath>
                </a14:m>
                <a:r>
                  <a:rPr lang="en-US" sz="1600" dirty="0">
                    <a:solidFill>
                      <a:prstClr val="black"/>
                    </a:solidFill>
                    <a:latin typeface="Times New Roman" panose="02020603050405020304" pitchFamily="18" charset="0"/>
                    <a:cs typeface="Times New Roman" panose="02020603050405020304" pitchFamily="18" charset="0"/>
                  </a:rPr>
                  <a:t>) = 1 with probability </a:t>
                </a:r>
                <a14:m>
                  <m:oMath xmlns:m="http://schemas.openxmlformats.org/officeDocument/2006/math">
                    <m:r>
                      <a:rPr lang="en-US" sz="1600" i="1" dirty="0" smtClean="0">
                        <a:solidFill>
                          <a:prstClr val="black"/>
                        </a:solidFill>
                        <a:latin typeface="Cambria Math" panose="02040503050406030204" pitchFamily="18" charset="0"/>
                        <a:cs typeface="Times New Roman" panose="02020603050405020304" pitchFamily="18" charset="0"/>
                      </a:rPr>
                      <m:t>𝑝</m:t>
                    </m:r>
                  </m:oMath>
                </a14:m>
                <a:endParaRPr lang="en-GB" sz="16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1307EBC4-DC7E-4231-9D72-9931387FB686}"/>
                  </a:ext>
                </a:extLst>
              </p:cNvPr>
              <p:cNvSpPr>
                <a:spLocks noRot="1" noChangeAspect="1" noMove="1" noResize="1" noEditPoints="1" noAdjustHandles="1" noChangeArrowheads="1" noChangeShapeType="1" noTextEdit="1"/>
              </p:cNvSpPr>
              <p:nvPr/>
            </p:nvSpPr>
            <p:spPr>
              <a:xfrm>
                <a:off x="4419600" y="1600200"/>
                <a:ext cx="3453189" cy="338554"/>
              </a:xfrm>
              <a:prstGeom prst="rect">
                <a:avLst/>
              </a:prstGeom>
              <a:blipFill>
                <a:blip r:embed="rId4"/>
                <a:stretch>
                  <a:fillRect l="-86042" t="-2336364" r="-121201" b="-2029091"/>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1BC7FABF-1F75-4CC3-ADD8-2B2A3CC5121B}"/>
              </a:ext>
            </a:extLst>
          </p:cNvPr>
          <p:cNvPicPr>
            <a:picLocks noChangeAspect="1"/>
          </p:cNvPicPr>
          <p:nvPr/>
        </p:nvPicPr>
        <p:blipFill>
          <a:blip r:embed="rId5"/>
          <a:stretch>
            <a:fillRect/>
          </a:stretch>
        </p:blipFill>
        <p:spPr>
          <a:xfrm>
            <a:off x="1289746" y="4532250"/>
            <a:ext cx="6272589" cy="1533534"/>
          </a:xfrm>
          <a:prstGeom prst="rect">
            <a:avLst/>
          </a:prstGeom>
        </p:spPr>
      </p:pic>
    </p:spTree>
    <p:extLst>
      <p:ext uri="{BB962C8B-B14F-4D97-AF65-F5344CB8AC3E}">
        <p14:creationId xmlns:p14="http://schemas.microsoft.com/office/powerpoint/2010/main" val="17355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Scenario Generation (2/2)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24" name="Text Placeholder 6">
                <a:extLst>
                  <a:ext uri="{FF2B5EF4-FFF2-40B4-BE49-F238E27FC236}">
                    <a16:creationId xmlns:a16="http://schemas.microsoft.com/office/drawing/2014/main" id="{185A65DC-CEDB-4A43-B723-5712683A2022}"/>
                  </a:ext>
                </a:extLst>
              </p:cNvPr>
              <p:cNvSpPr txBox="1">
                <a:spLocks/>
              </p:cNvSpPr>
              <p:nvPr/>
            </p:nvSpPr>
            <p:spPr>
              <a:xfrm>
                <a:off x="609600" y="1034589"/>
                <a:ext cx="7974043" cy="4803266"/>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pPr>
                <a:r>
                  <a:rPr lang="en-US" sz="2300" dirty="0">
                    <a:latin typeface="Times New Roman" panose="02020603050405020304" pitchFamily="18" charset="0"/>
                    <a:cs typeface="Times New Roman" panose="02020603050405020304" pitchFamily="18" charset="0"/>
                  </a:rPr>
                  <a:t>Calculate required equipment (poles, transformers, conductors)</a:t>
                </a:r>
              </a:p>
              <a:p>
                <a:pPr>
                  <a:buClrTx/>
                </a:pPr>
                <a:r>
                  <a:rPr lang="en-US" sz="2300" dirty="0">
                    <a:latin typeface="Times New Roman" panose="02020603050405020304" pitchFamily="18" charset="0"/>
                    <a:cs typeface="Times New Roman" panose="02020603050405020304" pitchFamily="18" charset="0"/>
                  </a:rPr>
                  <a:t>Estimate the repair times using normal distributions (Ouyang 2014)</a:t>
                </a:r>
              </a:p>
              <a:p>
                <a:pPr>
                  <a:buClrTx/>
                </a:pPr>
                <a:r>
                  <a:rPr lang="en-US" sz="2300" dirty="0">
                    <a:latin typeface="Times New Roman" panose="02020603050405020304" pitchFamily="18" charset="0"/>
                    <a:cs typeface="Times New Roman" panose="02020603050405020304" pitchFamily="18" charset="0"/>
                  </a:rPr>
                  <a:t>Identify critical components</a:t>
                </a:r>
              </a:p>
              <a:p>
                <a:pPr lvl="1">
                  <a:buClrTx/>
                </a:pPr>
                <a:r>
                  <a:rPr lang="en-US" sz="2300" dirty="0">
                    <a:latin typeface="Times New Roman" panose="02020603050405020304" pitchFamily="18" charset="0"/>
                    <a:cs typeface="Times New Roman" panose="02020603050405020304" pitchFamily="18" charset="0"/>
                  </a:rPr>
                  <a:t>Solve a MILP to identify minimum number of lines to repair</a:t>
                </a:r>
              </a:p>
              <a:p>
                <a:pPr lvl="1">
                  <a:buClrTx/>
                </a:pPr>
                <a:r>
                  <a:rPr lang="en-US" sz="2300" dirty="0">
                    <a:latin typeface="Times New Roman" panose="02020603050405020304" pitchFamily="18" charset="0"/>
                    <a:cs typeface="Times New Roman" panose="02020603050405020304" pitchFamily="18" charset="0"/>
                  </a:rPr>
                  <a:t>Minimize number of lines to be repaired while serving all critical loads</a:t>
                </a:r>
              </a:p>
              <a:p>
                <a:pPr lvl="1">
                  <a:buClrTx/>
                </a:pPr>
                <a:r>
                  <a:rPr lang="en-US" sz="2300" dirty="0">
                    <a:latin typeface="Times New Roman" panose="02020603050405020304" pitchFamily="18" charset="0"/>
                    <a:cs typeface="Times New Roman" panose="02020603050405020304" pitchFamily="18" charset="0"/>
                  </a:rPr>
                  <a:t>Status of the line: </a:t>
                </a:r>
                <a14:m>
                  <m:oMath xmlns:m="http://schemas.openxmlformats.org/officeDocument/2006/math">
                    <m:sSub>
                      <m:sSubPr>
                        <m:ctrlPr>
                          <a:rPr lang="en-US" sz="2300" i="1">
                            <a:latin typeface="Cambria Math" panose="02040503050406030204" pitchFamily="18" charset="0"/>
                            <a:cs typeface="Times New Roman" panose="02020603050405020304" pitchFamily="18" charset="0"/>
                          </a:rPr>
                        </m:ctrlPr>
                      </m:sSubPr>
                      <m:e>
                        <m:r>
                          <a:rPr lang="en-US" sz="2300">
                            <a:latin typeface="Cambria Math" panose="02040503050406030204" pitchFamily="18" charset="0"/>
                            <a:cs typeface="Times New Roman" panose="02020603050405020304" pitchFamily="18" charset="0"/>
                          </a:rPr>
                          <m:t>𝑢</m:t>
                        </m:r>
                      </m:e>
                      <m:sub>
                        <m:r>
                          <a:rPr lang="en-US" sz="2300">
                            <a:latin typeface="Cambria Math" panose="02040503050406030204" pitchFamily="18" charset="0"/>
                            <a:cs typeface="Times New Roman" panose="02020603050405020304" pitchFamily="18" charset="0"/>
                          </a:rPr>
                          <m:t>𝑘</m:t>
                        </m:r>
                      </m:sub>
                    </m:sSub>
                  </m:oMath>
                </a14:m>
                <a:endParaRPr lang="en-GB" sz="2300" dirty="0">
                  <a:latin typeface="Times New Roman" panose="02020603050405020304" pitchFamily="18" charset="0"/>
                  <a:cs typeface="Times New Roman" panose="02020603050405020304" pitchFamily="18" charset="0"/>
                </a:endParaRPr>
              </a:p>
              <a:p>
                <a:pPr lvl="1">
                  <a:buClrTx/>
                </a:pPr>
                <a:r>
                  <a:rPr lang="en-GB" sz="2300" dirty="0">
                    <a:latin typeface="Times New Roman" panose="02020603050405020304" pitchFamily="18" charset="0"/>
                    <a:cs typeface="Times New Roman" panose="02020603050405020304" pitchFamily="18" charset="0"/>
                  </a:rPr>
                  <a:t>Status of the load: </a:t>
                </a:r>
                <a14:m>
                  <m:oMath xmlns:m="http://schemas.openxmlformats.org/officeDocument/2006/math">
                    <m:sSub>
                      <m:sSubPr>
                        <m:ctrlPr>
                          <a:rPr lang="en-US" sz="2300" i="1">
                            <a:latin typeface="Cambria Math" panose="02040503050406030204" pitchFamily="18" charset="0"/>
                            <a:cs typeface="Times New Roman" panose="02020603050405020304" pitchFamily="18" charset="0"/>
                          </a:rPr>
                        </m:ctrlPr>
                      </m:sSubPr>
                      <m:e>
                        <m:r>
                          <a:rPr lang="en-US" sz="2300" i="1">
                            <a:latin typeface="Cambria Math" panose="02040503050406030204" pitchFamily="18" charset="0"/>
                            <a:cs typeface="Times New Roman" panose="02020603050405020304" pitchFamily="18" charset="0"/>
                          </a:rPr>
                          <m:t>𝑦</m:t>
                        </m:r>
                      </m:e>
                      <m:sub>
                        <m:r>
                          <a:rPr lang="en-US" sz="2300" i="1">
                            <a:latin typeface="Cambria Math" panose="02040503050406030204" pitchFamily="18" charset="0"/>
                            <a:cs typeface="Times New Roman" panose="02020603050405020304" pitchFamily="18" charset="0"/>
                          </a:rPr>
                          <m:t>𝑖</m:t>
                        </m:r>
                      </m:sub>
                    </m:sSub>
                  </m:oMath>
                </a14:m>
                <a:endParaRPr lang="en-GB" sz="2300" dirty="0">
                  <a:latin typeface="Times New Roman" panose="02020603050405020304" pitchFamily="18" charset="0"/>
                  <a:cs typeface="Times New Roman" panose="02020603050405020304" pitchFamily="18" charset="0"/>
                </a:endParaRPr>
              </a:p>
              <a:p>
                <a:pPr marL="457200" lvl="1" indent="0">
                  <a:buClrTx/>
                  <a:buNone/>
                </a:pPr>
                <a:endParaRPr lang="en-GB" dirty="0">
                  <a:latin typeface="Times New Roman" panose="02020603050405020304" pitchFamily="18" charset="0"/>
                  <a:cs typeface="Times New Roman" panose="02020603050405020304" pitchFamily="18" charset="0"/>
                </a:endParaRPr>
              </a:p>
              <a:p>
                <a:pPr marL="0" indent="0">
                  <a:buClrTx/>
                  <a:buNone/>
                </a:pPr>
                <a:endParaRPr lang="en-US" sz="2400" dirty="0">
                  <a:latin typeface="Times New Roman" panose="02020603050405020304" pitchFamily="18" charset="0"/>
                  <a:cs typeface="Times New Roman" panose="02020603050405020304" pitchFamily="18" charset="0"/>
                </a:endParaRPr>
              </a:p>
              <a:p>
                <a:pPr marL="457200" indent="-457200">
                  <a:buClrTx/>
                </a:pPr>
                <a:endParaRPr lang="en-US" sz="2400" dirty="0">
                  <a:latin typeface="Times New Roman" panose="02020603050405020304" pitchFamily="18" charset="0"/>
                  <a:cs typeface="Times New Roman" panose="02020603050405020304" pitchFamily="18" charset="0"/>
                </a:endParaRPr>
              </a:p>
              <a:p>
                <a:pPr marL="457200" indent="-457200">
                  <a:buClrTx/>
                </a:pPr>
                <a:endParaRPr lang="en-GB" sz="2400" dirty="0">
                  <a:latin typeface="Times New Roman" panose="02020603050405020304" pitchFamily="18" charset="0"/>
                  <a:cs typeface="Times New Roman" panose="02020603050405020304" pitchFamily="18" charset="0"/>
                </a:endParaRPr>
              </a:p>
            </p:txBody>
          </p:sp>
        </mc:Choice>
        <mc:Fallback xmlns="">
          <p:sp>
            <p:nvSpPr>
              <p:cNvPr id="24" name="Text Placeholder 6">
                <a:extLst>
                  <a:ext uri="{FF2B5EF4-FFF2-40B4-BE49-F238E27FC236}">
                    <a16:creationId xmlns:a16="http://schemas.microsoft.com/office/drawing/2014/main" id="{185A65DC-CEDB-4A43-B723-5712683A2022}"/>
                  </a:ext>
                </a:extLst>
              </p:cNvPr>
              <p:cNvSpPr txBox="1">
                <a:spLocks noRot="1" noChangeAspect="1" noMove="1" noResize="1" noEditPoints="1" noAdjustHandles="1" noChangeArrowheads="1" noChangeShapeType="1" noTextEdit="1"/>
              </p:cNvSpPr>
              <p:nvPr/>
            </p:nvSpPr>
            <p:spPr>
              <a:xfrm>
                <a:off x="609600" y="1034589"/>
                <a:ext cx="7974043" cy="4803266"/>
              </a:xfrm>
              <a:prstGeom prst="rect">
                <a:avLst/>
              </a:prstGeom>
              <a:blipFill>
                <a:blip r:embed="rId2"/>
                <a:stretch>
                  <a:fillRect l="-15902" t="-86802" r="-76" b="-126015"/>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6A65F50A-BE45-44EA-85BD-71FE4ECD3470}"/>
              </a:ext>
            </a:extLst>
          </p:cNvPr>
          <p:cNvPicPr>
            <a:picLocks noChangeAspect="1"/>
          </p:cNvPicPr>
          <p:nvPr/>
        </p:nvPicPr>
        <p:blipFill>
          <a:blip r:embed="rId3"/>
          <a:stretch>
            <a:fillRect/>
          </a:stretch>
        </p:blipFill>
        <p:spPr>
          <a:xfrm>
            <a:off x="4596621" y="3972786"/>
            <a:ext cx="3639881" cy="1453269"/>
          </a:xfrm>
          <a:prstGeom prst="rect">
            <a:avLst/>
          </a:prstGeom>
        </p:spPr>
      </p:pic>
    </p:spTree>
    <p:extLst>
      <p:ext uri="{BB962C8B-B14F-4D97-AF65-F5344CB8AC3E}">
        <p14:creationId xmlns:p14="http://schemas.microsoft.com/office/powerpoint/2010/main" val="1921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Effect transition="in" filter="fade">
                                      <p:cBhvr>
                                        <p:cTn id="7" dur="500"/>
                                        <p:tgtEl>
                                          <p:spTgt spid="2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4" end="4"/>
                                            </p:txEl>
                                          </p:spTgt>
                                        </p:tgtEl>
                                        <p:attrNameLst>
                                          <p:attrName>style.visibility</p:attrName>
                                        </p:attrNameLst>
                                      </p:cBhvr>
                                      <p:to>
                                        <p:strVal val="visible"/>
                                      </p:to>
                                    </p:set>
                                    <p:animEffect transition="in" filter="fade">
                                      <p:cBhvr>
                                        <p:cTn id="10" dur="500"/>
                                        <p:tgtEl>
                                          <p:spTgt spid="2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xEl>
                                              <p:pRg st="5" end="5"/>
                                            </p:txEl>
                                          </p:spTgt>
                                        </p:tgtEl>
                                        <p:attrNameLst>
                                          <p:attrName>style.visibility</p:attrName>
                                        </p:attrNameLst>
                                      </p:cBhvr>
                                      <p:to>
                                        <p:strVal val="visible"/>
                                      </p:to>
                                    </p:set>
                                    <p:animEffect transition="in" filter="fade">
                                      <p:cBhvr>
                                        <p:cTn id="13" dur="500"/>
                                        <p:tgtEl>
                                          <p:spTgt spid="2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xEl>
                                              <p:pRg st="6" end="6"/>
                                            </p:txEl>
                                          </p:spTgt>
                                        </p:tgtEl>
                                        <p:attrNameLst>
                                          <p:attrName>style.visibility</p:attrName>
                                        </p:attrNameLst>
                                      </p:cBhvr>
                                      <p:to>
                                        <p:strVal val="visible"/>
                                      </p:to>
                                    </p:set>
                                    <p:animEffect transition="in" filter="fade">
                                      <p:cBhvr>
                                        <p:cTn id="16" dur="500"/>
                                        <p:tgtEl>
                                          <p:spTgt spid="2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Objective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 Placeholder 6">
            <a:extLst>
              <a:ext uri="{FF2B5EF4-FFF2-40B4-BE49-F238E27FC236}">
                <a16:creationId xmlns:a16="http://schemas.microsoft.com/office/drawing/2014/main" id="{185A65DC-CEDB-4A43-B723-5712683A2022}"/>
              </a:ext>
            </a:extLst>
          </p:cNvPr>
          <p:cNvSpPr txBox="1">
            <a:spLocks/>
          </p:cNvSpPr>
          <p:nvPr/>
        </p:nvSpPr>
        <p:spPr>
          <a:xfrm>
            <a:off x="304800" y="1160860"/>
            <a:ext cx="8382000" cy="341114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
                <a:prstClr val="black"/>
              </a:buClr>
            </a:pPr>
            <a:r>
              <a:rPr lang="en-US" sz="2200" dirty="0">
                <a:solidFill>
                  <a:prstClr val="black"/>
                </a:solidFill>
                <a:latin typeface="Times New Roman" panose="02020603050405020304" pitchFamily="18" charset="0"/>
                <a:cs typeface="Times New Roman" panose="02020603050405020304" pitchFamily="18" charset="0"/>
              </a:rPr>
              <a:t>First-stage objective: minimize the costs of equipment transportation, ordering equipment and external crews, and staging depots</a:t>
            </a:r>
          </a:p>
          <a:p>
            <a:pPr fontAlgn="auto">
              <a:spcAft>
                <a:spcPts val="0"/>
              </a:spcAft>
              <a:buClr>
                <a:prstClr val="black"/>
              </a:buClr>
            </a:pPr>
            <a:endParaRPr lang="en-US" sz="2200" dirty="0">
              <a:solidFill>
                <a:prstClr val="black"/>
              </a:solidFill>
              <a:latin typeface="Times New Roman" panose="02020603050405020304" pitchFamily="18" charset="0"/>
              <a:cs typeface="Times New Roman" panose="02020603050405020304" pitchFamily="18" charset="0"/>
            </a:endParaRPr>
          </a:p>
          <a:p>
            <a:pPr fontAlgn="auto">
              <a:spcAft>
                <a:spcPts val="0"/>
              </a:spcAft>
              <a:buClr>
                <a:prstClr val="black"/>
              </a:buClr>
            </a:pPr>
            <a:endParaRPr lang="en-US" sz="2200" dirty="0">
              <a:solidFill>
                <a:prstClr val="black"/>
              </a:solidFill>
              <a:latin typeface="Times New Roman" panose="02020603050405020304" pitchFamily="18" charset="0"/>
              <a:cs typeface="Times New Roman" panose="02020603050405020304" pitchFamily="18" charset="0"/>
            </a:endParaRPr>
          </a:p>
          <a:p>
            <a:pPr fontAlgn="auto">
              <a:spcAft>
                <a:spcPts val="0"/>
              </a:spcAft>
              <a:buClr>
                <a:prstClr val="black"/>
              </a:buClr>
            </a:pPr>
            <a:endParaRPr lang="en-US" sz="2200" dirty="0">
              <a:solidFill>
                <a:prstClr val="black"/>
              </a:solidFill>
              <a:latin typeface="Times New Roman" panose="02020603050405020304" pitchFamily="18" charset="0"/>
              <a:cs typeface="Times New Roman" panose="02020603050405020304" pitchFamily="18" charset="0"/>
            </a:endParaRPr>
          </a:p>
          <a:p>
            <a:pPr fontAlgn="auto">
              <a:spcAft>
                <a:spcPts val="0"/>
              </a:spcAft>
              <a:buClr>
                <a:prstClr val="black"/>
              </a:buClr>
            </a:pPr>
            <a:r>
              <a:rPr lang="en-US" sz="2200" dirty="0">
                <a:solidFill>
                  <a:prstClr val="black"/>
                </a:solidFill>
                <a:latin typeface="Times New Roman" panose="02020603050405020304" pitchFamily="18" charset="0"/>
                <a:cs typeface="Times New Roman" panose="02020603050405020304" pitchFamily="18" charset="0"/>
              </a:rPr>
              <a:t>Second-stage objective: </a:t>
            </a:r>
          </a:p>
          <a:p>
            <a:pPr lvl="1" fontAlgn="auto">
              <a:spcAft>
                <a:spcPts val="0"/>
              </a:spcAft>
              <a:buClr>
                <a:prstClr val="black"/>
              </a:buClr>
            </a:pPr>
            <a:r>
              <a:rPr lang="en-US" sz="2200" dirty="0">
                <a:solidFill>
                  <a:prstClr val="black"/>
                </a:solidFill>
                <a:latin typeface="Times New Roman" panose="02020603050405020304" pitchFamily="18" charset="0"/>
                <a:cs typeface="Times New Roman" panose="02020603050405020304" pitchFamily="18" charset="0"/>
              </a:rPr>
              <a:t>Minimize the costs associated with the crews. The costs of crews include labor, food, and accommodation</a:t>
            </a:r>
          </a:p>
          <a:p>
            <a:pPr lvl="1" fontAlgn="auto">
              <a:spcAft>
                <a:spcPts val="0"/>
              </a:spcAft>
              <a:buClr>
                <a:prstClr val="black"/>
              </a:buClr>
            </a:pPr>
            <a:r>
              <a:rPr lang="en-US" sz="2200" dirty="0">
                <a:solidFill>
                  <a:prstClr val="black"/>
                </a:solidFill>
                <a:latin typeface="Times New Roman" panose="02020603050405020304" pitchFamily="18" charset="0"/>
                <a:cs typeface="Times New Roman" panose="02020603050405020304" pitchFamily="18" charset="0"/>
              </a:rPr>
              <a:t>Minimize penalty costs of unmet equipment demand and time it takes to repair all components</a:t>
            </a:r>
          </a:p>
        </p:txBody>
      </p:sp>
      <p:pic>
        <p:nvPicPr>
          <p:cNvPr id="8" name="Picture 7">
            <a:extLst>
              <a:ext uri="{FF2B5EF4-FFF2-40B4-BE49-F238E27FC236}">
                <a16:creationId xmlns:a16="http://schemas.microsoft.com/office/drawing/2014/main" id="{C89C37EF-DAFA-46B1-AE0F-218B03B75572}"/>
              </a:ext>
            </a:extLst>
          </p:cNvPr>
          <p:cNvPicPr>
            <a:picLocks noChangeAspect="1"/>
          </p:cNvPicPr>
          <p:nvPr/>
        </p:nvPicPr>
        <p:blipFill>
          <a:blip r:embed="rId2"/>
          <a:stretch>
            <a:fillRect/>
          </a:stretch>
        </p:blipFill>
        <p:spPr>
          <a:xfrm>
            <a:off x="1066800" y="2057400"/>
            <a:ext cx="7535545" cy="685692"/>
          </a:xfrm>
          <a:prstGeom prst="rect">
            <a:avLst/>
          </a:prstGeom>
        </p:spPr>
      </p:pic>
      <p:pic>
        <p:nvPicPr>
          <p:cNvPr id="9" name="Picture 8">
            <a:extLst>
              <a:ext uri="{FF2B5EF4-FFF2-40B4-BE49-F238E27FC236}">
                <a16:creationId xmlns:a16="http://schemas.microsoft.com/office/drawing/2014/main" id="{C64AADBC-DC30-48BB-80ED-06F2644950C2}"/>
              </a:ext>
            </a:extLst>
          </p:cNvPr>
          <p:cNvPicPr>
            <a:picLocks noChangeAspect="1"/>
          </p:cNvPicPr>
          <p:nvPr/>
        </p:nvPicPr>
        <p:blipFill>
          <a:blip r:embed="rId3"/>
          <a:stretch>
            <a:fillRect/>
          </a:stretch>
        </p:blipFill>
        <p:spPr>
          <a:xfrm>
            <a:off x="1295400" y="4953000"/>
            <a:ext cx="6968173" cy="669727"/>
          </a:xfrm>
          <a:prstGeom prst="rect">
            <a:avLst/>
          </a:prstGeom>
        </p:spPr>
      </p:pic>
    </p:spTree>
    <p:extLst>
      <p:ext uri="{BB962C8B-B14F-4D97-AF65-F5344CB8AC3E}">
        <p14:creationId xmlns:p14="http://schemas.microsoft.com/office/powerpoint/2010/main" val="335448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Constraints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Text Placeholder 6">
            <a:extLst>
              <a:ext uri="{FF2B5EF4-FFF2-40B4-BE49-F238E27FC236}">
                <a16:creationId xmlns:a16="http://schemas.microsoft.com/office/drawing/2014/main" id="{185A65DC-CEDB-4A43-B723-5712683A2022}"/>
              </a:ext>
            </a:extLst>
          </p:cNvPr>
          <p:cNvSpPr txBox="1">
            <a:spLocks/>
          </p:cNvSpPr>
          <p:nvPr/>
        </p:nvSpPr>
        <p:spPr>
          <a:xfrm>
            <a:off x="914400" y="1082638"/>
            <a:ext cx="7382716" cy="4883252"/>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ClrTx/>
              <a:buFont typeface="Arial"/>
              <a:buNone/>
            </a:pPr>
            <a:r>
              <a:rPr lang="en-US" sz="2000" b="1" dirty="0">
                <a:solidFill>
                  <a:prstClr val="black"/>
                </a:solidFill>
                <a:latin typeface="Times New Roman" panose="02020603050405020304" pitchFamily="18" charset="0"/>
                <a:cs typeface="Times New Roman" panose="02020603050405020304" pitchFamily="18" charset="0"/>
              </a:rPr>
              <a:t>First-stage constraints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Select depots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Transfer existing equipment/crews between depots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Acquire new equipment/crews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Depot capacity constraint</a:t>
            </a:r>
          </a:p>
          <a:p>
            <a:pPr marL="0" indent="0" fontAlgn="auto">
              <a:spcAft>
                <a:spcPts val="0"/>
              </a:spcAft>
              <a:buClrTx/>
              <a:buFont typeface="Arial"/>
              <a:buNone/>
            </a:pPr>
            <a:r>
              <a:rPr lang="en-US" sz="2000" b="1" dirty="0">
                <a:solidFill>
                  <a:prstClr val="black"/>
                </a:solidFill>
                <a:latin typeface="Times New Roman" panose="02020603050405020304" pitchFamily="18" charset="0"/>
                <a:cs typeface="Times New Roman" panose="02020603050405020304" pitchFamily="18" charset="0"/>
              </a:rPr>
              <a:t>Second-stage constraints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Crews are assigned to repair damaged the components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The assignment is constrained by the distance</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Calculate working hours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Assign equipment to the crews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We must have enough equipment for critical components</a:t>
            </a:r>
          </a:p>
          <a:p>
            <a:pPr lvl="1" fontAlgn="auto">
              <a:spcAft>
                <a:spcPts val="0"/>
              </a:spcAft>
              <a:buClrTx/>
            </a:pPr>
            <a:r>
              <a:rPr lang="en-US" sz="2000" dirty="0">
                <a:solidFill>
                  <a:prstClr val="black"/>
                </a:solidFill>
                <a:latin typeface="Times New Roman" panose="02020603050405020304" pitchFamily="18" charset="0"/>
                <a:cs typeface="Times New Roman" panose="02020603050405020304" pitchFamily="18" charset="0"/>
              </a:rPr>
              <a:t>Calculate unmet equipment demand</a:t>
            </a:r>
          </a:p>
          <a:p>
            <a:pPr fontAlgn="auto">
              <a:spcAft>
                <a:spcPts val="0"/>
              </a:spcAft>
              <a:buClrTx/>
            </a:pPr>
            <a:endParaRPr lang="en-US" sz="2000" dirty="0">
              <a:solidFill>
                <a:prstClr val="black"/>
              </a:solidFill>
              <a:latin typeface="Times New Roman" panose="02020603050405020304" pitchFamily="18" charset="0"/>
              <a:cs typeface="Times New Roman" panose="02020603050405020304" pitchFamily="18" charset="0"/>
            </a:endParaRPr>
          </a:p>
          <a:p>
            <a:pPr fontAlgn="auto">
              <a:spcAft>
                <a:spcPts val="0"/>
              </a:spcAft>
              <a:buClrTx/>
            </a:pPr>
            <a:endParaRPr lang="en-US" sz="2000" dirty="0">
              <a:solidFill>
                <a:prstClr val="black"/>
              </a:solidFill>
              <a:latin typeface="Times New Roman" panose="02020603050405020304" pitchFamily="18" charset="0"/>
              <a:cs typeface="Times New Roman" panose="02020603050405020304" pitchFamily="18" charset="0"/>
            </a:endParaRPr>
          </a:p>
          <a:p>
            <a:pPr fontAlgn="auto">
              <a:spcAft>
                <a:spcPts val="0"/>
              </a:spcAft>
              <a:buClrTx/>
            </a:pPr>
            <a:endParaRPr lang="en-GB"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96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6" end="6"/>
                                            </p:txEl>
                                          </p:spTgt>
                                        </p:tgtEl>
                                        <p:attrNameLst>
                                          <p:attrName>style.visibility</p:attrName>
                                        </p:attrNameLst>
                                      </p:cBhvr>
                                      <p:to>
                                        <p:strVal val="visible"/>
                                      </p:to>
                                    </p:set>
                                    <p:animEffect transition="in" filter="fade">
                                      <p:cBhvr>
                                        <p:cTn id="10" dur="500"/>
                                        <p:tgtEl>
                                          <p:spTgt spid="10">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7" end="7"/>
                                            </p:txEl>
                                          </p:spTgt>
                                        </p:tgtEl>
                                        <p:attrNameLst>
                                          <p:attrName>style.visibility</p:attrName>
                                        </p:attrNameLst>
                                      </p:cBhvr>
                                      <p:to>
                                        <p:strVal val="visible"/>
                                      </p:to>
                                    </p:set>
                                    <p:animEffect transition="in" filter="fade">
                                      <p:cBhvr>
                                        <p:cTn id="13" dur="500"/>
                                        <p:tgtEl>
                                          <p:spTgt spid="10">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8" end="8"/>
                                            </p:txEl>
                                          </p:spTgt>
                                        </p:tgtEl>
                                        <p:attrNameLst>
                                          <p:attrName>style.visibility</p:attrName>
                                        </p:attrNameLst>
                                      </p:cBhvr>
                                      <p:to>
                                        <p:strVal val="visible"/>
                                      </p:to>
                                    </p:set>
                                    <p:animEffect transition="in" filter="fade">
                                      <p:cBhvr>
                                        <p:cTn id="16" dur="500"/>
                                        <p:tgtEl>
                                          <p:spTgt spid="10">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animEffect transition="in" filter="fade">
                                      <p:cBhvr>
                                        <p:cTn id="19" dur="500"/>
                                        <p:tgtEl>
                                          <p:spTgt spid="10">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10" end="10"/>
                                            </p:txEl>
                                          </p:spTgt>
                                        </p:tgtEl>
                                        <p:attrNameLst>
                                          <p:attrName>style.visibility</p:attrName>
                                        </p:attrNameLst>
                                      </p:cBhvr>
                                      <p:to>
                                        <p:strVal val="visible"/>
                                      </p:to>
                                    </p:set>
                                    <p:animEffect transition="in" filter="fade">
                                      <p:cBhvr>
                                        <p:cTn id="22" dur="500"/>
                                        <p:tgtEl>
                                          <p:spTgt spid="10">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1" end="11"/>
                                            </p:txEl>
                                          </p:spTgt>
                                        </p:tgtEl>
                                        <p:attrNameLst>
                                          <p:attrName>style.visibility</p:attrName>
                                        </p:attrNameLst>
                                      </p:cBhvr>
                                      <p:to>
                                        <p:strVal val="visible"/>
                                      </p:to>
                                    </p:set>
                                    <p:animEffect transition="in" filter="fade">
                                      <p:cBhvr>
                                        <p:cTn id="25"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Solution Methods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Text Placeholder 6">
            <a:extLst>
              <a:ext uri="{FF2B5EF4-FFF2-40B4-BE49-F238E27FC236}">
                <a16:creationId xmlns:a16="http://schemas.microsoft.com/office/drawing/2014/main" id="{185A65DC-CEDB-4A43-B723-5712683A2022}"/>
              </a:ext>
            </a:extLst>
          </p:cNvPr>
          <p:cNvSpPr txBox="1">
            <a:spLocks/>
          </p:cNvSpPr>
          <p:nvPr/>
        </p:nvSpPr>
        <p:spPr>
          <a:xfrm>
            <a:off x="972933" y="1066800"/>
            <a:ext cx="7502934" cy="4829529"/>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The Extensive Form (EF)</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Write down the full variable and constraint set for all scenarios </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Attempt to solve with a commercial MIP solver</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Best solution, but often does not work due to memory or time limits </a:t>
            </a:r>
          </a:p>
          <a:p>
            <a:pPr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Progressive hedging</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Scenario-based decomposition </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Pros: parallelizable</a:t>
            </a:r>
          </a:p>
          <a:p>
            <a:pPr lvl="1" fontAlgn="auto">
              <a:spcAft>
                <a:spcPts val="600"/>
              </a:spcAft>
              <a:buClrTx/>
            </a:pPr>
            <a:r>
              <a:rPr lang="en-GB" sz="2200" dirty="0">
                <a:solidFill>
                  <a:prstClr val="black"/>
                </a:solidFill>
                <a:latin typeface="Times New Roman" panose="02020603050405020304" pitchFamily="18" charset="0"/>
                <a:cs typeface="Times New Roman" panose="02020603050405020304" pitchFamily="18" charset="0"/>
              </a:rPr>
              <a:t>Cons: heuristic</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634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Solution Algorithm - Progressive Hedging </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7" name="Picture 6">
            <a:extLst>
              <a:ext uri="{FF2B5EF4-FFF2-40B4-BE49-F238E27FC236}">
                <a16:creationId xmlns:a16="http://schemas.microsoft.com/office/drawing/2014/main" id="{7FF84BA3-CDAA-49B5-93AF-159181C81740}"/>
              </a:ext>
            </a:extLst>
          </p:cNvPr>
          <p:cNvPicPr>
            <a:picLocks noChangeAspect="1"/>
          </p:cNvPicPr>
          <p:nvPr/>
        </p:nvPicPr>
        <p:blipFill>
          <a:blip r:embed="rId2"/>
          <a:stretch>
            <a:fillRect/>
          </a:stretch>
        </p:blipFill>
        <p:spPr>
          <a:xfrm>
            <a:off x="5795612" y="1217505"/>
            <a:ext cx="2891188" cy="452259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697D1E5-EF22-437D-B341-A72F843B8820}"/>
                  </a:ext>
                </a:extLst>
              </p:cNvPr>
              <p:cNvSpPr txBox="1"/>
              <p:nvPr/>
            </p:nvSpPr>
            <p:spPr>
              <a:xfrm>
                <a:off x="335877" y="1051648"/>
                <a:ext cx="5226724" cy="4690515"/>
              </a:xfrm>
              <a:prstGeom prst="rect">
                <a:avLst/>
              </a:prstGeom>
              <a:noFill/>
            </p:spPr>
            <p:txBody>
              <a:bodyPr wrap="square" rtlCol="1">
                <a:spAutoFit/>
              </a:bodyPr>
              <a:lstStyle/>
              <a:p>
                <a:pPr marL="342900" indent="-342900" defTabSz="457200" eaLnBrk="1" fontAlgn="auto" hangingPunct="1">
                  <a:spcBef>
                    <a:spcPct val="20000"/>
                  </a:spcBef>
                  <a:spcAft>
                    <a:spcPts val="0"/>
                  </a:spcAft>
                  <a:buSzPct val="100000"/>
                  <a:buFont typeface="Arial"/>
                  <a:buChar char="•"/>
                </a:pPr>
                <a:r>
                  <a:rPr lang="en-GB" sz="1800" dirty="0">
                    <a:solidFill>
                      <a:prstClr val="black"/>
                    </a:solidFill>
                    <a:latin typeface="Times New Roman" panose="02020603050405020304" pitchFamily="18" charset="0"/>
                    <a:cs typeface="Times New Roman" panose="02020603050405020304" pitchFamily="18" charset="0"/>
                  </a:rPr>
                  <a:t>Algorithm:</a:t>
                </a:r>
              </a:p>
              <a:p>
                <a:pPr marL="800100" lvl="1" indent="-342900" defTabSz="457200" eaLnBrk="1" fontAlgn="auto" hangingPunct="1">
                  <a:spcBef>
                    <a:spcPct val="20000"/>
                  </a:spcBef>
                  <a:spcAft>
                    <a:spcPts val="0"/>
                  </a:spcAft>
                  <a:buFont typeface="+mj-lt"/>
                  <a:buAutoNum type="arabicPeriod"/>
                </a:pPr>
                <a:r>
                  <a:rPr lang="en-US" sz="1800" dirty="0">
                    <a:solidFill>
                      <a:prstClr val="black"/>
                    </a:solidFill>
                    <a:latin typeface="Times New Roman" panose="02020603050405020304" pitchFamily="18" charset="0"/>
                    <a:cs typeface="Times New Roman" panose="02020603050405020304" pitchFamily="18" charset="0"/>
                  </a:rPr>
                  <a:t>Solve each scenario </a:t>
                </a:r>
                <a:r>
                  <a:rPr lang="en-GB" sz="1800" dirty="0">
                    <a:solidFill>
                      <a:prstClr val="black"/>
                    </a:solidFill>
                    <a:latin typeface="Times New Roman" panose="02020603050405020304" pitchFamily="18" charset="0"/>
                    <a:cs typeface="Times New Roman" panose="02020603050405020304" pitchFamily="18" charset="0"/>
                  </a:rPr>
                  <a:t>independently</a:t>
                </a:r>
                <a:endParaRPr lang="en-US" sz="1800" dirty="0">
                  <a:solidFill>
                    <a:prstClr val="black"/>
                  </a:solidFill>
                  <a:latin typeface="Times New Roman" panose="02020603050405020304" pitchFamily="18" charset="0"/>
                  <a:cs typeface="Times New Roman" panose="02020603050405020304" pitchFamily="18" charset="0"/>
                </a:endParaRPr>
              </a:p>
              <a:p>
                <a:pPr marL="800100" lvl="1" indent="-342900" defTabSz="457200" eaLnBrk="1" fontAlgn="auto" hangingPunct="1">
                  <a:spcBef>
                    <a:spcPct val="20000"/>
                  </a:spcBef>
                  <a:spcAft>
                    <a:spcPts val="0"/>
                  </a:spcAft>
                  <a:buFont typeface="+mj-lt"/>
                  <a:buAutoNum type="arabicPeriod"/>
                </a:pPr>
                <a:r>
                  <a:rPr lang="en-US" sz="1800" dirty="0">
                    <a:solidFill>
                      <a:prstClr val="black"/>
                    </a:solidFill>
                    <a:latin typeface="Times New Roman" panose="02020603050405020304" pitchFamily="18" charset="0"/>
                    <a:cs typeface="Times New Roman" panose="02020603050405020304" pitchFamily="18" charset="0"/>
                  </a:rPr>
                  <a:t>Find the average first-stage solution </a:t>
                </a:r>
                <a14:m>
                  <m:oMath xmlns:m="http://schemas.openxmlformats.org/officeDocument/2006/math">
                    <m:acc>
                      <m:accPr>
                        <m:chr m:val="̅"/>
                        <m:ctrlPr>
                          <a:rPr lang="en-US" sz="1800" i="1">
                            <a:solidFill>
                              <a:prstClr val="black"/>
                            </a:solidFill>
                            <a:latin typeface="Cambria Math" panose="02040503050406030204" pitchFamily="18" charset="0"/>
                          </a:rPr>
                        </m:ctrlPr>
                      </m:accPr>
                      <m:e>
                        <m:r>
                          <a:rPr lang="en-US" sz="1800">
                            <a:solidFill>
                              <a:prstClr val="black"/>
                            </a:solidFill>
                            <a:latin typeface="Cambria Math" panose="02040503050406030204" pitchFamily="18" charset="0"/>
                          </a:rPr>
                          <m:t>𝑥</m:t>
                        </m:r>
                      </m:e>
                    </m:acc>
                    <m:r>
                      <a:rPr lang="en-US" sz="1800" dirty="0">
                        <a:solidFill>
                          <a:prstClr val="black"/>
                        </a:solidFill>
                        <a:latin typeface="Cambria Math" panose="02040503050406030204" pitchFamily="18" charset="0"/>
                      </a:rPr>
                      <m:t>=</m:t>
                    </m:r>
                    <m:nary>
                      <m:naryPr>
                        <m:chr m:val="∑"/>
                        <m:limLoc m:val="subSup"/>
                        <m:supHide m:val="on"/>
                        <m:ctrlPr>
                          <a:rPr lang="en-US" sz="1800" i="1" dirty="0">
                            <a:solidFill>
                              <a:prstClr val="black"/>
                            </a:solidFill>
                            <a:latin typeface="Cambria Math" panose="02040503050406030204" pitchFamily="18" charset="0"/>
                          </a:rPr>
                        </m:ctrlPr>
                      </m:naryPr>
                      <m:sub>
                        <m:r>
                          <a:rPr lang="en-US" sz="1800" dirty="0">
                            <a:solidFill>
                              <a:prstClr val="black"/>
                            </a:solidFill>
                            <a:latin typeface="Cambria Math" panose="02040503050406030204" pitchFamily="18" charset="0"/>
                          </a:rPr>
                          <m:t>∀</m:t>
                        </m:r>
                        <m:r>
                          <a:rPr lang="en-US" sz="1800" dirty="0">
                            <a:solidFill>
                              <a:prstClr val="black"/>
                            </a:solidFill>
                            <a:latin typeface="Cambria Math" panose="02040503050406030204" pitchFamily="18" charset="0"/>
                          </a:rPr>
                          <m:t>𝑠</m:t>
                        </m:r>
                      </m:sub>
                      <m:sup/>
                      <m:e>
                        <m:func>
                          <m:funcPr>
                            <m:ctrlPr>
                              <a:rPr lang="en-US" sz="1800" i="1" dirty="0">
                                <a:solidFill>
                                  <a:prstClr val="black"/>
                                </a:solidFill>
                                <a:latin typeface="Cambria Math" panose="02040503050406030204" pitchFamily="18" charset="0"/>
                              </a:rPr>
                            </m:ctrlPr>
                          </m:funcPr>
                          <m:fName>
                            <m:r>
                              <m:rPr>
                                <m:sty m:val="p"/>
                              </m:rPr>
                              <a:rPr lang="en-US" sz="1800" dirty="0">
                                <a:solidFill>
                                  <a:prstClr val="black"/>
                                </a:solidFill>
                                <a:latin typeface="Cambria Math" panose="02040503050406030204" pitchFamily="18" charset="0"/>
                              </a:rPr>
                              <m:t>Pr</m:t>
                            </m:r>
                          </m:fName>
                          <m:e>
                            <m:d>
                              <m:dPr>
                                <m:ctrlPr>
                                  <a:rPr lang="en-US" sz="1800" i="1" dirty="0">
                                    <a:solidFill>
                                      <a:prstClr val="black"/>
                                    </a:solidFill>
                                    <a:latin typeface="Cambria Math" panose="02040503050406030204" pitchFamily="18" charset="0"/>
                                  </a:rPr>
                                </m:ctrlPr>
                              </m:dPr>
                              <m:e>
                                <m:r>
                                  <a:rPr lang="en-US" sz="1800" dirty="0">
                                    <a:solidFill>
                                      <a:prstClr val="black"/>
                                    </a:solidFill>
                                    <a:latin typeface="Cambria Math" panose="02040503050406030204" pitchFamily="18" charset="0"/>
                                  </a:rPr>
                                  <m:t>𝑠</m:t>
                                </m:r>
                              </m:e>
                            </m:d>
                          </m:e>
                        </m:func>
                        <m:sSub>
                          <m:sSubPr>
                            <m:ctrlPr>
                              <a:rPr lang="en-US" sz="1800" i="1" dirty="0">
                                <a:solidFill>
                                  <a:prstClr val="black"/>
                                </a:solidFill>
                                <a:latin typeface="Cambria Math" panose="02040503050406030204" pitchFamily="18" charset="0"/>
                              </a:rPr>
                            </m:ctrlPr>
                          </m:sSubPr>
                          <m:e>
                            <m:r>
                              <a:rPr lang="en-US" sz="1800" dirty="0">
                                <a:solidFill>
                                  <a:prstClr val="black"/>
                                </a:solidFill>
                                <a:latin typeface="Cambria Math" panose="02040503050406030204" pitchFamily="18" charset="0"/>
                              </a:rPr>
                              <m:t>𝑥</m:t>
                            </m:r>
                          </m:e>
                          <m:sub>
                            <m:r>
                              <a:rPr lang="en-US" sz="1800" dirty="0">
                                <a:solidFill>
                                  <a:prstClr val="black"/>
                                </a:solidFill>
                                <a:latin typeface="Cambria Math" panose="02040503050406030204" pitchFamily="18" charset="0"/>
                              </a:rPr>
                              <m:t>𝑠</m:t>
                            </m:r>
                          </m:sub>
                        </m:sSub>
                      </m:e>
                    </m:nary>
                  </m:oMath>
                </a14:m>
                <a:endParaRPr lang="en-US" sz="1800" dirty="0">
                  <a:solidFill>
                    <a:prstClr val="black"/>
                  </a:solidFill>
                  <a:latin typeface="Times New Roman" panose="02020603050405020304" pitchFamily="18" charset="0"/>
                  <a:cs typeface="Times New Roman" panose="02020603050405020304" pitchFamily="18" charset="0"/>
                </a:endParaRPr>
              </a:p>
              <a:p>
                <a:pPr marL="800100" lvl="1" indent="-342900" defTabSz="457200" eaLnBrk="1" fontAlgn="auto" hangingPunct="1">
                  <a:spcBef>
                    <a:spcPct val="20000"/>
                  </a:spcBef>
                  <a:spcAft>
                    <a:spcPts val="0"/>
                  </a:spcAft>
                  <a:buFont typeface="+mj-lt"/>
                  <a:buAutoNum type="arabicPeriod"/>
                </a:pPr>
                <a:r>
                  <a:rPr lang="en-US" sz="1800" dirty="0">
                    <a:solidFill>
                      <a:prstClr val="black"/>
                    </a:solidFill>
                    <a:latin typeface="Times New Roman" panose="02020603050405020304" pitchFamily="18" charset="0"/>
                    <a:cs typeface="Times New Roman" panose="02020603050405020304" pitchFamily="18" charset="0"/>
                  </a:rPr>
                  <a:t>Calculate penalty factor </a:t>
                </a:r>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a:solidFill>
                              <a:prstClr val="black"/>
                            </a:solidFill>
                            <a:latin typeface="Cambria Math" panose="02040503050406030204" pitchFamily="18" charset="0"/>
                          </a:rPr>
                          <m:t>𝜂</m:t>
                        </m:r>
                      </m:e>
                      <m:sub>
                        <m:r>
                          <a:rPr lang="en-US" sz="1800">
                            <a:solidFill>
                              <a:prstClr val="black"/>
                            </a:solidFill>
                            <a:latin typeface="Cambria Math" panose="02040503050406030204" pitchFamily="18" charset="0"/>
                          </a:rPr>
                          <m:t>𝑠</m:t>
                        </m:r>
                      </m:sub>
                    </m:sSub>
                    <m:r>
                      <a:rPr lang="en-US" sz="1800">
                        <a:solidFill>
                          <a:prstClr val="black"/>
                        </a:solidFill>
                        <a:latin typeface="Cambria Math" panose="02040503050406030204" pitchFamily="18" charset="0"/>
                      </a:rPr>
                      <m:t>=</m:t>
                    </m:r>
                    <m:r>
                      <a:rPr lang="en-US" sz="1800">
                        <a:solidFill>
                          <a:prstClr val="black"/>
                        </a:solidFill>
                        <a:latin typeface="Cambria Math" panose="02040503050406030204" pitchFamily="18" charset="0"/>
                      </a:rPr>
                      <m:t>𝜌</m:t>
                    </m:r>
                    <m:d>
                      <m:dPr>
                        <m:ctrlPr>
                          <a:rPr lang="en-US" sz="1800" i="1">
                            <a:solidFill>
                              <a:prstClr val="black"/>
                            </a:solidFill>
                            <a:latin typeface="Cambria Math" panose="02040503050406030204" pitchFamily="18" charset="0"/>
                          </a:rPr>
                        </m:ctrlPr>
                      </m:dPr>
                      <m:e>
                        <m:sSub>
                          <m:sSubPr>
                            <m:ctrlPr>
                              <a:rPr lang="en-US" sz="1800" i="1">
                                <a:solidFill>
                                  <a:prstClr val="black"/>
                                </a:solidFill>
                                <a:latin typeface="Cambria Math" panose="02040503050406030204" pitchFamily="18" charset="0"/>
                              </a:rPr>
                            </m:ctrlPr>
                          </m:sSubPr>
                          <m:e>
                            <m:r>
                              <a:rPr lang="en-US" sz="1800">
                                <a:solidFill>
                                  <a:prstClr val="black"/>
                                </a:solidFill>
                                <a:latin typeface="Cambria Math" panose="02040503050406030204" pitchFamily="18" charset="0"/>
                              </a:rPr>
                              <m:t>𝑥</m:t>
                            </m:r>
                          </m:e>
                          <m:sub>
                            <m:r>
                              <a:rPr lang="en-US" sz="1800">
                                <a:solidFill>
                                  <a:prstClr val="black"/>
                                </a:solidFill>
                                <a:latin typeface="Cambria Math" panose="02040503050406030204" pitchFamily="18" charset="0"/>
                              </a:rPr>
                              <m:t>𝑠</m:t>
                            </m:r>
                          </m:sub>
                        </m:sSub>
                        <m:r>
                          <a:rPr lang="en-US" sz="1800">
                            <a:solidFill>
                              <a:prstClr val="black"/>
                            </a:solidFill>
                            <a:latin typeface="Cambria Math" panose="02040503050406030204" pitchFamily="18" charset="0"/>
                          </a:rPr>
                          <m:t>−</m:t>
                        </m:r>
                        <m:acc>
                          <m:accPr>
                            <m:chr m:val="̅"/>
                            <m:ctrlPr>
                              <a:rPr lang="en-US" sz="1800" i="1" dirty="0">
                                <a:solidFill>
                                  <a:prstClr val="black"/>
                                </a:solidFill>
                                <a:latin typeface="Cambria Math" panose="02040503050406030204" pitchFamily="18" charset="0"/>
                              </a:rPr>
                            </m:ctrlPr>
                          </m:accPr>
                          <m:e>
                            <m:r>
                              <a:rPr lang="en-US" sz="1800" dirty="0">
                                <a:solidFill>
                                  <a:prstClr val="black"/>
                                </a:solidFill>
                                <a:latin typeface="Cambria Math" panose="02040503050406030204" pitchFamily="18" charset="0"/>
                              </a:rPr>
                              <m:t>𝑥</m:t>
                            </m:r>
                          </m:e>
                        </m:acc>
                      </m:e>
                    </m:d>
                  </m:oMath>
                </a14:m>
                <a:endParaRPr lang="en-US" sz="1800" dirty="0">
                  <a:solidFill>
                    <a:prstClr val="black"/>
                  </a:solidFill>
                  <a:latin typeface="Times New Roman" panose="02020603050405020304" pitchFamily="18" charset="0"/>
                  <a:cs typeface="Times New Roman" panose="02020603050405020304" pitchFamily="18" charset="0"/>
                </a:endParaRPr>
              </a:p>
              <a:p>
                <a:pPr marL="800100" lvl="1" indent="-342900" defTabSz="457200" eaLnBrk="1" fontAlgn="auto" hangingPunct="1">
                  <a:spcBef>
                    <a:spcPct val="20000"/>
                  </a:spcBef>
                  <a:spcAft>
                    <a:spcPts val="0"/>
                  </a:spcAft>
                  <a:buFont typeface="+mj-lt"/>
                  <a:buAutoNum type="arabicPeriod"/>
                </a:pPr>
                <a:r>
                  <a:rPr lang="en-US" sz="1800" dirty="0">
                    <a:solidFill>
                      <a:prstClr val="black"/>
                    </a:solidFill>
                    <a:latin typeface="Times New Roman" panose="02020603050405020304" pitchFamily="18" charset="0"/>
                    <a:cs typeface="Times New Roman" panose="02020603050405020304" pitchFamily="18" charset="0"/>
                  </a:rPr>
                  <a:t>Augment the penalty factor to the stochastic model and solve</a:t>
                </a:r>
              </a:p>
              <a:p>
                <a:pPr marL="800100" lvl="1" indent="-342900" defTabSz="457200" eaLnBrk="1" fontAlgn="auto" hangingPunct="1">
                  <a:spcBef>
                    <a:spcPct val="20000"/>
                  </a:spcBef>
                  <a:spcAft>
                    <a:spcPts val="0"/>
                  </a:spcAft>
                  <a:buFont typeface="+mj-lt"/>
                  <a:buAutoNum type="arabicPeriod"/>
                </a:pPr>
                <a:r>
                  <a:rPr lang="en-US" sz="1800" dirty="0">
                    <a:solidFill>
                      <a:prstClr val="black"/>
                    </a:solidFill>
                    <a:latin typeface="Times New Roman" panose="02020603050405020304" pitchFamily="18" charset="0"/>
                    <a:cs typeface="Times New Roman" panose="02020603050405020304" pitchFamily="18" charset="0"/>
                  </a:rPr>
                  <a:t>If </a:t>
                </a:r>
                <a14:m>
                  <m:oMath xmlns:m="http://schemas.openxmlformats.org/officeDocument/2006/math">
                    <m:nary>
                      <m:naryPr>
                        <m:chr m:val="∑"/>
                        <m:limLoc m:val="subSup"/>
                        <m:supHide m:val="on"/>
                        <m:ctrlPr>
                          <a:rPr lang="en-US" sz="1800" i="1" dirty="0">
                            <a:solidFill>
                              <a:prstClr val="black"/>
                            </a:solidFill>
                            <a:latin typeface="Cambria Math" panose="02040503050406030204" pitchFamily="18" charset="0"/>
                          </a:rPr>
                        </m:ctrlPr>
                      </m:naryPr>
                      <m:sub>
                        <m:r>
                          <a:rPr lang="en-US" sz="1800" dirty="0">
                            <a:solidFill>
                              <a:prstClr val="black"/>
                            </a:solidFill>
                            <a:latin typeface="Cambria Math" panose="02040503050406030204" pitchFamily="18" charset="0"/>
                          </a:rPr>
                          <m:t>∀</m:t>
                        </m:r>
                        <m:r>
                          <a:rPr lang="en-US" sz="1800" dirty="0">
                            <a:solidFill>
                              <a:prstClr val="black"/>
                            </a:solidFill>
                            <a:latin typeface="Cambria Math" panose="02040503050406030204" pitchFamily="18" charset="0"/>
                          </a:rPr>
                          <m:t>𝑠</m:t>
                        </m:r>
                      </m:sub>
                      <m:sup/>
                      <m:e>
                        <m:func>
                          <m:funcPr>
                            <m:ctrlPr>
                              <a:rPr lang="en-US" sz="1800" i="1" dirty="0">
                                <a:solidFill>
                                  <a:prstClr val="black"/>
                                </a:solidFill>
                                <a:latin typeface="Cambria Math" panose="02040503050406030204" pitchFamily="18" charset="0"/>
                              </a:rPr>
                            </m:ctrlPr>
                          </m:funcPr>
                          <m:fName>
                            <m:r>
                              <m:rPr>
                                <m:sty m:val="p"/>
                              </m:rPr>
                              <a:rPr lang="en-US" sz="1800" dirty="0">
                                <a:solidFill>
                                  <a:prstClr val="black"/>
                                </a:solidFill>
                                <a:latin typeface="Cambria Math" panose="02040503050406030204" pitchFamily="18" charset="0"/>
                              </a:rPr>
                              <m:t>Pr</m:t>
                            </m:r>
                          </m:fName>
                          <m:e>
                            <m:d>
                              <m:dPr>
                                <m:ctrlPr>
                                  <a:rPr lang="en-US" sz="1800" i="1" dirty="0">
                                    <a:solidFill>
                                      <a:prstClr val="black"/>
                                    </a:solidFill>
                                    <a:latin typeface="Cambria Math" panose="02040503050406030204" pitchFamily="18" charset="0"/>
                                  </a:rPr>
                                </m:ctrlPr>
                              </m:dPr>
                              <m:e>
                                <m:r>
                                  <a:rPr lang="en-US" sz="1800" dirty="0">
                                    <a:solidFill>
                                      <a:prstClr val="black"/>
                                    </a:solidFill>
                                    <a:latin typeface="Cambria Math" panose="02040503050406030204" pitchFamily="18" charset="0"/>
                                  </a:rPr>
                                  <m:t>𝑠</m:t>
                                </m:r>
                              </m:e>
                            </m:d>
                          </m:e>
                        </m:func>
                        <m:r>
                          <a:rPr lang="en-US" sz="1800" dirty="0">
                            <a:solidFill>
                              <a:prstClr val="black"/>
                            </a:solidFill>
                            <a:latin typeface="Cambria Math" panose="02040503050406030204" pitchFamily="18" charset="0"/>
                          </a:rPr>
                          <m:t>|</m:t>
                        </m:r>
                        <m:d>
                          <m:dPr>
                            <m:begChr m:val="|"/>
                            <m:endChr m:val="|"/>
                            <m:ctrlPr>
                              <a:rPr lang="en-US" sz="1800" i="1" dirty="0">
                                <a:solidFill>
                                  <a:prstClr val="black"/>
                                </a:solidFill>
                                <a:latin typeface="Cambria Math" panose="02040503050406030204" pitchFamily="18" charset="0"/>
                              </a:rPr>
                            </m:ctrlPr>
                          </m:dPr>
                          <m:e>
                            <m:sSub>
                              <m:sSubPr>
                                <m:ctrlPr>
                                  <a:rPr lang="en-US" sz="1800" i="1" dirty="0">
                                    <a:solidFill>
                                      <a:prstClr val="black"/>
                                    </a:solidFill>
                                    <a:latin typeface="Cambria Math" panose="02040503050406030204" pitchFamily="18" charset="0"/>
                                  </a:rPr>
                                </m:ctrlPr>
                              </m:sSubPr>
                              <m:e>
                                <m:r>
                                  <a:rPr lang="en-US" sz="1800" dirty="0">
                                    <a:solidFill>
                                      <a:prstClr val="black"/>
                                    </a:solidFill>
                                    <a:latin typeface="Cambria Math" panose="02040503050406030204" pitchFamily="18" charset="0"/>
                                  </a:rPr>
                                  <m:t>𝑥</m:t>
                                </m:r>
                              </m:e>
                              <m:sub>
                                <m:r>
                                  <a:rPr lang="en-US" sz="1800" dirty="0">
                                    <a:solidFill>
                                      <a:prstClr val="black"/>
                                    </a:solidFill>
                                    <a:latin typeface="Cambria Math" panose="02040503050406030204" pitchFamily="18" charset="0"/>
                                  </a:rPr>
                                  <m:t>𝑠</m:t>
                                </m:r>
                              </m:sub>
                            </m:sSub>
                            <m:r>
                              <a:rPr lang="en-US" sz="1800" dirty="0">
                                <a:solidFill>
                                  <a:prstClr val="black"/>
                                </a:solidFill>
                                <a:latin typeface="Cambria Math" panose="02040503050406030204" pitchFamily="18" charset="0"/>
                              </a:rPr>
                              <m:t>−</m:t>
                            </m:r>
                            <m:acc>
                              <m:accPr>
                                <m:chr m:val="̅"/>
                                <m:ctrlPr>
                                  <a:rPr lang="en-US" sz="1800" i="1" dirty="0">
                                    <a:solidFill>
                                      <a:prstClr val="black"/>
                                    </a:solidFill>
                                    <a:latin typeface="Cambria Math" panose="02040503050406030204" pitchFamily="18" charset="0"/>
                                  </a:rPr>
                                </m:ctrlPr>
                              </m:accPr>
                              <m:e>
                                <m:r>
                                  <a:rPr lang="en-US" sz="1800" dirty="0">
                                    <a:solidFill>
                                      <a:prstClr val="black"/>
                                    </a:solidFill>
                                    <a:latin typeface="Cambria Math" panose="02040503050406030204" pitchFamily="18" charset="0"/>
                                  </a:rPr>
                                  <m:t>𝑥</m:t>
                                </m:r>
                              </m:e>
                            </m:acc>
                          </m:e>
                        </m:d>
                        <m:r>
                          <a:rPr lang="en-US" sz="1800" dirty="0">
                            <a:solidFill>
                              <a:prstClr val="black"/>
                            </a:solidFill>
                            <a:latin typeface="Cambria Math" panose="02040503050406030204" pitchFamily="18" charset="0"/>
                          </a:rPr>
                          <m:t>|</m:t>
                        </m:r>
                      </m:e>
                    </m:nary>
                    <m:r>
                      <a:rPr lang="en-US" sz="1800" dirty="0">
                        <a:solidFill>
                          <a:prstClr val="black"/>
                        </a:solidFill>
                        <a:latin typeface="Cambria Math" panose="02040503050406030204" pitchFamily="18" charset="0"/>
                      </a:rPr>
                      <m:t>&gt;</m:t>
                    </m:r>
                    <m:r>
                      <a:rPr lang="en-US" sz="1800" dirty="0">
                        <a:solidFill>
                          <a:prstClr val="black"/>
                        </a:solidFill>
                        <a:latin typeface="Cambria Math" panose="02040503050406030204" pitchFamily="18" charset="0"/>
                      </a:rPr>
                      <m:t>𝜖</m:t>
                    </m:r>
                  </m:oMath>
                </a14:m>
                <a:r>
                  <a:rPr lang="en-US" sz="1800" dirty="0">
                    <a:solidFill>
                      <a:prstClr val="black"/>
                    </a:solidFill>
                    <a:latin typeface="Times New Roman" panose="02020603050405020304" pitchFamily="18" charset="0"/>
                    <a:cs typeface="Times New Roman" panose="02020603050405020304" pitchFamily="18" charset="0"/>
                  </a:rPr>
                  <a:t> go to 2</a:t>
                </a:r>
              </a:p>
              <a:p>
                <a:pPr marL="400050" indent="-342900" defTabSz="457200" eaLnBrk="1" fontAlgn="auto" hangingPunct="1">
                  <a:spcBef>
                    <a:spcPct val="20000"/>
                  </a:spcBef>
                  <a:spcAft>
                    <a:spcPts val="0"/>
                  </a:spcAft>
                  <a:buSzPct val="100000"/>
                  <a:buFont typeface="Arial"/>
                  <a:buChar char="•"/>
                </a:pPr>
                <a:r>
                  <a:rPr lang="en-GB" sz="1800" dirty="0">
                    <a:solidFill>
                      <a:prstClr val="black"/>
                    </a:solidFill>
                    <a:latin typeface="Times New Roman" panose="02020603050405020304" pitchFamily="18" charset="0"/>
                    <a:cs typeface="Times New Roman" panose="02020603050405020304" pitchFamily="18" charset="0"/>
                  </a:rPr>
                  <a:t>The algorithm terminates once all first-stage decisions </a:t>
                </a:r>
                <a14:m>
                  <m:oMath xmlns:m="http://schemas.openxmlformats.org/officeDocument/2006/math">
                    <m:sSub>
                      <m:sSubPr>
                        <m:ctrlPr>
                          <a:rPr lang="en-US" sz="1800" i="1">
                            <a:solidFill>
                              <a:prstClr val="black"/>
                            </a:solidFill>
                            <a:latin typeface="Cambria Math" panose="02040503050406030204" pitchFamily="18" charset="0"/>
                          </a:rPr>
                        </m:ctrlPr>
                      </m:sSubPr>
                      <m:e>
                        <m:r>
                          <a:rPr lang="en-GB" sz="1800">
                            <a:solidFill>
                              <a:prstClr val="black"/>
                            </a:solidFill>
                            <a:latin typeface="Cambria Math" panose="02040503050406030204" pitchFamily="18" charset="0"/>
                          </a:rPr>
                          <m:t>𝑥</m:t>
                        </m:r>
                      </m:e>
                      <m:sub>
                        <m:r>
                          <a:rPr lang="en-GB" sz="1800">
                            <a:solidFill>
                              <a:prstClr val="black"/>
                            </a:solidFill>
                            <a:latin typeface="Cambria Math" panose="02040503050406030204" pitchFamily="18" charset="0"/>
                          </a:rPr>
                          <m:t>𝑠</m:t>
                        </m:r>
                      </m:sub>
                    </m:sSub>
                  </m:oMath>
                </a14:m>
                <a:r>
                  <a:rPr lang="en-GB" sz="1800" dirty="0">
                    <a:solidFill>
                      <a:prstClr val="black"/>
                    </a:solidFill>
                    <a:latin typeface="Times New Roman" panose="02020603050405020304" pitchFamily="18" charset="0"/>
                    <a:cs typeface="Times New Roman" panose="02020603050405020304" pitchFamily="18" charset="0"/>
                  </a:rPr>
                  <a:t> converge to a common  </a:t>
                </a:r>
                <a14:m>
                  <m:oMath xmlns:m="http://schemas.openxmlformats.org/officeDocument/2006/math">
                    <m:acc>
                      <m:accPr>
                        <m:chr m:val="̅"/>
                        <m:ctrlPr>
                          <a:rPr lang="en-US" sz="1800" i="1">
                            <a:solidFill>
                              <a:prstClr val="black"/>
                            </a:solidFill>
                            <a:latin typeface="Cambria Math" panose="02040503050406030204" pitchFamily="18" charset="0"/>
                          </a:rPr>
                        </m:ctrlPr>
                      </m:accPr>
                      <m:e>
                        <m:r>
                          <a:rPr lang="en-GB" sz="1800">
                            <a:solidFill>
                              <a:prstClr val="black"/>
                            </a:solidFill>
                            <a:latin typeface="Cambria Math" panose="02040503050406030204" pitchFamily="18" charset="0"/>
                          </a:rPr>
                          <m:t>𝑥</m:t>
                        </m:r>
                      </m:e>
                    </m:acc>
                  </m:oMath>
                </a14:m>
                <a:endParaRPr lang="en-US" sz="1800" dirty="0">
                  <a:solidFill>
                    <a:prstClr val="black"/>
                  </a:solidFill>
                  <a:latin typeface="Times New Roman" panose="02020603050405020304" pitchFamily="18" charset="0"/>
                  <a:cs typeface="Times New Roman" panose="02020603050405020304" pitchFamily="18" charset="0"/>
                </a:endParaRPr>
              </a:p>
              <a:p>
                <a:pPr marL="400050" indent="-342900" defTabSz="457200" eaLnBrk="1" fontAlgn="auto" hangingPunct="1">
                  <a:spcBef>
                    <a:spcPct val="20000"/>
                  </a:spcBef>
                  <a:spcAft>
                    <a:spcPts val="0"/>
                  </a:spcAft>
                  <a:buSzPct val="100000"/>
                  <a:buFont typeface="Arial"/>
                  <a:buChar char="•"/>
                </a:pPr>
                <a:r>
                  <a:rPr lang="en-US" sz="1800" dirty="0">
                    <a:solidFill>
                      <a:prstClr val="black"/>
                    </a:solidFill>
                    <a:latin typeface="Times New Roman" panose="02020603050405020304" pitchFamily="18" charset="0"/>
                    <a:cs typeface="Times New Roman" panose="02020603050405020304" pitchFamily="18" charset="0"/>
                  </a:rPr>
                  <a:t>The PH algorithm may experience slow convergence</a:t>
                </a:r>
              </a:p>
              <a:p>
                <a:pPr marL="400050" indent="-342900" defTabSz="457200" eaLnBrk="1" fontAlgn="auto" hangingPunct="1">
                  <a:spcBef>
                    <a:spcPct val="20000"/>
                  </a:spcBef>
                  <a:spcAft>
                    <a:spcPts val="0"/>
                  </a:spcAft>
                  <a:buSzPct val="100000"/>
                  <a:buFont typeface="Arial"/>
                  <a:buChar char="•"/>
                </a:pPr>
                <a:r>
                  <a:rPr lang="en-US" sz="1800" dirty="0">
                    <a:solidFill>
                      <a:prstClr val="black"/>
                    </a:solidFill>
                    <a:latin typeface="Times New Roman" panose="02020603050405020304" pitchFamily="18" charset="0"/>
                    <a:cs typeface="Times New Roman" panose="02020603050405020304" pitchFamily="18" charset="0"/>
                  </a:rPr>
                  <a:t>We fix some of the first-stage variables (depot selection and crew allocation) if they converge to the same values after some number of iterations</a:t>
                </a:r>
              </a:p>
            </p:txBody>
          </p:sp>
        </mc:Choice>
        <mc:Fallback xmlns="">
          <p:sp>
            <p:nvSpPr>
              <p:cNvPr id="8" name="TextBox 7">
                <a:extLst>
                  <a:ext uri="{FF2B5EF4-FFF2-40B4-BE49-F238E27FC236}">
                    <a16:creationId xmlns:a16="http://schemas.microsoft.com/office/drawing/2014/main" id="{4697D1E5-EF22-437D-B341-A72F843B8820}"/>
                  </a:ext>
                </a:extLst>
              </p:cNvPr>
              <p:cNvSpPr txBox="1">
                <a:spLocks noRot="1" noChangeAspect="1" noMove="1" noResize="1" noEditPoints="1" noAdjustHandles="1" noChangeArrowheads="1" noChangeShapeType="1" noTextEdit="1"/>
              </p:cNvSpPr>
              <p:nvPr/>
            </p:nvSpPr>
            <p:spPr>
              <a:xfrm>
                <a:off x="335877" y="1051648"/>
                <a:ext cx="5226724" cy="4690515"/>
              </a:xfrm>
              <a:prstGeom prst="rect">
                <a:avLst/>
              </a:prstGeom>
              <a:blipFill>
                <a:blip r:embed="rId3"/>
                <a:stretch>
                  <a:fillRect l="-699" t="-780" b="-1170"/>
                </a:stretch>
              </a:blipFill>
            </p:spPr>
            <p:txBody>
              <a:bodyPr/>
              <a:lstStyle/>
              <a:p>
                <a:r>
                  <a:rPr lang="en-US">
                    <a:noFill/>
                  </a:rPr>
                  <a:t> </a:t>
                </a:r>
              </a:p>
            </p:txBody>
          </p:sp>
        </mc:Fallback>
      </mc:AlternateContent>
    </p:spTree>
    <p:extLst>
      <p:ext uri="{BB962C8B-B14F-4D97-AF65-F5344CB8AC3E}">
        <p14:creationId xmlns:p14="http://schemas.microsoft.com/office/powerpoint/2010/main" val="23639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8" end="8"/>
                                            </p:txEl>
                                          </p:spTgt>
                                        </p:tgtEl>
                                        <p:attrNameLst>
                                          <p:attrName>style.visibility</p:attrName>
                                        </p:attrNameLst>
                                      </p:cBhvr>
                                      <p:to>
                                        <p:strVal val="visible"/>
                                      </p:to>
                                    </p:set>
                                    <p:animEffect transition="in" filter="fade">
                                      <p:cBhvr>
                                        <p:cTn id="1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Results (1/2)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Text Placeholder 6">
            <a:extLst>
              <a:ext uri="{FF2B5EF4-FFF2-40B4-BE49-F238E27FC236}">
                <a16:creationId xmlns:a16="http://schemas.microsoft.com/office/drawing/2014/main" id="{185A65DC-CEDB-4A43-B723-5712683A2022}"/>
              </a:ext>
            </a:extLst>
          </p:cNvPr>
          <p:cNvSpPr txBox="1">
            <a:spLocks/>
          </p:cNvSpPr>
          <p:nvPr/>
        </p:nvSpPr>
        <p:spPr>
          <a:xfrm>
            <a:off x="401595" y="3505200"/>
            <a:ext cx="4430856" cy="2540187"/>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
                <a:prstClr val="black"/>
              </a:buClr>
            </a:pPr>
            <a:r>
              <a:rPr lang="en-US" sz="2000" dirty="0">
                <a:solidFill>
                  <a:prstClr val="black"/>
                </a:solidFill>
                <a:latin typeface="Times New Roman" panose="02020603050405020304" pitchFamily="18" charset="0"/>
                <a:cs typeface="Times New Roman" panose="02020603050405020304" pitchFamily="18" charset="0"/>
              </a:rPr>
              <a:t>Main difference is in the number of equipment acquired</a:t>
            </a:r>
          </a:p>
          <a:p>
            <a:pPr fontAlgn="auto">
              <a:spcAft>
                <a:spcPts val="0"/>
              </a:spcAft>
              <a:buClr>
                <a:prstClr val="black"/>
              </a:buClr>
            </a:pPr>
            <a:r>
              <a:rPr lang="en-US" sz="2000" dirty="0">
                <a:solidFill>
                  <a:prstClr val="black"/>
                </a:solidFill>
                <a:latin typeface="Times New Roman" panose="02020603050405020304" pitchFamily="18" charset="0"/>
                <a:cs typeface="Times New Roman" panose="02020603050405020304" pitchFamily="18" charset="0"/>
              </a:rPr>
              <a:t>The deterministic solution did not consider some of the extreme cases</a:t>
            </a:r>
          </a:p>
          <a:p>
            <a:pPr fontAlgn="auto">
              <a:spcAft>
                <a:spcPts val="0"/>
              </a:spcAft>
              <a:buClr>
                <a:prstClr val="black"/>
              </a:buClr>
            </a:pPr>
            <a:r>
              <a:rPr lang="en-US" sz="2000" dirty="0">
                <a:solidFill>
                  <a:prstClr val="black"/>
                </a:solidFill>
                <a:latin typeface="Times New Roman" panose="02020603050405020304" pitchFamily="18" charset="0"/>
                <a:cs typeface="Times New Roman" panose="02020603050405020304" pitchFamily="18" charset="0"/>
              </a:rPr>
              <a:t>RSO favors a solution that would perform better with worst-case scenarios</a:t>
            </a:r>
          </a:p>
        </p:txBody>
      </p:sp>
      <p:pic>
        <p:nvPicPr>
          <p:cNvPr id="10" name="Picture 9">
            <a:extLst>
              <a:ext uri="{FF2B5EF4-FFF2-40B4-BE49-F238E27FC236}">
                <a16:creationId xmlns:a16="http://schemas.microsoft.com/office/drawing/2014/main" id="{71F0E775-70C4-4083-84F8-E1983ECBD2C3}"/>
              </a:ext>
            </a:extLst>
          </p:cNvPr>
          <p:cNvPicPr>
            <a:picLocks noChangeAspect="1"/>
          </p:cNvPicPr>
          <p:nvPr/>
        </p:nvPicPr>
        <p:blipFill>
          <a:blip r:embed="rId2"/>
          <a:stretch>
            <a:fillRect/>
          </a:stretch>
        </p:blipFill>
        <p:spPr>
          <a:xfrm>
            <a:off x="4665314" y="3433054"/>
            <a:ext cx="4415671" cy="2414234"/>
          </a:xfrm>
          <a:prstGeom prst="rect">
            <a:avLst/>
          </a:prstGeom>
        </p:spPr>
      </p:pic>
      <p:sp>
        <p:nvSpPr>
          <p:cNvPr id="11" name="Rectangle 10">
            <a:extLst>
              <a:ext uri="{FF2B5EF4-FFF2-40B4-BE49-F238E27FC236}">
                <a16:creationId xmlns:a16="http://schemas.microsoft.com/office/drawing/2014/main" id="{37947667-5F02-4468-987F-00853E804D3A}"/>
              </a:ext>
            </a:extLst>
          </p:cNvPr>
          <p:cNvSpPr/>
          <p:nvPr/>
        </p:nvSpPr>
        <p:spPr>
          <a:xfrm>
            <a:off x="401595" y="987447"/>
            <a:ext cx="4343400" cy="2477601"/>
          </a:xfrm>
          <a:prstGeom prst="rect">
            <a:avLst/>
          </a:prstGeom>
        </p:spPr>
        <p:txBody>
          <a:bodyPr wrap="square">
            <a:spAutoFit/>
          </a:bodyPr>
          <a:lstStyle/>
          <a:p>
            <a:pPr marL="342900" indent="-342900" eaLnBrk="1" fontAlgn="auto" hangingPunct="1">
              <a:spcBef>
                <a:spcPts val="0"/>
              </a:spcBef>
              <a:spcAft>
                <a:spcPts val="600"/>
              </a:spcAft>
              <a:buClr>
                <a:prstClr val="black"/>
              </a:buClr>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IEEE 123-bus system</a:t>
            </a:r>
          </a:p>
          <a:p>
            <a:pPr marL="342900" indent="-342900" eaLnBrk="1" fontAlgn="auto" hangingPunct="1">
              <a:spcBef>
                <a:spcPts val="0"/>
              </a:spcBef>
              <a:spcAft>
                <a:spcPts val="600"/>
              </a:spcAft>
              <a:buClr>
                <a:prstClr val="black"/>
              </a:buClr>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Proposed method (SCRAP) is compared with:</a:t>
            </a:r>
          </a:p>
          <a:p>
            <a:pPr marL="800100" lvl="1" indent="-342900" eaLnBrk="1" fontAlgn="auto" hangingPunct="1">
              <a:spcBef>
                <a:spcPts val="0"/>
              </a:spcBef>
              <a:spcAft>
                <a:spcPts val="600"/>
              </a:spcAft>
              <a:buClr>
                <a:prstClr val="black"/>
              </a:buClr>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Deterministic allocation (DA) </a:t>
            </a:r>
          </a:p>
          <a:p>
            <a:pPr marL="800100" lvl="1" indent="-342900" eaLnBrk="1" fontAlgn="auto" hangingPunct="1">
              <a:spcBef>
                <a:spcPts val="0"/>
              </a:spcBef>
              <a:spcAft>
                <a:spcPts val="600"/>
              </a:spcAft>
              <a:buClr>
                <a:prstClr val="black"/>
              </a:buClr>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Robust stochastic optimization method (RSO) (</a:t>
            </a:r>
            <a:r>
              <a:rPr lang="en-US" sz="2000" dirty="0" err="1">
                <a:solidFill>
                  <a:prstClr val="black"/>
                </a:solidFill>
                <a:latin typeface="Times New Roman" panose="02020603050405020304" pitchFamily="18" charset="0"/>
                <a:cs typeface="Times New Roman" panose="02020603050405020304" pitchFamily="18" charset="0"/>
              </a:rPr>
              <a:t>Bozorgi-Amiri</a:t>
            </a:r>
            <a:r>
              <a:rPr lang="en-US" sz="2000" dirty="0">
                <a:solidFill>
                  <a:prstClr val="black"/>
                </a:solidFill>
                <a:latin typeface="Times New Roman" panose="02020603050405020304" pitchFamily="18" charset="0"/>
                <a:cs typeface="Times New Roman" panose="02020603050405020304" pitchFamily="18" charset="0"/>
              </a:rPr>
              <a:t> 2013)</a:t>
            </a:r>
          </a:p>
        </p:txBody>
      </p:sp>
      <p:pic>
        <p:nvPicPr>
          <p:cNvPr id="12" name="Picture 11">
            <a:extLst>
              <a:ext uri="{FF2B5EF4-FFF2-40B4-BE49-F238E27FC236}">
                <a16:creationId xmlns:a16="http://schemas.microsoft.com/office/drawing/2014/main" id="{7D7CDBF9-2E77-45FE-9C28-553FCB998EEB}"/>
              </a:ext>
            </a:extLst>
          </p:cNvPr>
          <p:cNvPicPr>
            <a:picLocks noChangeAspect="1"/>
          </p:cNvPicPr>
          <p:nvPr/>
        </p:nvPicPr>
        <p:blipFill>
          <a:blip r:embed="rId3"/>
          <a:stretch>
            <a:fillRect/>
          </a:stretch>
        </p:blipFill>
        <p:spPr>
          <a:xfrm>
            <a:off x="4613828" y="809383"/>
            <a:ext cx="4353294" cy="2603595"/>
          </a:xfrm>
          <a:prstGeom prst="rect">
            <a:avLst/>
          </a:prstGeom>
        </p:spPr>
      </p:pic>
    </p:spTree>
    <p:extLst>
      <p:ext uri="{BB962C8B-B14F-4D97-AF65-F5344CB8AC3E}">
        <p14:creationId xmlns:p14="http://schemas.microsoft.com/office/powerpoint/2010/main" val="36593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History of Resilience</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1" name="Content Placeholder 2">
            <a:extLst>
              <a:ext uri="{FF2B5EF4-FFF2-40B4-BE49-F238E27FC236}">
                <a16:creationId xmlns:a16="http://schemas.microsoft.com/office/drawing/2014/main" id="{E11AA8E5-F5E4-4B49-A727-ACF1CEE1F6AA}"/>
              </a:ext>
            </a:extLst>
          </p:cNvPr>
          <p:cNvSpPr txBox="1">
            <a:spLocks/>
          </p:cNvSpPr>
          <p:nvPr/>
        </p:nvSpPr>
        <p:spPr bwMode="auto">
          <a:xfrm>
            <a:off x="381000" y="1066799"/>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GB" sz="2250" dirty="0">
                <a:latin typeface="Times" panose="02020603050405020304" pitchFamily="18" charset="0"/>
                <a:cs typeface="Times" panose="02020603050405020304" pitchFamily="18" charset="0"/>
              </a:rPr>
              <a:t>The word resilience is found from the year 1430 in late medieval and early modern French as a juridical term for contract termination and for the restoration of the original legal situation.</a:t>
            </a:r>
            <a:endParaRPr lang="en-US" sz="2250" dirty="0">
              <a:latin typeface="Times" panose="02020603050405020304" pitchFamily="18" charset="0"/>
              <a:cs typeface="Times" panose="02020603050405020304" pitchFamily="18" charset="0"/>
            </a:endParaRPr>
          </a:p>
          <a:p>
            <a:r>
              <a:rPr lang="en-US" sz="2250" dirty="0">
                <a:latin typeface="Times" panose="02020603050405020304" pitchFamily="18" charset="0"/>
                <a:cs typeface="Times" panose="02020603050405020304" pitchFamily="18" charset="0"/>
              </a:rPr>
              <a:t>In 1818, </a:t>
            </a:r>
            <a:r>
              <a:rPr lang="en-US" sz="2250" dirty="0" err="1">
                <a:latin typeface="Times" panose="02020603050405020304" pitchFamily="18" charset="0"/>
                <a:cs typeface="Times" panose="02020603050405020304" pitchFamily="18" charset="0"/>
              </a:rPr>
              <a:t>Tredgold</a:t>
            </a:r>
            <a:r>
              <a:rPr lang="en-US" sz="2250" dirty="0">
                <a:latin typeface="Times" panose="02020603050405020304" pitchFamily="18" charset="0"/>
                <a:cs typeface="Times" panose="02020603050405020304" pitchFamily="18" charset="0"/>
              </a:rPr>
              <a:t> used resilience to </a:t>
            </a:r>
            <a:r>
              <a:rPr lang="en-GB" sz="2250" dirty="0">
                <a:latin typeface="Times" panose="02020603050405020304" pitchFamily="18" charset="0"/>
                <a:cs typeface="Times" panose="02020603050405020304" pitchFamily="18" charset="0"/>
              </a:rPr>
              <a:t>explain why some types of wood were able to accommodate sudden and severe loads without breaking. </a:t>
            </a:r>
          </a:p>
          <a:p>
            <a:r>
              <a:rPr lang="en-GB" sz="2250" dirty="0">
                <a:latin typeface="Times" panose="02020603050405020304" pitchFamily="18" charset="0"/>
                <a:cs typeface="Times" panose="02020603050405020304" pitchFamily="18" charset="0"/>
              </a:rPr>
              <a:t>In 1856, Robert Mallet further developed this concept of resilience as a means of measuring and comparing the strength of materials used in construction.</a:t>
            </a:r>
          </a:p>
          <a:p>
            <a:r>
              <a:rPr lang="en-GB" sz="2250" dirty="0">
                <a:latin typeface="Times" panose="02020603050405020304" pitchFamily="18" charset="0"/>
                <a:cs typeface="Times" panose="02020603050405020304" pitchFamily="18" charset="0"/>
              </a:rPr>
              <a:t>In 1973, Crawford </a:t>
            </a:r>
            <a:r>
              <a:rPr lang="en-GB" sz="2250" dirty="0" err="1">
                <a:latin typeface="Times" panose="02020603050405020304" pitchFamily="18" charset="0"/>
                <a:cs typeface="Times" panose="02020603050405020304" pitchFamily="18" charset="0"/>
              </a:rPr>
              <a:t>Holling</a:t>
            </a:r>
            <a:r>
              <a:rPr lang="en-GB" sz="2250" dirty="0">
                <a:latin typeface="Times" panose="02020603050405020304" pitchFamily="18" charset="0"/>
                <a:cs typeface="Times" panose="02020603050405020304" pitchFamily="18" charset="0"/>
              </a:rPr>
              <a:t> introduced the concept of resilience to ecology and the environment. He defined it as a measure of the persistence of systems and their ability to absorb change and disturbance.</a:t>
            </a:r>
          </a:p>
          <a:p>
            <a:endParaRPr lang="en-GB" sz="2200" dirty="0">
              <a:latin typeface="Times" panose="02020603050405020304" pitchFamily="18" charset="0"/>
              <a:cs typeface="Times" panose="02020603050405020304" pitchFamily="18" charset="0"/>
            </a:endParaRPr>
          </a:p>
          <a:p>
            <a:endParaRPr lang="en-US" sz="2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50690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Results (2/2)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3" name="Text Placeholder 6">
            <a:extLst>
              <a:ext uri="{FF2B5EF4-FFF2-40B4-BE49-F238E27FC236}">
                <a16:creationId xmlns:a16="http://schemas.microsoft.com/office/drawing/2014/main" id="{185A65DC-CEDB-4A43-B723-5712683A2022}"/>
              </a:ext>
            </a:extLst>
          </p:cNvPr>
          <p:cNvSpPr txBox="1">
            <a:spLocks/>
          </p:cNvSpPr>
          <p:nvPr/>
        </p:nvSpPr>
        <p:spPr>
          <a:xfrm>
            <a:off x="609601" y="944029"/>
            <a:ext cx="8077200" cy="341114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spcAft>
                <a:spcPts val="0"/>
              </a:spcAft>
              <a:buClr>
                <a:prstClr val="black"/>
              </a:buClr>
            </a:pPr>
            <a:r>
              <a:rPr lang="en-US" sz="2400" dirty="0">
                <a:solidFill>
                  <a:prstClr val="black"/>
                </a:solidFill>
                <a:latin typeface="Times New Roman" panose="02020603050405020304" pitchFamily="18" charset="0"/>
                <a:cs typeface="Times New Roman" panose="02020603050405020304" pitchFamily="18" charset="0"/>
              </a:rPr>
              <a:t>The wait-and-see (WS) solution is calculated to provide a lower bound</a:t>
            </a:r>
          </a:p>
          <a:p>
            <a:pPr algn="just" fontAlgn="auto">
              <a:spcAft>
                <a:spcPts val="0"/>
              </a:spcAft>
              <a:buClr>
                <a:prstClr val="black"/>
              </a:buClr>
            </a:pPr>
            <a:r>
              <a:rPr lang="en-US" sz="2400" dirty="0">
                <a:solidFill>
                  <a:prstClr val="black"/>
                </a:solidFill>
                <a:latin typeface="Times New Roman" panose="02020603050405020304" pitchFamily="18" charset="0"/>
                <a:cs typeface="Times New Roman" panose="02020603050405020304" pitchFamily="18" charset="0"/>
              </a:rPr>
              <a:t>We calculate the objective value of the stochastic model for each method by using the first-stage decisions of the different methods</a:t>
            </a:r>
          </a:p>
        </p:txBody>
      </p:sp>
      <p:pic>
        <p:nvPicPr>
          <p:cNvPr id="14" name="Picture 13">
            <a:extLst>
              <a:ext uri="{FF2B5EF4-FFF2-40B4-BE49-F238E27FC236}">
                <a16:creationId xmlns:a16="http://schemas.microsoft.com/office/drawing/2014/main" id="{74CC666A-053C-4E20-BCA8-56E9A44F7865}"/>
              </a:ext>
            </a:extLst>
          </p:cNvPr>
          <p:cNvPicPr>
            <a:picLocks noChangeAspect="1"/>
          </p:cNvPicPr>
          <p:nvPr/>
        </p:nvPicPr>
        <p:blipFill>
          <a:blip r:embed="rId2"/>
          <a:stretch>
            <a:fillRect/>
          </a:stretch>
        </p:blipFill>
        <p:spPr>
          <a:xfrm>
            <a:off x="1775591" y="3368844"/>
            <a:ext cx="5844409" cy="2188672"/>
          </a:xfrm>
          <a:prstGeom prst="rect">
            <a:avLst/>
          </a:prstGeom>
        </p:spPr>
      </p:pic>
    </p:spTree>
    <p:extLst>
      <p:ext uri="{BB962C8B-B14F-4D97-AF65-F5344CB8AC3E}">
        <p14:creationId xmlns:p14="http://schemas.microsoft.com/office/powerpoint/2010/main" val="473071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Restoration Phase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 Placeholder 6">
            <a:extLst>
              <a:ext uri="{FF2B5EF4-FFF2-40B4-BE49-F238E27FC236}">
                <a16:creationId xmlns:a16="http://schemas.microsoft.com/office/drawing/2014/main" id="{185A65DC-CEDB-4A43-B723-5712683A2022}"/>
              </a:ext>
            </a:extLst>
          </p:cNvPr>
          <p:cNvSpPr txBox="1">
            <a:spLocks/>
          </p:cNvSpPr>
          <p:nvPr/>
        </p:nvSpPr>
        <p:spPr>
          <a:xfrm>
            <a:off x="323850" y="990600"/>
            <a:ext cx="8515350" cy="341114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2200" dirty="0">
                <a:latin typeface="Times New Roman" panose="02020603050405020304" pitchFamily="18" charset="0"/>
                <a:cs typeface="Times New Roman" panose="02020603050405020304" pitchFamily="18" charset="0"/>
              </a:rPr>
              <a:t>To assess the devised preparation plan, we solve the repair and restoration problem with and without preparation</a:t>
            </a:r>
          </a:p>
          <a:p>
            <a:pPr>
              <a:buClr>
                <a:schemeClr val="tx1"/>
              </a:buClr>
            </a:pPr>
            <a:r>
              <a:rPr lang="en-US" sz="2200" dirty="0">
                <a:latin typeface="Times New Roman" panose="02020603050405020304" pitchFamily="18" charset="0"/>
                <a:cs typeface="Times New Roman" panose="02020603050405020304" pitchFamily="18" charset="0"/>
              </a:rPr>
              <a:t>A new random damage scenario is generated on the IEEE 123-bus system</a:t>
            </a:r>
          </a:p>
          <a:p>
            <a:pPr>
              <a:buClr>
                <a:schemeClr val="tx1"/>
              </a:buClr>
            </a:pPr>
            <a:r>
              <a:rPr lang="en-US" sz="2200" dirty="0">
                <a:latin typeface="Times New Roman" panose="02020603050405020304" pitchFamily="18" charset="0"/>
                <a:cs typeface="Times New Roman" panose="02020603050405020304" pitchFamily="18" charset="0"/>
              </a:rPr>
              <a:t>The stochastic and robust models have enough equipment, however, RSO has a large surplus</a:t>
            </a:r>
          </a:p>
        </p:txBody>
      </p:sp>
      <p:pic>
        <p:nvPicPr>
          <p:cNvPr id="8" name="Picture 7">
            <a:extLst>
              <a:ext uri="{FF2B5EF4-FFF2-40B4-BE49-F238E27FC236}">
                <a16:creationId xmlns:a16="http://schemas.microsoft.com/office/drawing/2014/main" id="{A7683E69-1362-4EEC-9FD5-46FABED5FBC7}"/>
              </a:ext>
            </a:extLst>
          </p:cNvPr>
          <p:cNvPicPr>
            <a:picLocks noChangeAspect="1"/>
          </p:cNvPicPr>
          <p:nvPr/>
        </p:nvPicPr>
        <p:blipFill>
          <a:blip r:embed="rId2"/>
          <a:stretch>
            <a:fillRect/>
          </a:stretch>
        </p:blipFill>
        <p:spPr>
          <a:xfrm>
            <a:off x="76199" y="3666046"/>
            <a:ext cx="4655715" cy="1972571"/>
          </a:xfrm>
          <a:prstGeom prst="rect">
            <a:avLst/>
          </a:prstGeom>
        </p:spPr>
      </p:pic>
      <p:pic>
        <p:nvPicPr>
          <p:cNvPr id="9" name="Picture 8">
            <a:extLst>
              <a:ext uri="{FF2B5EF4-FFF2-40B4-BE49-F238E27FC236}">
                <a16:creationId xmlns:a16="http://schemas.microsoft.com/office/drawing/2014/main" id="{E8064FA4-9C86-414B-AA60-3A89A36A3EFD}"/>
              </a:ext>
            </a:extLst>
          </p:cNvPr>
          <p:cNvPicPr>
            <a:picLocks noChangeAspect="1"/>
          </p:cNvPicPr>
          <p:nvPr/>
        </p:nvPicPr>
        <p:blipFill>
          <a:blip r:embed="rId3"/>
          <a:stretch>
            <a:fillRect/>
          </a:stretch>
        </p:blipFill>
        <p:spPr>
          <a:xfrm>
            <a:off x="4910266" y="3666046"/>
            <a:ext cx="4191000" cy="2229994"/>
          </a:xfrm>
          <a:prstGeom prst="rect">
            <a:avLst/>
          </a:prstGeom>
        </p:spPr>
      </p:pic>
    </p:spTree>
    <p:extLst>
      <p:ext uri="{BB962C8B-B14F-4D97-AF65-F5344CB8AC3E}">
        <p14:creationId xmlns:p14="http://schemas.microsoft.com/office/powerpoint/2010/main" val="37762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686800" cy="838200"/>
          </a:xfrm>
        </p:spPr>
        <p:txBody>
          <a:bodyPr/>
          <a:lstStyle/>
          <a:p>
            <a:pPr algn="ctr"/>
            <a:r>
              <a:rPr lang="en-US" sz="3600" dirty="0"/>
              <a:t>Part II Post-event Outage Management and Service Restoration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Tree>
    <p:extLst>
      <p:ext uri="{BB962C8B-B14F-4D97-AF65-F5344CB8AC3E}">
        <p14:creationId xmlns:p14="http://schemas.microsoft.com/office/powerpoint/2010/main" val="3758998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Distribution System Outage Management</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Content Placeholder 2">
            <a:extLst>
              <a:ext uri="{FF2B5EF4-FFF2-40B4-BE49-F238E27FC236}">
                <a16:creationId xmlns:a16="http://schemas.microsoft.com/office/drawing/2014/main" id="{F8F5538E-D8F0-4D80-AD9B-37E6B9E6B62A}"/>
              </a:ext>
            </a:extLst>
          </p:cNvPr>
          <p:cNvSpPr txBox="1">
            <a:spLocks/>
          </p:cNvSpPr>
          <p:nvPr/>
        </p:nvSpPr>
        <p:spPr>
          <a:xfrm>
            <a:off x="37070" y="1363662"/>
            <a:ext cx="384913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ct val="0"/>
              </a:spcBef>
              <a:spcAft>
                <a:spcPts val="600"/>
              </a:spcAft>
              <a:buFont typeface="Arial" panose="020B0604020202020204" pitchFamily="34" charset="0"/>
              <a:buNone/>
            </a:pPr>
            <a:r>
              <a:rPr lang="en-US" altLang="en-US" sz="2300" dirty="0">
                <a:latin typeface="Times" panose="02020603050405020304" pitchFamily="18" charset="0"/>
                <a:cs typeface="Times" panose="02020603050405020304" pitchFamily="18" charset="0"/>
              </a:rPr>
              <a:t>Distribution system outage management involves utility procedures and computer-based tools to efficiently and effectively:</a:t>
            </a:r>
          </a:p>
          <a:p>
            <a:pPr lvl="1"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Predict and prepare for outages</a:t>
            </a:r>
          </a:p>
          <a:p>
            <a:pPr lvl="1"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Detect and locate outages </a:t>
            </a:r>
          </a:p>
          <a:p>
            <a:pPr lvl="1"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Dispatch crews and manage equipment </a:t>
            </a:r>
          </a:p>
          <a:p>
            <a:pPr lvl="1"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Restore the distribution system</a:t>
            </a:r>
          </a:p>
          <a:p>
            <a:pPr lvl="2"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isolate faults and restore the healthy sections by reconfiguring the network</a:t>
            </a:r>
          </a:p>
          <a:p>
            <a:pPr lvl="1" fontAlgn="auto">
              <a:lnSpc>
                <a:spcPct val="100000"/>
              </a:lnSpc>
              <a:spcBef>
                <a:spcPct val="0"/>
              </a:spcBef>
              <a:spcAft>
                <a:spcPts val="600"/>
              </a:spcAft>
              <a:buFontTx/>
              <a:buChar char="•"/>
            </a:pPr>
            <a:r>
              <a:rPr lang="en-US" altLang="en-US" sz="2200" dirty="0">
                <a:latin typeface="Times" panose="02020603050405020304" pitchFamily="18" charset="0"/>
                <a:cs typeface="Times" panose="02020603050405020304" pitchFamily="18" charset="0"/>
              </a:rPr>
              <a:t>Provide feedback to affected customers</a:t>
            </a:r>
          </a:p>
        </p:txBody>
      </p:sp>
      <p:sp>
        <p:nvSpPr>
          <p:cNvPr id="11" name="Rectangle 10">
            <a:extLst>
              <a:ext uri="{FF2B5EF4-FFF2-40B4-BE49-F238E27FC236}">
                <a16:creationId xmlns:a16="http://schemas.microsoft.com/office/drawing/2014/main" id="{C9A42D01-42F4-4713-B774-3DE3F4F62B0C}"/>
              </a:ext>
            </a:extLst>
          </p:cNvPr>
          <p:cNvSpPr/>
          <p:nvPr/>
        </p:nvSpPr>
        <p:spPr>
          <a:xfrm>
            <a:off x="4775886" y="4880462"/>
            <a:ext cx="3962400" cy="276999"/>
          </a:xfrm>
          <a:prstGeom prst="rect">
            <a:avLst/>
          </a:prstGeom>
        </p:spPr>
        <p:txBody>
          <a:bodyPr wrap="square">
            <a:spAutoFit/>
          </a:bodyPr>
          <a:lstStyle/>
          <a:p>
            <a:pPr eaLnBrk="1" fontAlgn="auto" hangingPunct="1">
              <a:spcBef>
                <a:spcPts val="0"/>
              </a:spcBef>
              <a:spcAft>
                <a:spcPts val="0"/>
              </a:spcAft>
            </a:pPr>
            <a:r>
              <a:rPr lang="en-US" sz="1200" dirty="0">
                <a:solidFill>
                  <a:prstClr val="black"/>
                </a:solidFill>
                <a:latin typeface="Times New Roman" panose="02020603050405020304" pitchFamily="18" charset="0"/>
                <a:cs typeface="Times New Roman" panose="02020603050405020304" pitchFamily="18" charset="0"/>
              </a:rPr>
              <a:t>Source: https://www.nppd.com/outages/restoring-power/</a:t>
            </a:r>
          </a:p>
        </p:txBody>
      </p:sp>
      <p:pic>
        <p:nvPicPr>
          <p:cNvPr id="12" name="Picture 4" descr="Related image">
            <a:extLst>
              <a:ext uri="{FF2B5EF4-FFF2-40B4-BE49-F238E27FC236}">
                <a16:creationId xmlns:a16="http://schemas.microsoft.com/office/drawing/2014/main" id="{C764F0B7-BE77-4730-996A-CE866C9143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73"/>
          <a:stretch/>
        </p:blipFill>
        <p:spPr bwMode="auto">
          <a:xfrm>
            <a:off x="3886200" y="1378307"/>
            <a:ext cx="5257800" cy="349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341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Utility Practices (1/3)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70809854-AB62-437E-84AE-361EE3C6D5A3}"/>
                  </a:ext>
                </a:extLst>
              </p:cNvPr>
              <p:cNvSpPr txBox="1">
                <a:spLocks/>
              </p:cNvSpPr>
              <p:nvPr/>
            </p:nvSpPr>
            <p:spPr>
              <a:xfrm>
                <a:off x="152400" y="762000"/>
                <a:ext cx="4266797" cy="5178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Times New Roman" panose="02020603050405020304" pitchFamily="18" charset="0"/>
                    <a:cs typeface="Times New Roman" panose="02020603050405020304" pitchFamily="18" charset="0"/>
                  </a:rPr>
                  <a:t>Preparation</a:t>
                </a:r>
              </a:p>
              <a:p>
                <a:pPr lvl="1"/>
                <a:r>
                  <a:rPr lang="en-US" sz="1500" dirty="0">
                    <a:latin typeface="Times New Roman" panose="02020603050405020304" pitchFamily="18" charset="0"/>
                    <a:cs typeface="Times New Roman" panose="02020603050405020304" pitchFamily="18" charset="0"/>
                  </a:rPr>
                  <a:t>Crews and staff on alert</a:t>
                </a:r>
              </a:p>
              <a:p>
                <a:pPr lvl="1"/>
                <a:r>
                  <a:rPr lang="en-US" sz="1500" dirty="0">
                    <a:latin typeface="Times New Roman" panose="02020603050405020304" pitchFamily="18" charset="0"/>
                    <a:cs typeface="Times New Roman" panose="02020603050405020304" pitchFamily="18" charset="0"/>
                  </a:rPr>
                  <a:t>Request assistance</a:t>
                </a:r>
              </a:p>
              <a:p>
                <a:pPr lvl="1"/>
                <a:r>
                  <a:rPr lang="en-US" sz="1500" dirty="0">
                    <a:latin typeface="Times New Roman" panose="02020603050405020304" pitchFamily="18" charset="0"/>
                    <a:cs typeface="Times New Roman" panose="02020603050405020304" pitchFamily="18" charset="0"/>
                  </a:rPr>
                  <a:t>Pre-storm allocation of crews and resources</a:t>
                </a:r>
              </a:p>
              <a:p>
                <a:r>
                  <a:rPr lang="en-US" sz="1500" dirty="0">
                    <a:latin typeface="Times New Roman" panose="02020603050405020304" pitchFamily="18" charset="0"/>
                    <a:cs typeface="Times New Roman" panose="02020603050405020304" pitchFamily="18" charset="0"/>
                  </a:rPr>
                  <a:t>Outage Management System</a:t>
                </a:r>
              </a:p>
              <a:p>
                <a:pPr lvl="1"/>
                <a:r>
                  <a:rPr lang="en-US" sz="1500" dirty="0">
                    <a:latin typeface="Times New Roman" panose="02020603050405020304" pitchFamily="18" charset="0"/>
                    <a:cs typeface="Times New Roman" panose="02020603050405020304" pitchFamily="18" charset="0"/>
                  </a:rPr>
                  <a:t>Data from customer calls, SCADA, AMI, </a:t>
                </a:r>
                <a:r>
                  <a:rPr lang="en-US" sz="1500" dirty="0" err="1">
                    <a:latin typeface="Times New Roman" panose="02020603050405020304" pitchFamily="18" charset="0"/>
                    <a:cs typeface="Times New Roman" panose="02020603050405020304" pitchFamily="18" charset="0"/>
                  </a:rPr>
                  <a:t>etc</a:t>
                </a:r>
                <a:r>
                  <a:rPr lang="en-US" sz="1500" dirty="0">
                    <a:latin typeface="Times New Roman" panose="02020603050405020304" pitchFamily="18" charset="0"/>
                    <a:cs typeface="Times New Roman" panose="02020603050405020304" pitchFamily="18" charset="0"/>
                  </a:rPr>
                  <a:t> are collected</a:t>
                </a:r>
              </a:p>
              <a:p>
                <a:pPr lvl="1"/>
                <a:r>
                  <a:rPr lang="en-US" sz="1500" dirty="0">
                    <a:latin typeface="Times New Roman" panose="02020603050405020304" pitchFamily="18" charset="0"/>
                    <a:cs typeface="Times New Roman" panose="02020603050405020304" pitchFamily="18" charset="0"/>
                  </a:rPr>
                  <a:t>Determines the likely location of the trouble</a:t>
                </a:r>
              </a:p>
              <a:p>
                <a:r>
                  <a:rPr lang="en-US" sz="1500" dirty="0">
                    <a:latin typeface="Times New Roman" panose="02020603050405020304" pitchFamily="18" charset="0"/>
                    <a:cs typeface="Times New Roman" panose="02020603050405020304" pitchFamily="18" charset="0"/>
                  </a:rPr>
                  <a:t>Damage assessment process</a:t>
                </a:r>
              </a:p>
              <a:p>
                <a:pPr lvl="1"/>
                <a:r>
                  <a:rPr lang="en-US" sz="1500" dirty="0">
                    <a:latin typeface="Times New Roman" panose="02020603050405020304" pitchFamily="18" charset="0"/>
                    <a:cs typeface="Times New Roman" panose="02020603050405020304" pitchFamily="18" charset="0"/>
                  </a:rPr>
                  <a:t>Damage assessors navigate to the outage locations</a:t>
                </a:r>
              </a:p>
              <a:p>
                <a:pPr lvl="1"/>
                <a:r>
                  <a:rPr lang="en-US" sz="1500" dirty="0">
                    <a:latin typeface="Times New Roman" panose="02020603050405020304" pitchFamily="18" charset="0"/>
                    <a:cs typeface="Times New Roman" panose="02020603050405020304" pitchFamily="18" charset="0"/>
                  </a:rPr>
                  <a:t>Record damage data</a:t>
                </a:r>
              </a:p>
              <a:p>
                <a:r>
                  <a:rPr lang="en-US" sz="1500" dirty="0">
                    <a:latin typeface="Times New Roman" panose="02020603050405020304" pitchFamily="18" charset="0"/>
                    <a:cs typeface="Times New Roman" panose="02020603050405020304" pitchFamily="18" charset="0"/>
                  </a:rPr>
                  <a:t>Prioritizing restoration activities</a:t>
                </a:r>
              </a:p>
              <a:p>
                <a:pPr lvl="1"/>
                <a:r>
                  <a:rPr lang="en-US" sz="1500" dirty="0">
                    <a:latin typeface="Times New Roman" panose="02020603050405020304" pitchFamily="18" charset="0"/>
                    <a:cs typeface="Times New Roman" panose="02020603050405020304" pitchFamily="18" charset="0"/>
                  </a:rPr>
                  <a:t>Hazards </a:t>
                </a:r>
                <a14:m>
                  <m:oMath xmlns:m="http://schemas.openxmlformats.org/officeDocument/2006/math">
                    <m:r>
                      <a:rPr lang="en-US" sz="1500" b="0" i="1" smtClean="0">
                        <a:latin typeface="Cambria Math" panose="02040503050406030204" pitchFamily="18" charset="0"/>
                        <a:cs typeface="Times New Roman" panose="02020603050405020304" pitchFamily="18" charset="0"/>
                      </a:rPr>
                      <m:t>→</m:t>
                    </m:r>
                  </m:oMath>
                </a14:m>
                <a:r>
                  <a:rPr lang="en-US" sz="1500" dirty="0">
                    <a:latin typeface="Times New Roman" panose="02020603050405020304" pitchFamily="18" charset="0"/>
                    <a:cs typeface="Times New Roman" panose="02020603050405020304" pitchFamily="18" charset="0"/>
                  </a:rPr>
                  <a:t> critical customers (e.g., hospitals) </a:t>
                </a:r>
                <a14:m>
                  <m:oMath xmlns:m="http://schemas.openxmlformats.org/officeDocument/2006/math">
                    <m:r>
                      <a:rPr lang="en-US" sz="1500" b="0" i="1" smtClean="0">
                        <a:latin typeface="Cambria Math" panose="02040503050406030204" pitchFamily="18" charset="0"/>
                        <a:cs typeface="Times New Roman" panose="02020603050405020304" pitchFamily="18" charset="0"/>
                      </a:rPr>
                      <m:t>→</m:t>
                    </m:r>
                  </m:oMath>
                </a14:m>
                <a:r>
                  <a:rPr lang="en-US" sz="1500" dirty="0">
                    <a:latin typeface="Times New Roman" panose="02020603050405020304" pitchFamily="18" charset="0"/>
                    <a:cs typeface="Times New Roman" panose="02020603050405020304" pitchFamily="18" charset="0"/>
                  </a:rPr>
                  <a:t> prioritize by number of customers</a:t>
                </a:r>
              </a:p>
              <a:p>
                <a:r>
                  <a:rPr lang="en-US" sz="1500" dirty="0">
                    <a:latin typeface="Times New Roman" panose="02020603050405020304" pitchFamily="18" charset="0"/>
                    <a:cs typeface="Times New Roman" panose="02020603050405020304" pitchFamily="18" charset="0"/>
                  </a:rPr>
                  <a:t>Crew Scheduling</a:t>
                </a:r>
              </a:p>
              <a:p>
                <a:pPr lvl="1"/>
                <a:r>
                  <a:rPr lang="en-US" sz="1500" dirty="0">
                    <a:latin typeface="Times New Roman" panose="02020603050405020304" pitchFamily="18" charset="0"/>
                    <a:cs typeface="Times New Roman" panose="02020603050405020304" pitchFamily="18" charset="0"/>
                  </a:rPr>
                  <a:t>Crews are assigned to different areas for large systems</a:t>
                </a:r>
              </a:p>
              <a:p>
                <a:pPr lvl="1"/>
                <a:r>
                  <a:rPr lang="en-US" sz="1500" dirty="0">
                    <a:latin typeface="Times New Roman" panose="02020603050405020304" pitchFamily="18" charset="0"/>
                    <a:cs typeface="Times New Roman" panose="02020603050405020304" pitchFamily="18" charset="0"/>
                  </a:rPr>
                  <a:t>Schedule in sequence of priority </a:t>
                </a:r>
              </a:p>
            </p:txBody>
          </p:sp>
        </mc:Choice>
        <mc:Fallback xmlns="">
          <p:sp>
            <p:nvSpPr>
              <p:cNvPr id="8" name="Content Placeholder 2">
                <a:extLst>
                  <a:ext uri="{FF2B5EF4-FFF2-40B4-BE49-F238E27FC236}">
                    <a16:creationId xmlns:a16="http://schemas.microsoft.com/office/drawing/2014/main" id="{70809854-AB62-437E-84AE-361EE3C6D5A3}"/>
                  </a:ext>
                </a:extLst>
              </p:cNvPr>
              <p:cNvSpPr txBox="1">
                <a:spLocks noRot="1" noChangeAspect="1" noMove="1" noResize="1" noEditPoints="1" noAdjustHandles="1" noChangeArrowheads="1" noChangeShapeType="1" noTextEdit="1"/>
              </p:cNvSpPr>
              <p:nvPr/>
            </p:nvSpPr>
            <p:spPr>
              <a:xfrm>
                <a:off x="152400" y="762000"/>
                <a:ext cx="4266797" cy="5178526"/>
              </a:xfrm>
              <a:prstGeom prst="rect">
                <a:avLst/>
              </a:prstGeom>
              <a:blipFill>
                <a:blip r:embed="rId2"/>
                <a:stretch>
                  <a:fillRect l="-429" t="-707" b="-4594"/>
                </a:stretch>
              </a:blipFill>
            </p:spPr>
            <p:txBody>
              <a:bodyPr/>
              <a:lstStyle/>
              <a:p>
                <a:r>
                  <a:rPr lang="en-US">
                    <a:noFill/>
                  </a:rPr>
                  <a:t> </a:t>
                </a:r>
              </a:p>
            </p:txBody>
          </p:sp>
        </mc:Fallback>
      </mc:AlternateContent>
      <p:pic>
        <p:nvPicPr>
          <p:cNvPr id="9" name="Picture 3">
            <a:extLst>
              <a:ext uri="{FF2B5EF4-FFF2-40B4-BE49-F238E27FC236}">
                <a16:creationId xmlns:a16="http://schemas.microsoft.com/office/drawing/2014/main" id="{2A13433A-76AC-4EFF-A3F4-95A64C09D4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 r="2971" b="4738"/>
          <a:stretch/>
        </p:blipFill>
        <p:spPr bwMode="auto">
          <a:xfrm>
            <a:off x="4495800" y="1143000"/>
            <a:ext cx="4648200" cy="366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C210C90-315B-4694-82E1-E6372232BBD6}"/>
              </a:ext>
            </a:extLst>
          </p:cNvPr>
          <p:cNvSpPr txBox="1"/>
          <p:nvPr/>
        </p:nvSpPr>
        <p:spPr>
          <a:xfrm>
            <a:off x="5474607" y="4808080"/>
            <a:ext cx="3059501" cy="307777"/>
          </a:xfrm>
          <a:prstGeom prst="rect">
            <a:avLst/>
          </a:prstGeom>
          <a:noFill/>
          <a:ln w="6350">
            <a:solidFill>
              <a:schemeClr val="tx1"/>
            </a:solidFill>
          </a:ln>
        </p:spPr>
        <p:txBody>
          <a:bodyPr wrap="square">
            <a:spAutoFit/>
          </a:bodyPr>
          <a:lstStyle/>
          <a:p>
            <a:pPr algn="ctr">
              <a:defRPr/>
            </a:pPr>
            <a:r>
              <a:rPr lang="en-US" sz="1400" dirty="0">
                <a:latin typeface="Times" panose="02020603050405020304" pitchFamily="18" charset="0"/>
                <a:cs typeface="Times" panose="02020603050405020304" pitchFamily="18" charset="0"/>
              </a:rPr>
              <a:t>Crisis Center – Westar Energy</a:t>
            </a:r>
          </a:p>
        </p:txBody>
      </p:sp>
      <p:sp>
        <p:nvSpPr>
          <p:cNvPr id="14" name="Rectangle 13">
            <a:extLst>
              <a:ext uri="{FF2B5EF4-FFF2-40B4-BE49-F238E27FC236}">
                <a16:creationId xmlns:a16="http://schemas.microsoft.com/office/drawing/2014/main" id="{2EBF20C6-E934-4FB7-A10D-0631B0E8491B}"/>
              </a:ext>
            </a:extLst>
          </p:cNvPr>
          <p:cNvSpPr/>
          <p:nvPr/>
        </p:nvSpPr>
        <p:spPr>
          <a:xfrm>
            <a:off x="5289502" y="5380995"/>
            <a:ext cx="3573414" cy="338554"/>
          </a:xfrm>
          <a:prstGeom prst="rect">
            <a:avLst/>
          </a:prstGeom>
        </p:spPr>
        <p:txBody>
          <a:bodyPr wrap="none">
            <a:spAutoFit/>
          </a:bodyPr>
          <a:lstStyle/>
          <a:p>
            <a:r>
              <a:rPr lang="en-US" sz="1600" dirty="0"/>
              <a:t>Source: https://www.westarenergy.com/</a:t>
            </a:r>
          </a:p>
        </p:txBody>
      </p:sp>
    </p:spTree>
    <p:extLst>
      <p:ext uri="{BB962C8B-B14F-4D97-AF65-F5344CB8AC3E}">
        <p14:creationId xmlns:p14="http://schemas.microsoft.com/office/powerpoint/2010/main" val="147297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4E5DCD9-3E8E-487B-8A5A-A5ECCA2F5355}"/>
              </a:ext>
            </a:extLst>
          </p:cNvPr>
          <p:cNvGrpSpPr/>
          <p:nvPr/>
        </p:nvGrpSpPr>
        <p:grpSpPr>
          <a:xfrm>
            <a:off x="934294" y="773388"/>
            <a:ext cx="7600106" cy="4617130"/>
            <a:chOff x="1772494" y="1149300"/>
            <a:chExt cx="8647012" cy="5449030"/>
          </a:xfrm>
        </p:grpSpPr>
        <p:pic>
          <p:nvPicPr>
            <p:cNvPr id="12" name="Picture 11">
              <a:extLst>
                <a:ext uri="{FF2B5EF4-FFF2-40B4-BE49-F238E27FC236}">
                  <a16:creationId xmlns:a16="http://schemas.microsoft.com/office/drawing/2014/main" id="{67B8A40D-2D4E-496A-BD45-D15B75C7A085}"/>
                </a:ext>
              </a:extLst>
            </p:cNvPr>
            <p:cNvPicPr>
              <a:picLocks noChangeAspect="1"/>
            </p:cNvPicPr>
            <p:nvPr/>
          </p:nvPicPr>
          <p:blipFill>
            <a:blip r:embed="rId2"/>
            <a:stretch>
              <a:fillRect/>
            </a:stretch>
          </p:blipFill>
          <p:spPr>
            <a:xfrm>
              <a:off x="1772494" y="1149300"/>
              <a:ext cx="8647012" cy="5449030"/>
            </a:xfrm>
            <a:prstGeom prst="rect">
              <a:avLst/>
            </a:prstGeom>
          </p:spPr>
        </p:pic>
        <p:sp>
          <p:nvSpPr>
            <p:cNvPr id="15" name="Rectangle 14">
              <a:extLst>
                <a:ext uri="{FF2B5EF4-FFF2-40B4-BE49-F238E27FC236}">
                  <a16:creationId xmlns:a16="http://schemas.microsoft.com/office/drawing/2014/main" id="{827860CC-EFCF-4598-A6DE-4AFAFE9CAD89}"/>
                </a:ext>
              </a:extLst>
            </p:cNvPr>
            <p:cNvSpPr/>
            <p:nvPr/>
          </p:nvSpPr>
          <p:spPr>
            <a:xfrm>
              <a:off x="5655076" y="3506680"/>
              <a:ext cx="1944209" cy="1109708"/>
            </a:xfrm>
            <a:prstGeom prst="rect">
              <a:avLst/>
            </a:prstGeom>
            <a:solidFill>
              <a:sysClr val="window" lastClr="FFFFFF">
                <a:lumMod val="75000"/>
              </a:sysClr>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067BA43-03DE-4526-9E79-B2324D4A1C27}"/>
                </a:ext>
              </a:extLst>
            </p:cNvPr>
            <p:cNvPicPr>
              <a:picLocks noChangeAspect="1"/>
            </p:cNvPicPr>
            <p:nvPr/>
          </p:nvPicPr>
          <p:blipFill rotWithShape="1">
            <a:blip r:embed="rId2"/>
            <a:srcRect l="44987" t="43235" r="39676" b="53507"/>
            <a:stretch/>
          </p:blipFill>
          <p:spPr>
            <a:xfrm>
              <a:off x="5855892" y="3941684"/>
              <a:ext cx="1326143" cy="177555"/>
            </a:xfrm>
            <a:prstGeom prst="rect">
              <a:avLst/>
            </a:prstGeom>
          </p:spPr>
        </p:pic>
        <p:sp>
          <p:nvSpPr>
            <p:cNvPr id="17" name="Rectangle 16">
              <a:extLst>
                <a:ext uri="{FF2B5EF4-FFF2-40B4-BE49-F238E27FC236}">
                  <a16:creationId xmlns:a16="http://schemas.microsoft.com/office/drawing/2014/main" id="{2F78FB0B-8E18-4457-B5A6-B2F32AF672CF}"/>
                </a:ext>
              </a:extLst>
            </p:cNvPr>
            <p:cNvSpPr/>
            <p:nvPr/>
          </p:nvSpPr>
          <p:spPr>
            <a:xfrm>
              <a:off x="5600126" y="1496699"/>
              <a:ext cx="1944209" cy="891394"/>
            </a:xfrm>
            <a:prstGeom prst="rect">
              <a:avLst/>
            </a:prstGeom>
            <a:solidFill>
              <a:sysClr val="window" lastClr="FFFFFF">
                <a:lumMod val="75000"/>
              </a:sysClr>
            </a:solid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6682242-9EF1-4D34-99CB-A84DCE5A9999}"/>
                </a:ext>
              </a:extLst>
            </p:cNvPr>
            <p:cNvPicPr>
              <a:picLocks noChangeAspect="1"/>
            </p:cNvPicPr>
            <p:nvPr/>
          </p:nvPicPr>
          <p:blipFill rotWithShape="1">
            <a:blip r:embed="rId2"/>
            <a:srcRect l="44576" t="6578" r="34377" b="88139"/>
            <a:stretch/>
          </p:blipFill>
          <p:spPr>
            <a:xfrm>
              <a:off x="5637315" y="1755110"/>
              <a:ext cx="1819923" cy="287907"/>
            </a:xfrm>
            <a:prstGeom prst="rect">
              <a:avLst/>
            </a:prstGeom>
          </p:spPr>
        </p:pic>
      </p:grpSp>
      <p:sp>
        <p:nvSpPr>
          <p:cNvPr id="2" name="Title 1"/>
          <p:cNvSpPr>
            <a:spLocks noGrp="1"/>
          </p:cNvSpPr>
          <p:nvPr>
            <p:ph type="title"/>
          </p:nvPr>
        </p:nvSpPr>
        <p:spPr>
          <a:xfrm>
            <a:off x="381000" y="0"/>
            <a:ext cx="8686800" cy="838200"/>
          </a:xfrm>
        </p:spPr>
        <p:txBody>
          <a:bodyPr/>
          <a:lstStyle/>
          <a:p>
            <a:r>
              <a:rPr lang="en-US" sz="3600" dirty="0"/>
              <a:t>Utility Practices (2/3)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Content Placeholder 2">
            <a:extLst>
              <a:ext uri="{FF2B5EF4-FFF2-40B4-BE49-F238E27FC236}">
                <a16:creationId xmlns:a16="http://schemas.microsoft.com/office/drawing/2014/main" id="{E46F6479-502E-4239-8E28-C78805A7AE7F}"/>
              </a:ext>
            </a:extLst>
          </p:cNvPr>
          <p:cNvSpPr txBox="1">
            <a:spLocks/>
          </p:cNvSpPr>
          <p:nvPr/>
        </p:nvSpPr>
        <p:spPr>
          <a:xfrm>
            <a:off x="62183" y="5035644"/>
            <a:ext cx="2833417" cy="1060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100" dirty="0">
                <a:latin typeface="Times New Roman" panose="02020603050405020304" pitchFamily="18" charset="0"/>
                <a:cs typeface="Times New Roman" panose="02020603050405020304" pitchFamily="18" charset="0"/>
              </a:rPr>
              <a:t>UI: United Illuminating</a:t>
            </a:r>
          </a:p>
          <a:p>
            <a:pPr marL="0" indent="0" fontAlgn="auto">
              <a:spcAft>
                <a:spcPts val="0"/>
              </a:spcAft>
              <a:buFont typeface="Arial" panose="020B0604020202020204" pitchFamily="34" charset="0"/>
              <a:buNone/>
            </a:pPr>
            <a:r>
              <a:rPr lang="en-US" sz="1100" dirty="0">
                <a:latin typeface="Times New Roman" panose="02020603050405020304" pitchFamily="18" charset="0"/>
                <a:cs typeface="Times New Roman" panose="02020603050405020304" pitchFamily="18" charset="0"/>
              </a:rPr>
              <a:t>ETC: Estimated Time of Completion</a:t>
            </a:r>
          </a:p>
          <a:p>
            <a:pPr marL="0" indent="0" fontAlgn="auto">
              <a:spcAft>
                <a:spcPts val="0"/>
              </a:spcAft>
              <a:buFont typeface="Arial" panose="020B0604020202020204" pitchFamily="34" charset="0"/>
              <a:buNone/>
            </a:pPr>
            <a:r>
              <a:rPr lang="en-US" sz="1100" dirty="0">
                <a:latin typeface="Times New Roman" panose="02020603050405020304" pitchFamily="18" charset="0"/>
                <a:cs typeface="Times New Roman" panose="02020603050405020304" pitchFamily="18" charset="0"/>
              </a:rPr>
              <a:t>ERT: Estimated Restoration Times</a:t>
            </a:r>
          </a:p>
          <a:p>
            <a:pPr marL="0" indent="0" fontAlgn="auto">
              <a:spcAft>
                <a:spcPts val="0"/>
              </a:spcAft>
              <a:buFont typeface="Arial" panose="020B0604020202020204" pitchFamily="34" charset="0"/>
              <a:buNone/>
            </a:pPr>
            <a:r>
              <a:rPr lang="en-US" sz="1100" dirty="0">
                <a:latin typeface="Times New Roman" panose="02020603050405020304" pitchFamily="18" charset="0"/>
                <a:cs typeface="Times New Roman" panose="02020603050405020304" pitchFamily="18" charset="0"/>
              </a:rPr>
              <a:t>MWMS: Mobile Work Management System</a:t>
            </a:r>
          </a:p>
        </p:txBody>
      </p:sp>
      <p:pic>
        <p:nvPicPr>
          <p:cNvPr id="19" name="Picture 2" descr="Image result for United Illuminating">
            <a:extLst>
              <a:ext uri="{FF2B5EF4-FFF2-40B4-BE49-F238E27FC236}">
                <a16:creationId xmlns:a16="http://schemas.microsoft.com/office/drawing/2014/main" id="{CC92707A-765A-4FB1-AB6F-B6BD46D995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435" b="36956"/>
          <a:stretch/>
        </p:blipFill>
        <p:spPr bwMode="auto">
          <a:xfrm>
            <a:off x="6324600" y="5565822"/>
            <a:ext cx="2633870" cy="52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9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Utility Practices (3/3)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3" name="Content Placeholder 7">
            <a:extLst>
              <a:ext uri="{FF2B5EF4-FFF2-40B4-BE49-F238E27FC236}">
                <a16:creationId xmlns:a16="http://schemas.microsoft.com/office/drawing/2014/main" id="{7A684462-60E3-4FF8-9BFD-C5DF3F75A1FD}"/>
              </a:ext>
            </a:extLst>
          </p:cNvPr>
          <p:cNvSpPr>
            <a:spLocks noGrp="1"/>
          </p:cNvSpPr>
          <p:nvPr>
            <p:ph idx="1"/>
          </p:nvPr>
        </p:nvSpPr>
        <p:spPr>
          <a:xfrm>
            <a:off x="457200" y="685800"/>
            <a:ext cx="8534400" cy="4428694"/>
          </a:xfrm>
        </p:spPr>
        <p:txBody>
          <a:bodyPr>
            <a:noAutofit/>
          </a:bodyPr>
          <a:lstStyle/>
          <a:p>
            <a:pPr marL="0" indent="0" algn="just">
              <a:lnSpc>
                <a:spcPct val="120000"/>
              </a:lnSpc>
              <a:buNone/>
            </a:pPr>
            <a:r>
              <a:rPr lang="en-US" sz="1800" b="1" dirty="0">
                <a:solidFill>
                  <a:schemeClr val="tx1"/>
                </a:solidFill>
                <a:latin typeface="Times" panose="02020603050405020304" pitchFamily="18" charset="0"/>
                <a:cs typeface="Times" panose="02020603050405020304" pitchFamily="18" charset="0"/>
              </a:rPr>
              <a:t>Challenges</a:t>
            </a:r>
          </a:p>
          <a:p>
            <a:pPr algn="just">
              <a:lnSpc>
                <a:spcPct val="120000"/>
              </a:lnSpc>
              <a:buClrTx/>
            </a:pPr>
            <a:r>
              <a:rPr lang="en-GB" sz="1800" dirty="0">
                <a:solidFill>
                  <a:schemeClr val="tx1"/>
                </a:solidFill>
                <a:latin typeface="Times" panose="02020603050405020304" pitchFamily="18" charset="0"/>
                <a:cs typeface="Times" panose="02020603050405020304" pitchFamily="18" charset="0"/>
              </a:rPr>
              <a:t>Distribution systems are becoming more complex with new devices and systems. DGs and automatic switches can greatly decrease the restoration time if operated effectively.</a:t>
            </a:r>
          </a:p>
          <a:p>
            <a:pPr algn="just">
              <a:lnSpc>
                <a:spcPct val="100000"/>
              </a:lnSpc>
              <a:buClrTx/>
            </a:pPr>
            <a:r>
              <a:rPr lang="en-US" sz="1800" dirty="0">
                <a:solidFill>
                  <a:schemeClr val="tx1"/>
                </a:solidFill>
                <a:latin typeface="Times" panose="02020603050405020304" pitchFamily="18" charset="0"/>
                <a:cs typeface="Times" panose="02020603050405020304" pitchFamily="18" charset="0"/>
              </a:rPr>
              <a:t>Managing crews, equipment, and the operation of the network is a demanding task. </a:t>
            </a:r>
            <a:r>
              <a:rPr lang="en-GB" sz="1800" dirty="0">
                <a:solidFill>
                  <a:schemeClr val="tx1"/>
                </a:solidFill>
                <a:latin typeface="Times" panose="02020603050405020304" pitchFamily="18" charset="0"/>
                <a:cs typeface="Times" panose="02020603050405020304" pitchFamily="18" charset="0"/>
              </a:rPr>
              <a:t>After an extreme event, a sudden influx of crews can overwhelm operators and storm planners.</a:t>
            </a:r>
          </a:p>
          <a:p>
            <a:pPr algn="just">
              <a:lnSpc>
                <a:spcPct val="100000"/>
              </a:lnSpc>
              <a:buClrTx/>
            </a:pPr>
            <a:r>
              <a:rPr lang="en-GB" sz="1800" dirty="0">
                <a:solidFill>
                  <a:schemeClr val="tx1"/>
                </a:solidFill>
                <a:latin typeface="Times" panose="02020603050405020304" pitchFamily="18" charset="0"/>
                <a:cs typeface="Times" panose="02020603050405020304" pitchFamily="18" charset="0"/>
              </a:rPr>
              <a:t>The recovery operation problem and repair scheduling are interdependent.</a:t>
            </a:r>
            <a:endParaRPr lang="en-US" sz="1800" dirty="0">
              <a:solidFill>
                <a:schemeClr val="tx1"/>
              </a:solidFill>
              <a:latin typeface="Times" panose="02020603050405020304" pitchFamily="18" charset="0"/>
              <a:cs typeface="Times" panose="02020603050405020304" pitchFamily="18" charset="0"/>
            </a:endParaRPr>
          </a:p>
          <a:p>
            <a:pPr algn="just">
              <a:lnSpc>
                <a:spcPct val="120000"/>
              </a:lnSpc>
              <a:buClrTx/>
            </a:pPr>
            <a:r>
              <a:rPr lang="en-US" sz="1800" dirty="0">
                <a:solidFill>
                  <a:schemeClr val="tx1"/>
                </a:solidFill>
                <a:latin typeface="Times" panose="02020603050405020304" pitchFamily="18" charset="0"/>
                <a:cs typeface="Times" panose="02020603050405020304" pitchFamily="18" charset="0"/>
              </a:rPr>
              <a:t>Currently, crews are scheduled based on a priority list. </a:t>
            </a:r>
            <a:r>
              <a:rPr lang="en-GB" sz="1800" dirty="0">
                <a:solidFill>
                  <a:schemeClr val="tx1"/>
                </a:solidFill>
                <a:latin typeface="Times" panose="02020603050405020304" pitchFamily="18" charset="0"/>
                <a:cs typeface="Times" panose="02020603050405020304" pitchFamily="18" charset="0"/>
              </a:rPr>
              <a:t>If  the priorities are not well defined, the schedule will not be efficient. </a:t>
            </a:r>
            <a:endParaRPr lang="en-US" sz="1800" dirty="0">
              <a:solidFill>
                <a:schemeClr val="tx1"/>
              </a:solidFill>
              <a:latin typeface="Times" panose="02020603050405020304" pitchFamily="18" charset="0"/>
              <a:cs typeface="Times" panose="02020603050405020304" pitchFamily="18" charset="0"/>
            </a:endParaRPr>
          </a:p>
        </p:txBody>
      </p:sp>
      <p:sp>
        <p:nvSpPr>
          <p:cNvPr id="6" name="Content Placeholder 7">
            <a:extLst>
              <a:ext uri="{FF2B5EF4-FFF2-40B4-BE49-F238E27FC236}">
                <a16:creationId xmlns:a16="http://schemas.microsoft.com/office/drawing/2014/main" id="{FF908D17-D2FD-4B2F-A2CA-AE0B85A38131}"/>
              </a:ext>
            </a:extLst>
          </p:cNvPr>
          <p:cNvSpPr txBox="1">
            <a:spLocks/>
          </p:cNvSpPr>
          <p:nvPr/>
        </p:nvSpPr>
        <p:spPr>
          <a:xfrm>
            <a:off x="457200" y="4114800"/>
            <a:ext cx="8534400" cy="1982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Aft>
                <a:spcPts val="0"/>
              </a:spcAft>
              <a:buFont typeface="Arial" panose="020B0604020202020204" pitchFamily="34" charset="0"/>
              <a:buNone/>
            </a:pPr>
            <a:r>
              <a:rPr lang="en-US" sz="1800" b="1" dirty="0">
                <a:latin typeface="Times" panose="02020603050405020304" pitchFamily="18" charset="0"/>
                <a:cs typeface="Times" panose="02020603050405020304" pitchFamily="18" charset="0"/>
              </a:rPr>
              <a:t>Improvements</a:t>
            </a:r>
          </a:p>
          <a:p>
            <a:pPr algn="just" fontAlgn="auto">
              <a:lnSpc>
                <a:spcPct val="100000"/>
              </a:lnSpc>
              <a:spcAft>
                <a:spcPts val="0"/>
              </a:spcAft>
              <a:buSzPct val="80000"/>
            </a:pPr>
            <a:r>
              <a:rPr lang="en-GB" sz="1800" dirty="0">
                <a:solidFill>
                  <a:prstClr val="black"/>
                </a:solidFill>
                <a:latin typeface="Times" panose="02020603050405020304" pitchFamily="18" charset="0"/>
                <a:cs typeface="Times" panose="02020603050405020304" pitchFamily="18" charset="0"/>
              </a:rPr>
              <a:t>Development of advanced optimization methods to jointly optimize the recovery operation and logistic problems. An optimization process can help the operator in making critical and more informed decisions after outages.</a:t>
            </a:r>
          </a:p>
          <a:p>
            <a:pPr algn="just" fontAlgn="auto">
              <a:lnSpc>
                <a:spcPct val="100000"/>
              </a:lnSpc>
              <a:spcAft>
                <a:spcPts val="0"/>
              </a:spcAft>
              <a:buSzPct val="80000"/>
            </a:pPr>
            <a:r>
              <a:rPr lang="en-GB" sz="1800" dirty="0">
                <a:solidFill>
                  <a:prstClr val="black"/>
                </a:solidFill>
                <a:latin typeface="Times" panose="02020603050405020304" pitchFamily="18" charset="0"/>
                <a:cs typeface="Times" panose="02020603050405020304" pitchFamily="18" charset="0"/>
              </a:rPr>
              <a:t>Design solution algorithms for the co-optimization problem to obtain a quick and efficient solution</a:t>
            </a:r>
            <a:endParaRPr lang="en-US" sz="1800" dirty="0">
              <a:solidFill>
                <a:prstClr val="black"/>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84793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Distribution System Restoration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8" name="Content Placeholder 6">
            <a:extLst>
              <a:ext uri="{FF2B5EF4-FFF2-40B4-BE49-F238E27FC236}">
                <a16:creationId xmlns:a16="http://schemas.microsoft.com/office/drawing/2014/main" id="{A1886BE1-734A-474C-9E00-931DC695F076}"/>
              </a:ext>
            </a:extLst>
          </p:cNvPr>
          <p:cNvGraphicFramePr>
            <a:graphicFrameLocks/>
          </p:cNvGraphicFramePr>
          <p:nvPr>
            <p:extLst>
              <p:ext uri="{D42A27DB-BD31-4B8C-83A1-F6EECF244321}">
                <p14:modId xmlns:p14="http://schemas.microsoft.com/office/powerpoint/2010/main" val="3179569988"/>
              </p:ext>
            </p:extLst>
          </p:nvPr>
        </p:nvGraphicFramePr>
        <p:xfrm>
          <a:off x="228600" y="3577582"/>
          <a:ext cx="8839200" cy="2233328"/>
        </p:xfrm>
        <a:graphic>
          <a:graphicData uri="http://schemas.openxmlformats.org/drawingml/2006/table">
            <a:tbl>
              <a:tblPr/>
              <a:tblGrid>
                <a:gridCol w="2034419">
                  <a:extLst>
                    <a:ext uri="{9D8B030D-6E8A-4147-A177-3AD203B41FA5}">
                      <a16:colId xmlns:a16="http://schemas.microsoft.com/office/drawing/2014/main" val="21251050"/>
                    </a:ext>
                  </a:extLst>
                </a:gridCol>
                <a:gridCol w="1122438">
                  <a:extLst>
                    <a:ext uri="{9D8B030D-6E8A-4147-A177-3AD203B41FA5}">
                      <a16:colId xmlns:a16="http://schemas.microsoft.com/office/drawing/2014/main" val="3272036513"/>
                    </a:ext>
                  </a:extLst>
                </a:gridCol>
                <a:gridCol w="1473200">
                  <a:extLst>
                    <a:ext uri="{9D8B030D-6E8A-4147-A177-3AD203B41FA5}">
                      <a16:colId xmlns:a16="http://schemas.microsoft.com/office/drawing/2014/main" val="2317986947"/>
                    </a:ext>
                  </a:extLst>
                </a:gridCol>
                <a:gridCol w="1542143">
                  <a:extLst>
                    <a:ext uri="{9D8B030D-6E8A-4147-A177-3AD203B41FA5}">
                      <a16:colId xmlns:a16="http://schemas.microsoft.com/office/drawing/2014/main" val="3418700157"/>
                    </a:ext>
                  </a:extLst>
                </a:gridCol>
                <a:gridCol w="1371600">
                  <a:extLst>
                    <a:ext uri="{9D8B030D-6E8A-4147-A177-3AD203B41FA5}">
                      <a16:colId xmlns:a16="http://schemas.microsoft.com/office/drawing/2014/main" val="2965123417"/>
                    </a:ext>
                  </a:extLst>
                </a:gridCol>
                <a:gridCol w="1295400">
                  <a:extLst>
                    <a:ext uri="{9D8B030D-6E8A-4147-A177-3AD203B41FA5}">
                      <a16:colId xmlns:a16="http://schemas.microsoft.com/office/drawing/2014/main" val="3138362355"/>
                    </a:ext>
                  </a:extLst>
                </a:gridCol>
              </a:tblGrid>
              <a:tr h="323982">
                <a:tc rowSpan="2">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000000"/>
                          </a:solidFill>
                          <a:effectLst/>
                          <a:latin typeface="Times New Roman" panose="02020603050405020304" pitchFamily="18" charset="0"/>
                        </a:rPr>
                        <a:t>Method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Model/Algorithm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4328826"/>
                  </a:ext>
                </a:extLst>
              </a:tr>
              <a:tr h="289436">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MILP</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Stochastic/Robust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Agent-based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Heuristic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Other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928419"/>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a:solidFill>
                            <a:srgbClr val="000000"/>
                          </a:solidFill>
                          <a:effectLst/>
                          <a:latin typeface="Times New Roman" panose="02020603050405020304" pitchFamily="18" charset="0"/>
                        </a:rPr>
                        <a:t>Reconfiguration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[8]-[10]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[12]-[14]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[15]-[17]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83671"/>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a:solidFill>
                            <a:srgbClr val="000000"/>
                          </a:solidFill>
                          <a:effectLst/>
                          <a:latin typeface="Times New Roman" panose="02020603050405020304" pitchFamily="18" charset="0"/>
                        </a:rPr>
                        <a:t>Reconfiguration+DGs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[18]-[20]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[21]-[24]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[25]-[27]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[28]-[30]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[31]-[32]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017725"/>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a:solidFill>
                            <a:srgbClr val="000000"/>
                          </a:solidFill>
                          <a:effectLst/>
                          <a:latin typeface="Times New Roman" panose="02020603050405020304" pitchFamily="18" charset="0"/>
                        </a:rPr>
                        <a:t>Networked Microgrids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[33]-[36]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[37]-[40]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[41]-[42]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[43]-[44]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597300"/>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000000"/>
                          </a:solidFill>
                          <a:effectLst/>
                          <a:latin typeface="Times New Roman" panose="02020603050405020304" pitchFamily="18" charset="0"/>
                        </a:rPr>
                        <a:t>Microgrid Formation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[46]-[50]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[51]-[54]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[52]-[55]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753434"/>
                  </a:ext>
                </a:extLst>
              </a:tr>
              <a:tr h="32398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000000"/>
                          </a:solidFill>
                          <a:effectLst/>
                          <a:latin typeface="Times New Roman" panose="02020603050405020304" pitchFamily="18" charset="0"/>
                        </a:rPr>
                        <a:t>Repair Scheduling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endParaRPr lang="en-US" sz="14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[58]-[61]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Times New Roman" panose="02020603050405020304" pitchFamily="18" charset="0"/>
                        </a:rPr>
                        <a:t>[62]-[65]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682015"/>
                  </a:ext>
                </a:extLst>
              </a:tr>
            </a:tbl>
          </a:graphicData>
        </a:graphic>
      </p:graphicFrame>
      <p:sp>
        <p:nvSpPr>
          <p:cNvPr id="9" name="Content Placeholder 2">
            <a:extLst>
              <a:ext uri="{FF2B5EF4-FFF2-40B4-BE49-F238E27FC236}">
                <a16:creationId xmlns:a16="http://schemas.microsoft.com/office/drawing/2014/main" id="{48F8B767-3622-4BAE-9418-C83FD3D04E3B}"/>
              </a:ext>
            </a:extLst>
          </p:cNvPr>
          <p:cNvSpPr txBox="1">
            <a:spLocks/>
          </p:cNvSpPr>
          <p:nvPr/>
        </p:nvSpPr>
        <p:spPr>
          <a:xfrm>
            <a:off x="447582" y="685800"/>
            <a:ext cx="8620218" cy="320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buFont typeface="Wingdings" panose="05000000000000000000" pitchFamily="2" charset="2"/>
              <a:buChar char="Ø"/>
            </a:pPr>
            <a:r>
              <a:rPr lang="en-US" sz="1600" b="1" dirty="0">
                <a:solidFill>
                  <a:prstClr val="black"/>
                </a:solidFill>
                <a:latin typeface="Times New Roman" panose="02020603050405020304" pitchFamily="18" charset="0"/>
                <a:cs typeface="Times New Roman" panose="02020603050405020304" pitchFamily="18" charset="0"/>
              </a:rPr>
              <a:t>Reconfiguration</a:t>
            </a:r>
            <a:r>
              <a:rPr lang="en-US" sz="1600" dirty="0">
                <a:solidFill>
                  <a:prstClr val="black"/>
                </a:solidFill>
                <a:latin typeface="Times New Roman" panose="02020603050405020304" pitchFamily="18" charset="0"/>
                <a:cs typeface="Times New Roman" panose="02020603050405020304" pitchFamily="18" charset="0"/>
              </a:rPr>
              <a:t>: optimal reconfiguration of the distribution network with the objective of maximizing the served loads.</a:t>
            </a:r>
          </a:p>
          <a:p>
            <a:pPr fontAlgn="auto">
              <a:lnSpc>
                <a:spcPct val="100000"/>
              </a:lnSpc>
              <a:spcAft>
                <a:spcPts val="0"/>
              </a:spcAft>
              <a:buFont typeface="Wingdings" panose="05000000000000000000" pitchFamily="2" charset="2"/>
              <a:buChar char="Ø"/>
            </a:pPr>
            <a:r>
              <a:rPr lang="en-US" sz="1600" b="1" dirty="0">
                <a:solidFill>
                  <a:prstClr val="black"/>
                </a:solidFill>
                <a:latin typeface="Times New Roman" panose="02020603050405020304" pitchFamily="18" charset="0"/>
                <a:cs typeface="Times New Roman" panose="02020603050405020304" pitchFamily="18" charset="0"/>
              </a:rPr>
              <a:t>Reconfiguration and DG dispatch</a:t>
            </a:r>
            <a:r>
              <a:rPr lang="en-US" sz="1600" dirty="0">
                <a:solidFill>
                  <a:prstClr val="black"/>
                </a:solidFill>
                <a:latin typeface="Times New Roman" panose="02020603050405020304" pitchFamily="18" charset="0"/>
                <a:cs typeface="Times New Roman" panose="02020603050405020304" pitchFamily="18" charset="0"/>
              </a:rPr>
              <a:t>: optimal reconfiguration of the distribution network and DG operation.</a:t>
            </a:r>
          </a:p>
          <a:p>
            <a:pPr fontAlgn="auto">
              <a:lnSpc>
                <a:spcPct val="100000"/>
              </a:lnSpc>
              <a:spcAft>
                <a:spcPts val="0"/>
              </a:spcAft>
              <a:buFont typeface="Wingdings" panose="05000000000000000000" pitchFamily="2" charset="2"/>
              <a:buChar char="Ø"/>
            </a:pPr>
            <a:r>
              <a:rPr lang="en-US" sz="1600" b="1" dirty="0">
                <a:solidFill>
                  <a:prstClr val="black"/>
                </a:solidFill>
                <a:latin typeface="Times New Roman" panose="02020603050405020304" pitchFamily="18" charset="0"/>
                <a:cs typeface="Times New Roman" panose="02020603050405020304" pitchFamily="18" charset="0"/>
              </a:rPr>
              <a:t>Networked Microgrids</a:t>
            </a:r>
            <a:r>
              <a:rPr lang="en-US" sz="1600" dirty="0">
                <a:solidFill>
                  <a:prstClr val="black"/>
                </a:solidFill>
                <a:latin typeface="Times New Roman" panose="02020603050405020304" pitchFamily="18" charset="0"/>
                <a:cs typeface="Times New Roman" panose="02020603050405020304" pitchFamily="18" charset="0"/>
              </a:rPr>
              <a:t>: optimal operation of interconnected </a:t>
            </a:r>
            <a:r>
              <a:rPr lang="en-GB" sz="1600" dirty="0">
                <a:solidFill>
                  <a:prstClr val="black"/>
                </a:solidFill>
                <a:latin typeface="Times New Roman" panose="02020603050405020304" pitchFamily="18" charset="0"/>
                <a:cs typeface="Times New Roman" panose="02020603050405020304" pitchFamily="18" charset="0"/>
              </a:rPr>
              <a:t>individual microgrids with defined boundaries.</a:t>
            </a:r>
            <a:endParaRPr lang="en-US" sz="1600" dirty="0">
              <a:solidFill>
                <a:prstClr val="black"/>
              </a:solidFill>
              <a:latin typeface="Times New Roman" panose="02020603050405020304" pitchFamily="18" charset="0"/>
              <a:cs typeface="Times New Roman" panose="02020603050405020304" pitchFamily="18" charset="0"/>
            </a:endParaRPr>
          </a:p>
          <a:p>
            <a:pPr fontAlgn="auto">
              <a:lnSpc>
                <a:spcPct val="100000"/>
              </a:lnSpc>
              <a:spcAft>
                <a:spcPts val="600"/>
              </a:spcAft>
              <a:buFont typeface="Wingdings" panose="05000000000000000000" pitchFamily="2" charset="2"/>
              <a:buChar char="Ø"/>
            </a:pPr>
            <a:r>
              <a:rPr lang="en-US" sz="1600" b="1" dirty="0">
                <a:solidFill>
                  <a:prstClr val="black"/>
                </a:solidFill>
                <a:latin typeface="Times New Roman" panose="02020603050405020304" pitchFamily="18" charset="0"/>
                <a:cs typeface="Times New Roman" panose="02020603050405020304" pitchFamily="18" charset="0"/>
              </a:rPr>
              <a:t>Microgrid formation</a:t>
            </a:r>
            <a:r>
              <a:rPr lang="en-US" sz="1600" dirty="0">
                <a:solidFill>
                  <a:prstClr val="black"/>
                </a:solidFill>
                <a:latin typeface="Times New Roman" panose="02020603050405020304" pitchFamily="18" charset="0"/>
                <a:cs typeface="Times New Roman" panose="02020603050405020304" pitchFamily="18" charset="0"/>
              </a:rPr>
              <a:t>: optimal operation of microgrids with dynamic boundaries.</a:t>
            </a:r>
          </a:p>
          <a:p>
            <a:pPr fontAlgn="auto">
              <a:lnSpc>
                <a:spcPct val="100000"/>
              </a:lnSpc>
              <a:spcAft>
                <a:spcPts val="600"/>
              </a:spcAft>
              <a:buFont typeface="Wingdings" panose="05000000000000000000" pitchFamily="2" charset="2"/>
              <a:buChar char="Ø"/>
            </a:pPr>
            <a:r>
              <a:rPr lang="en-US" sz="1600" b="1" dirty="0">
                <a:solidFill>
                  <a:prstClr val="black"/>
                </a:solidFill>
                <a:latin typeface="Times New Roman" panose="02020603050405020304" pitchFamily="18" charset="0"/>
                <a:cs typeface="Times New Roman" panose="02020603050405020304" pitchFamily="18" charset="0"/>
              </a:rPr>
              <a:t>Repair Scheduling</a:t>
            </a:r>
            <a:r>
              <a:rPr lang="en-US" sz="1600" dirty="0">
                <a:solidFill>
                  <a:prstClr val="black"/>
                </a:solidFill>
                <a:latin typeface="Times New Roman" panose="02020603050405020304" pitchFamily="18" charset="0"/>
                <a:cs typeface="Times New Roman" panose="02020603050405020304" pitchFamily="18" charset="0"/>
              </a:rPr>
              <a:t>: repair scheduling of distribution systems’ assets without considering network operations.</a:t>
            </a:r>
          </a:p>
        </p:txBody>
      </p:sp>
      <p:sp>
        <p:nvSpPr>
          <p:cNvPr id="10" name="Rectangle 9">
            <a:extLst>
              <a:ext uri="{FF2B5EF4-FFF2-40B4-BE49-F238E27FC236}">
                <a16:creationId xmlns:a16="http://schemas.microsoft.com/office/drawing/2014/main" id="{5B2DF864-6069-4F16-BB0C-2AD37CEA0E76}"/>
              </a:ext>
            </a:extLst>
          </p:cNvPr>
          <p:cNvSpPr/>
          <p:nvPr/>
        </p:nvSpPr>
        <p:spPr>
          <a:xfrm>
            <a:off x="457200" y="5826322"/>
            <a:ext cx="2836033" cy="307777"/>
          </a:xfrm>
          <a:prstGeom prst="rect">
            <a:avLst/>
          </a:prstGeom>
        </p:spPr>
        <p:txBody>
          <a:bodyPr wrap="none">
            <a:spAutoFit/>
          </a:bodyPr>
          <a:lstStyle/>
          <a:p>
            <a:pPr eaLnBrk="1" fontAlgn="auto" hangingPunct="1">
              <a:spcBef>
                <a:spcPts val="0"/>
              </a:spcBef>
              <a:spcAft>
                <a:spcPts val="0"/>
              </a:spcAft>
            </a:pPr>
            <a:r>
              <a:rPr lang="en-US" sz="1400" dirty="0">
                <a:solidFill>
                  <a:srgbClr val="000000"/>
                </a:solidFill>
                <a:latin typeface="Times New Roman" panose="02020603050405020304" pitchFamily="18" charset="0"/>
              </a:rPr>
              <a:t>MILP: Mixed integer linear Program</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608654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Review: Repair and Restoration (1/3)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29" name="Content Placeholder 2">
            <a:extLst>
              <a:ext uri="{FF2B5EF4-FFF2-40B4-BE49-F238E27FC236}">
                <a16:creationId xmlns:a16="http://schemas.microsoft.com/office/drawing/2014/main" id="{241EA7C8-F1F6-41FC-A244-B80BD41526EC}"/>
              </a:ext>
            </a:extLst>
          </p:cNvPr>
          <p:cNvSpPr>
            <a:spLocks noGrp="1"/>
          </p:cNvSpPr>
          <p:nvPr>
            <p:ph idx="1"/>
          </p:nvPr>
        </p:nvSpPr>
        <p:spPr>
          <a:xfrm>
            <a:off x="53961" y="2057400"/>
            <a:ext cx="3451239" cy="3891666"/>
          </a:xfrm>
        </p:spPr>
        <p:txBody>
          <a:bodyPr>
            <a:noAutofit/>
          </a:bodyPr>
          <a:lstStyle/>
          <a:p>
            <a:pPr marL="0" indent="0">
              <a:buNone/>
            </a:pPr>
            <a:r>
              <a:rPr lang="en-US" sz="2000" b="1" dirty="0">
                <a:solidFill>
                  <a:schemeClr val="tx1"/>
                </a:solidFill>
                <a:latin typeface="Times" panose="02020603050405020304" pitchFamily="18" charset="0"/>
                <a:cs typeface="Times" panose="02020603050405020304" pitchFamily="18" charset="0"/>
              </a:rPr>
              <a:t>Assumptions</a:t>
            </a:r>
          </a:p>
          <a:p>
            <a:pPr>
              <a:buClrTx/>
            </a:pPr>
            <a:r>
              <a:rPr lang="en-US" sz="2000" dirty="0">
                <a:solidFill>
                  <a:schemeClr val="tx1"/>
                </a:solidFill>
                <a:latin typeface="Times" panose="02020603050405020304" pitchFamily="18" charset="0"/>
                <a:cs typeface="Times" panose="02020603050405020304" pitchFamily="18" charset="0"/>
              </a:rPr>
              <a:t>Neglect travel time</a:t>
            </a:r>
          </a:p>
          <a:p>
            <a:pPr>
              <a:buClrTx/>
            </a:pPr>
            <a:r>
              <a:rPr lang="en-US" sz="2000" dirty="0">
                <a:solidFill>
                  <a:schemeClr val="tx1"/>
                </a:solidFill>
                <a:latin typeface="Times" panose="02020603050405020304" pitchFamily="18" charset="0"/>
                <a:cs typeface="Times" panose="02020603050405020304" pitchFamily="18" charset="0"/>
              </a:rPr>
              <a:t>Crews are immediately present at the damaged components</a:t>
            </a:r>
          </a:p>
          <a:p>
            <a:pPr>
              <a:buClrTx/>
            </a:pPr>
            <a:r>
              <a:rPr lang="en-US" sz="2000" dirty="0">
                <a:solidFill>
                  <a:schemeClr val="tx1"/>
                </a:solidFill>
                <a:latin typeface="Times" panose="02020603050405020304" pitchFamily="18" charset="0"/>
                <a:cs typeface="Times" panose="02020603050405020304" pitchFamily="18" charset="0"/>
              </a:rPr>
              <a:t>No specific crew assignments</a:t>
            </a:r>
          </a:p>
          <a:p>
            <a:pPr marL="0" indent="0">
              <a:buNone/>
            </a:pPr>
            <a:r>
              <a:rPr lang="en-US" sz="2000" b="1" dirty="0">
                <a:solidFill>
                  <a:schemeClr val="tx1"/>
                </a:solidFill>
                <a:latin typeface="Times" panose="02020603050405020304" pitchFamily="18" charset="0"/>
                <a:cs typeface="Times" panose="02020603050405020304" pitchFamily="18" charset="0"/>
              </a:rPr>
              <a:t>Model</a:t>
            </a:r>
          </a:p>
          <a:p>
            <a:pPr>
              <a:buClrTx/>
            </a:pPr>
            <a:r>
              <a:rPr lang="en-US" sz="2000" dirty="0">
                <a:solidFill>
                  <a:schemeClr val="tx1"/>
                </a:solidFill>
                <a:latin typeface="Times" panose="02020603050405020304" pitchFamily="18" charset="0"/>
                <a:cs typeface="Times" panose="02020603050405020304" pitchFamily="18" charset="0"/>
              </a:rPr>
              <a:t>Transmission system operation</a:t>
            </a:r>
          </a:p>
          <a:p>
            <a:pPr>
              <a:buClrTx/>
            </a:pPr>
            <a:r>
              <a:rPr lang="en-US" sz="2000" dirty="0">
                <a:solidFill>
                  <a:schemeClr val="tx1"/>
                </a:solidFill>
                <a:latin typeface="Times" panose="02020603050405020304" pitchFamily="18" charset="0"/>
                <a:cs typeface="Times" panose="02020603050405020304" pitchFamily="18" charset="0"/>
              </a:rPr>
              <a:t>Repair schedule</a:t>
            </a:r>
          </a:p>
        </p:txBody>
      </p:sp>
      <p:sp>
        <p:nvSpPr>
          <p:cNvPr id="30" name="Rectangle 29">
            <a:extLst>
              <a:ext uri="{FF2B5EF4-FFF2-40B4-BE49-F238E27FC236}">
                <a16:creationId xmlns:a16="http://schemas.microsoft.com/office/drawing/2014/main" id="{EBF10A87-BEC1-4E3F-9175-4C2782A02D48}"/>
              </a:ext>
            </a:extLst>
          </p:cNvPr>
          <p:cNvSpPr/>
          <p:nvPr/>
        </p:nvSpPr>
        <p:spPr>
          <a:xfrm>
            <a:off x="0" y="990600"/>
            <a:ext cx="2950381" cy="923330"/>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v"/>
            </a:pPr>
            <a:r>
              <a:rPr lang="en-US" sz="2000" dirty="0">
                <a:solidFill>
                  <a:prstClr val="black"/>
                </a:solidFill>
                <a:latin typeface="Times" panose="02020603050405020304" pitchFamily="18" charset="0"/>
                <a:cs typeface="Times" panose="02020603050405020304" pitchFamily="18" charset="0"/>
              </a:rPr>
              <a:t>MILP for </a:t>
            </a:r>
            <a:r>
              <a:rPr lang="en-US" sz="2000" b="1" dirty="0">
                <a:solidFill>
                  <a:prstClr val="black"/>
                </a:solidFill>
                <a:latin typeface="Times" panose="02020603050405020304" pitchFamily="18" charset="0"/>
                <a:cs typeface="Times" panose="02020603050405020304" pitchFamily="18" charset="0"/>
              </a:rPr>
              <a:t>transmission </a:t>
            </a:r>
            <a:r>
              <a:rPr lang="en-US" sz="2000" dirty="0">
                <a:solidFill>
                  <a:prstClr val="black"/>
                </a:solidFill>
                <a:latin typeface="Times" panose="02020603050405020304" pitchFamily="18" charset="0"/>
                <a:cs typeface="Times" panose="02020603050405020304" pitchFamily="18" charset="0"/>
              </a:rPr>
              <a:t>system repair and restoration (Arab 2015)</a:t>
            </a:r>
          </a:p>
        </p:txBody>
      </p:sp>
      <p:graphicFrame>
        <p:nvGraphicFramePr>
          <p:cNvPr id="31" name="Table 30">
            <a:extLst>
              <a:ext uri="{FF2B5EF4-FFF2-40B4-BE49-F238E27FC236}">
                <a16:creationId xmlns:a16="http://schemas.microsoft.com/office/drawing/2014/main" id="{2F651A18-4A80-43E5-905D-C687F247C4FE}"/>
              </a:ext>
            </a:extLst>
          </p:cNvPr>
          <p:cNvGraphicFramePr>
            <a:graphicFrameLocks noGrp="1"/>
          </p:cNvGraphicFramePr>
          <p:nvPr>
            <p:extLst>
              <p:ext uri="{D42A27DB-BD31-4B8C-83A1-F6EECF244321}">
                <p14:modId xmlns:p14="http://schemas.microsoft.com/office/powerpoint/2010/main" val="2431802150"/>
              </p:ext>
            </p:extLst>
          </p:nvPr>
        </p:nvGraphicFramePr>
        <p:xfrm>
          <a:off x="2971800" y="1568003"/>
          <a:ext cx="6120616" cy="2013860"/>
        </p:xfrm>
        <a:graphic>
          <a:graphicData uri="http://schemas.openxmlformats.org/drawingml/2006/table">
            <a:tbl>
              <a:tblPr firstRow="1" bandRow="1"/>
              <a:tblGrid>
                <a:gridCol w="765077">
                  <a:extLst>
                    <a:ext uri="{9D8B030D-6E8A-4147-A177-3AD203B41FA5}">
                      <a16:colId xmlns:a16="http://schemas.microsoft.com/office/drawing/2014/main" val="3034048171"/>
                    </a:ext>
                  </a:extLst>
                </a:gridCol>
                <a:gridCol w="765077">
                  <a:extLst>
                    <a:ext uri="{9D8B030D-6E8A-4147-A177-3AD203B41FA5}">
                      <a16:colId xmlns:a16="http://schemas.microsoft.com/office/drawing/2014/main" val="2148933854"/>
                    </a:ext>
                  </a:extLst>
                </a:gridCol>
                <a:gridCol w="765077">
                  <a:extLst>
                    <a:ext uri="{9D8B030D-6E8A-4147-A177-3AD203B41FA5}">
                      <a16:colId xmlns:a16="http://schemas.microsoft.com/office/drawing/2014/main" val="4132947876"/>
                    </a:ext>
                  </a:extLst>
                </a:gridCol>
                <a:gridCol w="765077">
                  <a:extLst>
                    <a:ext uri="{9D8B030D-6E8A-4147-A177-3AD203B41FA5}">
                      <a16:colId xmlns:a16="http://schemas.microsoft.com/office/drawing/2014/main" val="805867080"/>
                    </a:ext>
                  </a:extLst>
                </a:gridCol>
                <a:gridCol w="765077">
                  <a:extLst>
                    <a:ext uri="{9D8B030D-6E8A-4147-A177-3AD203B41FA5}">
                      <a16:colId xmlns:a16="http://schemas.microsoft.com/office/drawing/2014/main" val="624264998"/>
                    </a:ext>
                  </a:extLst>
                </a:gridCol>
                <a:gridCol w="765077">
                  <a:extLst>
                    <a:ext uri="{9D8B030D-6E8A-4147-A177-3AD203B41FA5}">
                      <a16:colId xmlns:a16="http://schemas.microsoft.com/office/drawing/2014/main" val="4188948107"/>
                    </a:ext>
                  </a:extLst>
                </a:gridCol>
                <a:gridCol w="765077">
                  <a:extLst>
                    <a:ext uri="{9D8B030D-6E8A-4147-A177-3AD203B41FA5}">
                      <a16:colId xmlns:a16="http://schemas.microsoft.com/office/drawing/2014/main" val="798945957"/>
                    </a:ext>
                  </a:extLst>
                </a:gridCol>
                <a:gridCol w="765077">
                  <a:extLst>
                    <a:ext uri="{9D8B030D-6E8A-4147-A177-3AD203B41FA5}">
                      <a16:colId xmlns:a16="http://schemas.microsoft.com/office/drawing/2014/main" val="1846782064"/>
                    </a:ext>
                  </a:extLst>
                </a:gridCol>
              </a:tblGrid>
              <a:tr h="402772">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7">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b="0" dirty="0">
                          <a:solidFill>
                            <a:schemeClr val="tx1"/>
                          </a:solidFill>
                        </a:rPr>
                        <a:t>Repair status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561040"/>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Line 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8441569"/>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Line 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41462203"/>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Line 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76023719"/>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Line 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69507076"/>
                  </a:ext>
                </a:extLst>
              </a:tr>
            </a:tbl>
          </a:graphicData>
        </a:graphic>
      </p:graphicFrame>
      <p:sp>
        <p:nvSpPr>
          <p:cNvPr id="32" name="Rectangle: Rounded Corners 4">
            <a:extLst>
              <a:ext uri="{FF2B5EF4-FFF2-40B4-BE49-F238E27FC236}">
                <a16:creationId xmlns:a16="http://schemas.microsoft.com/office/drawing/2014/main" id="{89AB8938-56AA-4C59-BA86-F20E9273D93F}"/>
              </a:ext>
            </a:extLst>
          </p:cNvPr>
          <p:cNvSpPr/>
          <p:nvPr/>
        </p:nvSpPr>
        <p:spPr>
          <a:xfrm>
            <a:off x="3772862" y="1999953"/>
            <a:ext cx="2194560"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1">
            <a:extLst>
              <a:ext uri="{FF2B5EF4-FFF2-40B4-BE49-F238E27FC236}">
                <a16:creationId xmlns:a16="http://schemas.microsoft.com/office/drawing/2014/main" id="{7C56946C-4EB4-49C0-97CC-A7E6166E3904}"/>
              </a:ext>
            </a:extLst>
          </p:cNvPr>
          <p:cNvSpPr/>
          <p:nvPr/>
        </p:nvSpPr>
        <p:spPr>
          <a:xfrm>
            <a:off x="3772862" y="2397077"/>
            <a:ext cx="2907792"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2">
            <a:extLst>
              <a:ext uri="{FF2B5EF4-FFF2-40B4-BE49-F238E27FC236}">
                <a16:creationId xmlns:a16="http://schemas.microsoft.com/office/drawing/2014/main" id="{0E6E412B-FF1A-41E4-A233-861D5E2B33E5}"/>
              </a:ext>
            </a:extLst>
          </p:cNvPr>
          <p:cNvSpPr/>
          <p:nvPr/>
        </p:nvSpPr>
        <p:spPr>
          <a:xfrm>
            <a:off x="6168590" y="2792394"/>
            <a:ext cx="1252728"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3">
            <a:extLst>
              <a:ext uri="{FF2B5EF4-FFF2-40B4-BE49-F238E27FC236}">
                <a16:creationId xmlns:a16="http://schemas.microsoft.com/office/drawing/2014/main" id="{F9404592-967A-4083-ACF8-C7EF41A71E83}"/>
              </a:ext>
            </a:extLst>
          </p:cNvPr>
          <p:cNvSpPr/>
          <p:nvPr/>
        </p:nvSpPr>
        <p:spPr>
          <a:xfrm>
            <a:off x="6934434" y="3209969"/>
            <a:ext cx="1252729"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6" name="Table 35">
            <a:extLst>
              <a:ext uri="{FF2B5EF4-FFF2-40B4-BE49-F238E27FC236}">
                <a16:creationId xmlns:a16="http://schemas.microsoft.com/office/drawing/2014/main" id="{5FB07282-19A2-4935-8C11-8BDE53D91926}"/>
              </a:ext>
            </a:extLst>
          </p:cNvPr>
          <p:cNvGraphicFramePr>
            <a:graphicFrameLocks noGrp="1"/>
          </p:cNvGraphicFramePr>
          <p:nvPr>
            <p:extLst>
              <p:ext uri="{D42A27DB-BD31-4B8C-83A1-F6EECF244321}">
                <p14:modId xmlns:p14="http://schemas.microsoft.com/office/powerpoint/2010/main" val="2922722490"/>
              </p:ext>
            </p:extLst>
          </p:nvPr>
        </p:nvGraphicFramePr>
        <p:xfrm>
          <a:off x="2971800" y="3777340"/>
          <a:ext cx="6120616" cy="2013860"/>
        </p:xfrm>
        <a:graphic>
          <a:graphicData uri="http://schemas.openxmlformats.org/drawingml/2006/table">
            <a:tbl>
              <a:tblPr firstRow="1" bandRow="1"/>
              <a:tblGrid>
                <a:gridCol w="765077">
                  <a:extLst>
                    <a:ext uri="{9D8B030D-6E8A-4147-A177-3AD203B41FA5}">
                      <a16:colId xmlns:a16="http://schemas.microsoft.com/office/drawing/2014/main" val="3034048171"/>
                    </a:ext>
                  </a:extLst>
                </a:gridCol>
                <a:gridCol w="765077">
                  <a:extLst>
                    <a:ext uri="{9D8B030D-6E8A-4147-A177-3AD203B41FA5}">
                      <a16:colId xmlns:a16="http://schemas.microsoft.com/office/drawing/2014/main" val="2148933854"/>
                    </a:ext>
                  </a:extLst>
                </a:gridCol>
                <a:gridCol w="765077">
                  <a:extLst>
                    <a:ext uri="{9D8B030D-6E8A-4147-A177-3AD203B41FA5}">
                      <a16:colId xmlns:a16="http://schemas.microsoft.com/office/drawing/2014/main" val="4132947876"/>
                    </a:ext>
                  </a:extLst>
                </a:gridCol>
                <a:gridCol w="765077">
                  <a:extLst>
                    <a:ext uri="{9D8B030D-6E8A-4147-A177-3AD203B41FA5}">
                      <a16:colId xmlns:a16="http://schemas.microsoft.com/office/drawing/2014/main" val="805867080"/>
                    </a:ext>
                  </a:extLst>
                </a:gridCol>
                <a:gridCol w="765077">
                  <a:extLst>
                    <a:ext uri="{9D8B030D-6E8A-4147-A177-3AD203B41FA5}">
                      <a16:colId xmlns:a16="http://schemas.microsoft.com/office/drawing/2014/main" val="624264998"/>
                    </a:ext>
                  </a:extLst>
                </a:gridCol>
                <a:gridCol w="765077">
                  <a:extLst>
                    <a:ext uri="{9D8B030D-6E8A-4147-A177-3AD203B41FA5}">
                      <a16:colId xmlns:a16="http://schemas.microsoft.com/office/drawing/2014/main" val="4188948107"/>
                    </a:ext>
                  </a:extLst>
                </a:gridCol>
                <a:gridCol w="765077">
                  <a:extLst>
                    <a:ext uri="{9D8B030D-6E8A-4147-A177-3AD203B41FA5}">
                      <a16:colId xmlns:a16="http://schemas.microsoft.com/office/drawing/2014/main" val="798945957"/>
                    </a:ext>
                  </a:extLst>
                </a:gridCol>
                <a:gridCol w="765077">
                  <a:extLst>
                    <a:ext uri="{9D8B030D-6E8A-4147-A177-3AD203B41FA5}">
                      <a16:colId xmlns:a16="http://schemas.microsoft.com/office/drawing/2014/main" val="1846782064"/>
                    </a:ext>
                  </a:extLst>
                </a:gridCol>
              </a:tblGrid>
              <a:tr h="402772">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7">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b="0" dirty="0">
                          <a:solidFill>
                            <a:schemeClr val="tx1"/>
                          </a:solidFill>
                        </a:rPr>
                        <a:t>Operation status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561040"/>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Line 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libri" panose="020F0502020204030204"/>
                          <a:ea typeface="+mn-ea"/>
                          <a:cs typeface="+mn-cs"/>
                        </a:rPr>
                        <a:t>1</a:t>
                      </a:r>
                      <a:endPar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libri" panose="020F0502020204030204"/>
                          <a:ea typeface="+mn-ea"/>
                          <a:cs typeface="+mn-cs"/>
                        </a:rPr>
                        <a:t>1</a:t>
                      </a:r>
                      <a:endPar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8441569"/>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Line 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41462203"/>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Line 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76023719"/>
                  </a:ext>
                </a:extLst>
              </a:tr>
              <a:tr h="40277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Line 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n-lt"/>
                          <a:ea typeface="+mn-ea"/>
                          <a:cs typeface="+mn-cs"/>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69507076"/>
                  </a:ext>
                </a:extLst>
              </a:tr>
            </a:tbl>
          </a:graphicData>
        </a:graphic>
      </p:graphicFrame>
      <p:sp>
        <p:nvSpPr>
          <p:cNvPr id="37" name="Rectangle: Rounded Corners 43">
            <a:extLst>
              <a:ext uri="{FF2B5EF4-FFF2-40B4-BE49-F238E27FC236}">
                <a16:creationId xmlns:a16="http://schemas.microsoft.com/office/drawing/2014/main" id="{1965D29F-FF30-448C-B939-E466B62989BC}"/>
              </a:ext>
            </a:extLst>
          </p:cNvPr>
          <p:cNvSpPr/>
          <p:nvPr/>
        </p:nvSpPr>
        <p:spPr>
          <a:xfrm rot="5400000">
            <a:off x="5531253" y="2623384"/>
            <a:ext cx="1722881" cy="327736"/>
          </a:xfrm>
          <a:prstGeom prst="roundRect">
            <a:avLst/>
          </a:prstGeom>
          <a:solidFill>
            <a:srgbClr val="002060">
              <a:alpha val="30196"/>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7D3CE43D-4D4B-443C-9DBC-989E3BFFEC3B}"/>
              </a:ext>
            </a:extLst>
          </p:cNvPr>
          <p:cNvCxnSpPr/>
          <p:nvPr/>
        </p:nvCxnSpPr>
        <p:spPr>
          <a:xfrm flipH="1">
            <a:off x="6639102" y="1267881"/>
            <a:ext cx="1196979" cy="895940"/>
          </a:xfrm>
          <a:prstGeom prst="straightConnector1">
            <a:avLst/>
          </a:prstGeom>
          <a:noFill/>
          <a:ln w="28575" cap="flat" cmpd="sng" algn="ctr">
            <a:solidFill>
              <a:srgbClr val="5B9BD5"/>
            </a:solidFill>
            <a:prstDash val="solid"/>
            <a:miter lim="800000"/>
            <a:tailEnd type="triangle"/>
          </a:ln>
          <a:effectLst/>
        </p:spPr>
      </p:cxnSp>
      <p:sp>
        <p:nvSpPr>
          <p:cNvPr id="39" name="Rectangle 38">
            <a:extLst>
              <a:ext uri="{FF2B5EF4-FFF2-40B4-BE49-F238E27FC236}">
                <a16:creationId xmlns:a16="http://schemas.microsoft.com/office/drawing/2014/main" id="{C72C0038-DAD0-4270-87DF-F1C525C613E1}"/>
              </a:ext>
            </a:extLst>
          </p:cNvPr>
          <p:cNvSpPr/>
          <p:nvPr/>
        </p:nvSpPr>
        <p:spPr>
          <a:xfrm>
            <a:off x="6418443" y="889043"/>
            <a:ext cx="2871299" cy="369332"/>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Times" panose="02020603050405020304" pitchFamily="18" charset="0"/>
                <a:cs typeface="Times" panose="02020603050405020304" pitchFamily="18" charset="0"/>
              </a:rPr>
              <a:t>Limited by number of crews </a:t>
            </a:r>
            <a:endParaRPr lang="en-US" sz="1800" dirty="0">
              <a:solidFill>
                <a:prstClr val="black"/>
              </a:solidFill>
              <a:latin typeface="Calibri" panose="020F0502020204030204"/>
            </a:endParaRPr>
          </a:p>
        </p:txBody>
      </p:sp>
      <p:sp>
        <p:nvSpPr>
          <p:cNvPr id="40" name="Rectangle 39">
            <a:extLst>
              <a:ext uri="{FF2B5EF4-FFF2-40B4-BE49-F238E27FC236}">
                <a16:creationId xmlns:a16="http://schemas.microsoft.com/office/drawing/2014/main" id="{A70461A7-051C-4594-B097-B5F03EEE768C}"/>
              </a:ext>
            </a:extLst>
          </p:cNvPr>
          <p:cNvSpPr/>
          <p:nvPr/>
        </p:nvSpPr>
        <p:spPr>
          <a:xfrm>
            <a:off x="4235994" y="1085029"/>
            <a:ext cx="1268296" cy="369332"/>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Times" panose="02020603050405020304" pitchFamily="18" charset="0"/>
                <a:cs typeface="Times" panose="02020603050405020304" pitchFamily="18" charset="0"/>
              </a:rPr>
              <a:t>Repair time</a:t>
            </a:r>
            <a:endParaRPr lang="en-US" sz="1800" dirty="0">
              <a:solidFill>
                <a:prstClr val="black"/>
              </a:solidFill>
              <a:latin typeface="Calibri" panose="020F0502020204030204"/>
            </a:endParaRPr>
          </a:p>
        </p:txBody>
      </p:sp>
      <p:sp>
        <p:nvSpPr>
          <p:cNvPr id="41" name="Left Brace 40">
            <a:extLst>
              <a:ext uri="{FF2B5EF4-FFF2-40B4-BE49-F238E27FC236}">
                <a16:creationId xmlns:a16="http://schemas.microsoft.com/office/drawing/2014/main" id="{C75F14AA-5619-4E6E-8EAE-9E5289E45BCB}"/>
              </a:ext>
            </a:extLst>
          </p:cNvPr>
          <p:cNvSpPr/>
          <p:nvPr/>
        </p:nvSpPr>
        <p:spPr>
          <a:xfrm rot="5400000">
            <a:off x="4637187" y="794469"/>
            <a:ext cx="451968" cy="1865376"/>
          </a:xfrm>
          <a:prstGeom prst="leftBrace">
            <a:avLst/>
          </a:prstGeom>
          <a:noFill/>
          <a:ln w="28575"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11">
            <a:extLst>
              <a:ext uri="{FF2B5EF4-FFF2-40B4-BE49-F238E27FC236}">
                <a16:creationId xmlns:a16="http://schemas.microsoft.com/office/drawing/2014/main" id="{EF65796E-D710-4035-A2BA-5EE6969CB918}"/>
              </a:ext>
            </a:extLst>
          </p:cNvPr>
          <p:cNvSpPr/>
          <p:nvPr/>
        </p:nvSpPr>
        <p:spPr>
          <a:xfrm>
            <a:off x="5153623" y="2211332"/>
            <a:ext cx="1105874" cy="2130641"/>
          </a:xfrm>
          <a:custGeom>
            <a:avLst/>
            <a:gdLst>
              <a:gd name="connsiteX0" fmla="*/ 324639 w 1105874"/>
              <a:gd name="connsiteY0" fmla="*/ 0 h 2130641"/>
              <a:gd name="connsiteX1" fmla="*/ 40554 w 1105874"/>
              <a:gd name="connsiteY1" fmla="*/ 1384916 h 2130641"/>
              <a:gd name="connsiteX2" fmla="*/ 1105874 w 1105874"/>
              <a:gd name="connsiteY2" fmla="*/ 2130641 h 2130641"/>
            </a:gdLst>
            <a:ahLst/>
            <a:cxnLst>
              <a:cxn ang="0">
                <a:pos x="connsiteX0" y="connsiteY0"/>
              </a:cxn>
              <a:cxn ang="0">
                <a:pos x="connsiteX1" y="connsiteY1"/>
              </a:cxn>
              <a:cxn ang="0">
                <a:pos x="connsiteX2" y="connsiteY2"/>
              </a:cxn>
            </a:cxnLst>
            <a:rect l="l" t="t" r="r" b="b"/>
            <a:pathLst>
              <a:path w="1105874" h="2130641">
                <a:moveTo>
                  <a:pt x="324639" y="0"/>
                </a:moveTo>
                <a:cubicBezTo>
                  <a:pt x="117493" y="514904"/>
                  <a:pt x="-89652" y="1029809"/>
                  <a:pt x="40554" y="1384916"/>
                </a:cubicBezTo>
                <a:cubicBezTo>
                  <a:pt x="170760" y="1740023"/>
                  <a:pt x="638317" y="1935332"/>
                  <a:pt x="1105874" y="2130641"/>
                </a:cubicBezTo>
              </a:path>
            </a:pathLst>
          </a:custGeom>
          <a:noFill/>
          <a:ln w="28575" cap="flat" cmpd="sng" algn="ctr">
            <a:solidFill>
              <a:srgbClr val="5B9BD5">
                <a:shade val="50000"/>
              </a:srgbClr>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17">
            <a:extLst>
              <a:ext uri="{FF2B5EF4-FFF2-40B4-BE49-F238E27FC236}">
                <a16:creationId xmlns:a16="http://schemas.microsoft.com/office/drawing/2014/main" id="{5D518116-67FC-4AA7-83FC-C2B311E13811}"/>
              </a:ext>
            </a:extLst>
          </p:cNvPr>
          <p:cNvSpPr/>
          <p:nvPr/>
        </p:nvSpPr>
        <p:spPr>
          <a:xfrm>
            <a:off x="3772862" y="4210807"/>
            <a:ext cx="2194560"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18">
            <a:extLst>
              <a:ext uri="{FF2B5EF4-FFF2-40B4-BE49-F238E27FC236}">
                <a16:creationId xmlns:a16="http://schemas.microsoft.com/office/drawing/2014/main" id="{CE1F4B12-F8D9-4DAB-889E-D266FB8E878C}"/>
              </a:ext>
            </a:extLst>
          </p:cNvPr>
          <p:cNvSpPr/>
          <p:nvPr/>
        </p:nvSpPr>
        <p:spPr>
          <a:xfrm>
            <a:off x="3772862" y="4607931"/>
            <a:ext cx="2907792"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19">
            <a:extLst>
              <a:ext uri="{FF2B5EF4-FFF2-40B4-BE49-F238E27FC236}">
                <a16:creationId xmlns:a16="http://schemas.microsoft.com/office/drawing/2014/main" id="{F9E08E3A-C5FF-4F45-BE86-CE0DB3A3FDF8}"/>
              </a:ext>
            </a:extLst>
          </p:cNvPr>
          <p:cNvSpPr/>
          <p:nvPr/>
        </p:nvSpPr>
        <p:spPr>
          <a:xfrm>
            <a:off x="6168590" y="5003248"/>
            <a:ext cx="1252728"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20">
            <a:extLst>
              <a:ext uri="{FF2B5EF4-FFF2-40B4-BE49-F238E27FC236}">
                <a16:creationId xmlns:a16="http://schemas.microsoft.com/office/drawing/2014/main" id="{DAB87030-046C-451F-A269-8125C44E29B5}"/>
              </a:ext>
            </a:extLst>
          </p:cNvPr>
          <p:cNvSpPr/>
          <p:nvPr/>
        </p:nvSpPr>
        <p:spPr>
          <a:xfrm>
            <a:off x="6934434" y="5420823"/>
            <a:ext cx="1252729" cy="327736"/>
          </a:xfrm>
          <a:prstGeom prst="roundRect">
            <a:avLst/>
          </a:prstGeom>
          <a:solidFill>
            <a:srgbClr val="FF0000">
              <a:alpha val="2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4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Review: Repair and Restoration (2/3)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55" name="Oval 54">
            <a:extLst>
              <a:ext uri="{FF2B5EF4-FFF2-40B4-BE49-F238E27FC236}">
                <a16:creationId xmlns:a16="http://schemas.microsoft.com/office/drawing/2014/main" id="{ADC6E7FD-7B85-4E35-BB21-7FE11E76F7B0}"/>
              </a:ext>
            </a:extLst>
          </p:cNvPr>
          <p:cNvSpPr/>
          <p:nvPr/>
        </p:nvSpPr>
        <p:spPr>
          <a:xfrm>
            <a:off x="498231" y="3013031"/>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N1</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56" name="Oval 55">
            <a:extLst>
              <a:ext uri="{FF2B5EF4-FFF2-40B4-BE49-F238E27FC236}">
                <a16:creationId xmlns:a16="http://schemas.microsoft.com/office/drawing/2014/main" id="{619C39EB-55EA-4318-AADD-96DADC917B05}"/>
              </a:ext>
            </a:extLst>
          </p:cNvPr>
          <p:cNvSpPr/>
          <p:nvPr/>
        </p:nvSpPr>
        <p:spPr>
          <a:xfrm>
            <a:off x="2268415" y="3013029"/>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N2</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57" name="Oval 56">
            <a:extLst>
              <a:ext uri="{FF2B5EF4-FFF2-40B4-BE49-F238E27FC236}">
                <a16:creationId xmlns:a16="http://schemas.microsoft.com/office/drawing/2014/main" id="{A9452251-4F1B-4E47-8165-CFAB36168A48}"/>
              </a:ext>
            </a:extLst>
          </p:cNvPr>
          <p:cNvSpPr/>
          <p:nvPr/>
        </p:nvSpPr>
        <p:spPr>
          <a:xfrm>
            <a:off x="4038600" y="3013029"/>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N5</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58" name="Oval 57">
            <a:extLst>
              <a:ext uri="{FF2B5EF4-FFF2-40B4-BE49-F238E27FC236}">
                <a16:creationId xmlns:a16="http://schemas.microsoft.com/office/drawing/2014/main" id="{4018A02B-C2AB-45B3-B63C-DF4AEFE838E8}"/>
              </a:ext>
            </a:extLst>
          </p:cNvPr>
          <p:cNvSpPr/>
          <p:nvPr/>
        </p:nvSpPr>
        <p:spPr>
          <a:xfrm>
            <a:off x="5808785" y="301869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N4</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59" name="Oval 58">
            <a:extLst>
              <a:ext uri="{FF2B5EF4-FFF2-40B4-BE49-F238E27FC236}">
                <a16:creationId xmlns:a16="http://schemas.microsoft.com/office/drawing/2014/main" id="{D4445B2F-A204-4E63-9F49-4EDC09400607}"/>
              </a:ext>
            </a:extLst>
          </p:cNvPr>
          <p:cNvSpPr/>
          <p:nvPr/>
        </p:nvSpPr>
        <p:spPr>
          <a:xfrm>
            <a:off x="7728439" y="3013029"/>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N10</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cxnSp>
        <p:nvCxnSpPr>
          <p:cNvPr id="60" name="Straight Arrow Connector 59">
            <a:extLst>
              <a:ext uri="{FF2B5EF4-FFF2-40B4-BE49-F238E27FC236}">
                <a16:creationId xmlns:a16="http://schemas.microsoft.com/office/drawing/2014/main" id="{77799378-9BFE-4A26-AC4C-14EAADD9915C}"/>
              </a:ext>
            </a:extLst>
          </p:cNvPr>
          <p:cNvCxnSpPr>
            <a:stCxn id="55" idx="6"/>
            <a:endCxn id="56" idx="2"/>
          </p:cNvCxnSpPr>
          <p:nvPr/>
        </p:nvCxnSpPr>
        <p:spPr>
          <a:xfrm flipV="1">
            <a:off x="1611924" y="3370583"/>
            <a:ext cx="65649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09563C7-09F1-4D08-87C6-8570E6F4B911}"/>
              </a:ext>
            </a:extLst>
          </p:cNvPr>
          <p:cNvCxnSpPr>
            <a:stCxn id="56" idx="6"/>
            <a:endCxn id="57" idx="2"/>
          </p:cNvCxnSpPr>
          <p:nvPr/>
        </p:nvCxnSpPr>
        <p:spPr>
          <a:xfrm>
            <a:off x="3382108" y="3370583"/>
            <a:ext cx="6564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2E0661E-5703-4F31-A048-F9BD3754E14A}"/>
              </a:ext>
            </a:extLst>
          </p:cNvPr>
          <p:cNvCxnSpPr>
            <a:stCxn id="57" idx="6"/>
            <a:endCxn id="58" idx="2"/>
          </p:cNvCxnSpPr>
          <p:nvPr/>
        </p:nvCxnSpPr>
        <p:spPr>
          <a:xfrm>
            <a:off x="5152293" y="3370583"/>
            <a:ext cx="656492" cy="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947F62B-4D39-4F53-9632-2469ADCD2778}"/>
              </a:ext>
            </a:extLst>
          </p:cNvPr>
          <p:cNvCxnSpPr>
            <a:endCxn id="59" idx="2"/>
          </p:cNvCxnSpPr>
          <p:nvPr/>
        </p:nvCxnSpPr>
        <p:spPr>
          <a:xfrm>
            <a:off x="6415456" y="3370582"/>
            <a:ext cx="1312983" cy="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11617E47-EDD2-40AF-A93F-E0E5F02283AC}"/>
              </a:ext>
            </a:extLst>
          </p:cNvPr>
          <p:cNvSpPr/>
          <p:nvPr/>
        </p:nvSpPr>
        <p:spPr>
          <a:xfrm>
            <a:off x="1600200" y="2726305"/>
            <a:ext cx="753485"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Time step</a:t>
            </a:r>
            <a:endParaRPr kumimoji="0" lang="ar-SA"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65" name="Oval 64">
            <a:extLst>
              <a:ext uri="{FF2B5EF4-FFF2-40B4-BE49-F238E27FC236}">
                <a16:creationId xmlns:a16="http://schemas.microsoft.com/office/drawing/2014/main" id="{693B2B31-985B-49E8-AE3D-7594B507265F}"/>
              </a:ext>
            </a:extLst>
          </p:cNvPr>
          <p:cNvSpPr/>
          <p:nvPr/>
        </p:nvSpPr>
        <p:spPr>
          <a:xfrm>
            <a:off x="1614232" y="5069745"/>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N1</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66" name="Oval 65">
            <a:extLst>
              <a:ext uri="{FF2B5EF4-FFF2-40B4-BE49-F238E27FC236}">
                <a16:creationId xmlns:a16="http://schemas.microsoft.com/office/drawing/2014/main" id="{BACB3CC7-905A-42E6-9E58-98BEADA649B4}"/>
              </a:ext>
            </a:extLst>
          </p:cNvPr>
          <p:cNvSpPr/>
          <p:nvPr/>
        </p:nvSpPr>
        <p:spPr>
          <a:xfrm>
            <a:off x="3091339"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N2</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67" name="Oval 66">
            <a:extLst>
              <a:ext uri="{FF2B5EF4-FFF2-40B4-BE49-F238E27FC236}">
                <a16:creationId xmlns:a16="http://schemas.microsoft.com/office/drawing/2014/main" id="{029AA5F9-8C3F-4A97-902B-7DF362743E35}"/>
              </a:ext>
            </a:extLst>
          </p:cNvPr>
          <p:cNvSpPr/>
          <p:nvPr/>
        </p:nvSpPr>
        <p:spPr>
          <a:xfrm>
            <a:off x="4550861"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N5</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68" name="Oval 67">
            <a:extLst>
              <a:ext uri="{FF2B5EF4-FFF2-40B4-BE49-F238E27FC236}">
                <a16:creationId xmlns:a16="http://schemas.microsoft.com/office/drawing/2014/main" id="{17399227-B4CF-4913-A638-8490471CC765}"/>
              </a:ext>
            </a:extLst>
          </p:cNvPr>
          <p:cNvSpPr/>
          <p:nvPr/>
        </p:nvSpPr>
        <p:spPr>
          <a:xfrm>
            <a:off x="6101861" y="5075407"/>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N4</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sp>
        <p:nvSpPr>
          <p:cNvPr id="69" name="Oval 68">
            <a:extLst>
              <a:ext uri="{FF2B5EF4-FFF2-40B4-BE49-F238E27FC236}">
                <a16:creationId xmlns:a16="http://schemas.microsoft.com/office/drawing/2014/main" id="{92DB7EDC-B7F4-492F-A6EB-F1AA109A1F32}"/>
              </a:ext>
            </a:extLst>
          </p:cNvPr>
          <p:cNvSpPr/>
          <p:nvPr/>
        </p:nvSpPr>
        <p:spPr>
          <a:xfrm>
            <a:off x="7877907"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Repair N10</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cxnSp>
        <p:nvCxnSpPr>
          <p:cNvPr id="70" name="Straight Arrow Connector 69">
            <a:extLst>
              <a:ext uri="{FF2B5EF4-FFF2-40B4-BE49-F238E27FC236}">
                <a16:creationId xmlns:a16="http://schemas.microsoft.com/office/drawing/2014/main" id="{530A12D5-59DB-4D42-936A-D855C8F1258F}"/>
              </a:ext>
            </a:extLst>
          </p:cNvPr>
          <p:cNvCxnSpPr>
            <a:cxnSpLocks/>
          </p:cNvCxnSpPr>
          <p:nvPr/>
        </p:nvCxnSpPr>
        <p:spPr>
          <a:xfrm flipV="1">
            <a:off x="7297615" y="5412041"/>
            <a:ext cx="583224" cy="15256"/>
          </a:xfrm>
          <a:prstGeom prst="straightConnector1">
            <a:avLst/>
          </a:prstGeom>
          <a:ln>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C4EDE66F-D296-4670-9B18-86A44ED673E6}"/>
              </a:ext>
            </a:extLst>
          </p:cNvPr>
          <p:cNvSpPr/>
          <p:nvPr/>
        </p:nvSpPr>
        <p:spPr>
          <a:xfrm>
            <a:off x="93785" y="5069743"/>
            <a:ext cx="1113693" cy="71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Univers 67 CondensedBold"/>
                <a:ea typeface="+mn-ea"/>
                <a:cs typeface="+mn-cs"/>
              </a:rPr>
              <a:t>Start</a:t>
            </a:r>
            <a:endParaRPr kumimoji="0" lang="ar-SA" sz="1600" b="0" i="0" u="none" strike="noStrike" kern="1200" cap="none" spc="0" normalizeH="0" baseline="0" noProof="0" dirty="0">
              <a:ln>
                <a:noFill/>
              </a:ln>
              <a:solidFill>
                <a:srgbClr val="FFFFFF"/>
              </a:solidFill>
              <a:effectLst/>
              <a:uLnTx/>
              <a:uFillTx/>
              <a:latin typeface="Univers 67 CondensedBold"/>
              <a:ea typeface="+mn-ea"/>
              <a:cs typeface="+mn-cs"/>
            </a:endParaRPr>
          </a:p>
        </p:txBody>
      </p:sp>
      <p:cxnSp>
        <p:nvCxnSpPr>
          <p:cNvPr id="72" name="Connector: Curved 36">
            <a:extLst>
              <a:ext uri="{FF2B5EF4-FFF2-40B4-BE49-F238E27FC236}">
                <a16:creationId xmlns:a16="http://schemas.microsoft.com/office/drawing/2014/main" id="{1047CC73-C60C-454F-A845-8825AA6E4597}"/>
              </a:ext>
            </a:extLst>
          </p:cNvPr>
          <p:cNvCxnSpPr>
            <a:stCxn id="71" idx="0"/>
            <a:endCxn id="65" idx="0"/>
          </p:cNvCxnSpPr>
          <p:nvPr/>
        </p:nvCxnSpPr>
        <p:spPr>
          <a:xfrm rot="16200000" flipH="1">
            <a:off x="1410854" y="4309521"/>
            <a:ext cx="2" cy="1520447"/>
          </a:xfrm>
          <a:prstGeom prst="curvedConnector3">
            <a:avLst>
              <a:gd name="adj1" fmla="val -11430000000"/>
            </a:avLst>
          </a:prstGeom>
          <a:ln w="19050">
            <a:solidFill>
              <a:srgbClr val="00B05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38">
            <a:extLst>
              <a:ext uri="{FF2B5EF4-FFF2-40B4-BE49-F238E27FC236}">
                <a16:creationId xmlns:a16="http://schemas.microsoft.com/office/drawing/2014/main" id="{C418B2A7-9DE4-492A-8F58-33F1E9B0A3D6}"/>
              </a:ext>
            </a:extLst>
          </p:cNvPr>
          <p:cNvCxnSpPr>
            <a:stCxn id="65" idx="0"/>
            <a:endCxn id="67" idx="0"/>
          </p:cNvCxnSpPr>
          <p:nvPr/>
        </p:nvCxnSpPr>
        <p:spPr>
          <a:xfrm rot="5400000" flipH="1" flipV="1">
            <a:off x="3639392" y="3601430"/>
            <a:ext cx="2" cy="2936629"/>
          </a:xfrm>
          <a:prstGeom prst="curvedConnector3">
            <a:avLst>
              <a:gd name="adj1" fmla="val 11430100000"/>
            </a:avLst>
          </a:prstGeom>
          <a:ln w="19050">
            <a:solidFill>
              <a:srgbClr val="00B05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Connector: Curved 40">
            <a:extLst>
              <a:ext uri="{FF2B5EF4-FFF2-40B4-BE49-F238E27FC236}">
                <a16:creationId xmlns:a16="http://schemas.microsoft.com/office/drawing/2014/main" id="{F499339D-3E0D-4310-8D03-B4010A30CECF}"/>
              </a:ext>
            </a:extLst>
          </p:cNvPr>
          <p:cNvCxnSpPr>
            <a:stCxn id="71" idx="4"/>
            <a:endCxn id="66" idx="4"/>
          </p:cNvCxnSpPr>
          <p:nvPr/>
        </p:nvCxnSpPr>
        <p:spPr>
          <a:xfrm rot="16200000" flipH="1">
            <a:off x="2149409" y="4286073"/>
            <a:ext cx="12700" cy="2997554"/>
          </a:xfrm>
          <a:prstGeom prst="curvedConnector3">
            <a:avLst>
              <a:gd name="adj1" fmla="val 1800000"/>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42">
            <a:extLst>
              <a:ext uri="{FF2B5EF4-FFF2-40B4-BE49-F238E27FC236}">
                <a16:creationId xmlns:a16="http://schemas.microsoft.com/office/drawing/2014/main" id="{B074FAD4-2E47-4937-A69C-2F23293DAF05}"/>
              </a:ext>
            </a:extLst>
          </p:cNvPr>
          <p:cNvCxnSpPr>
            <a:stCxn id="66" idx="4"/>
            <a:endCxn id="68" idx="4"/>
          </p:cNvCxnSpPr>
          <p:nvPr/>
        </p:nvCxnSpPr>
        <p:spPr>
          <a:xfrm rot="16200000" flipH="1">
            <a:off x="5150615" y="4282421"/>
            <a:ext cx="5664" cy="3010522"/>
          </a:xfrm>
          <a:prstGeom prst="curvedConnector3">
            <a:avLst>
              <a:gd name="adj1" fmla="val 4136017"/>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6" name="Connector: Curved 44">
            <a:extLst>
              <a:ext uri="{FF2B5EF4-FFF2-40B4-BE49-F238E27FC236}">
                <a16:creationId xmlns:a16="http://schemas.microsoft.com/office/drawing/2014/main" id="{D68CEF0C-E6D7-4B2D-AAF8-3554EBE5AFA3}"/>
              </a:ext>
            </a:extLst>
          </p:cNvPr>
          <p:cNvCxnSpPr>
            <a:stCxn id="68" idx="4"/>
            <a:endCxn id="69" idx="4"/>
          </p:cNvCxnSpPr>
          <p:nvPr/>
        </p:nvCxnSpPr>
        <p:spPr>
          <a:xfrm rot="5400000" flipH="1" flipV="1">
            <a:off x="7543899" y="4899659"/>
            <a:ext cx="5664" cy="1776046"/>
          </a:xfrm>
          <a:prstGeom prst="curvedConnector3">
            <a:avLst>
              <a:gd name="adj1" fmla="val -4036017"/>
            </a:avLst>
          </a:prstGeom>
          <a:ln w="190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3CF8DA6-C8CA-4A9D-A4C2-91755F79FD72}"/>
              </a:ext>
            </a:extLst>
          </p:cNvPr>
          <p:cNvSpPr/>
          <p:nvPr/>
        </p:nvSpPr>
        <p:spPr>
          <a:xfrm>
            <a:off x="332329" y="736461"/>
            <a:ext cx="8735471" cy="4216539"/>
          </a:xfrm>
          <a:prstGeom prst="rect">
            <a:avLst/>
          </a:prstGeom>
        </p:spPr>
        <p:txBody>
          <a:bodyPr wrap="square">
            <a:spAutoFit/>
          </a:bodyPr>
          <a:lstStyle/>
          <a:p>
            <a:pPr marL="285750" indent="-285750" eaLnBrk="1" fontAlgn="auto" hangingPunct="1">
              <a:spcBef>
                <a:spcPts val="600"/>
              </a:spcBef>
              <a:spcAft>
                <a:spcPts val="0"/>
              </a:spcAft>
              <a:buFont typeface="Wingdings" panose="05000000000000000000" pitchFamily="2" charset="2"/>
              <a:buChar char="v"/>
            </a:pPr>
            <a:r>
              <a:rPr lang="en-US" sz="1700" dirty="0">
                <a:solidFill>
                  <a:prstClr val="black"/>
                </a:solidFill>
                <a:latin typeface="Times New Roman" panose="02020603050405020304" pitchFamily="18" charset="0"/>
                <a:cs typeface="Times New Roman" panose="02020603050405020304" pitchFamily="18" charset="0"/>
              </a:rPr>
              <a:t>A project by Los Alamos National Lab and National ICT Australia (NICTA), Australian National University.</a:t>
            </a:r>
          </a:p>
          <a:p>
            <a:pPr marL="285750" indent="-285750" eaLnBrk="1" fontAlgn="auto" hangingPunct="1">
              <a:spcBef>
                <a:spcPts val="600"/>
              </a:spcBef>
              <a:spcAft>
                <a:spcPts val="0"/>
              </a:spcAft>
              <a:buFont typeface="Wingdings" panose="05000000000000000000" pitchFamily="2" charset="2"/>
              <a:buChar char="v"/>
            </a:pPr>
            <a:r>
              <a:rPr lang="en-US" sz="1700" dirty="0">
                <a:solidFill>
                  <a:prstClr val="black"/>
                </a:solidFill>
                <a:latin typeface="Times New Roman" panose="02020603050405020304" pitchFamily="18" charset="0"/>
                <a:cs typeface="Times New Roman" panose="02020603050405020304" pitchFamily="18" charset="0"/>
              </a:rPr>
              <a:t>2-Step approach for </a:t>
            </a:r>
            <a:r>
              <a:rPr lang="en-US" sz="1700" b="1" dirty="0">
                <a:solidFill>
                  <a:prstClr val="black"/>
                </a:solidFill>
                <a:latin typeface="Times New Roman" panose="02020603050405020304" pitchFamily="18" charset="0"/>
                <a:cs typeface="Times New Roman" panose="02020603050405020304" pitchFamily="18" charset="0"/>
              </a:rPr>
              <a:t>transmission</a:t>
            </a:r>
            <a:r>
              <a:rPr lang="en-US" sz="1700" dirty="0">
                <a:solidFill>
                  <a:prstClr val="black"/>
                </a:solidFill>
                <a:latin typeface="Times New Roman" panose="02020603050405020304" pitchFamily="18" charset="0"/>
                <a:cs typeface="Times New Roman" panose="02020603050405020304" pitchFamily="18" charset="0"/>
              </a:rPr>
              <a:t> systems (Pascal Van </a:t>
            </a:r>
            <a:r>
              <a:rPr lang="en-US" sz="1700" dirty="0" err="1">
                <a:solidFill>
                  <a:prstClr val="black"/>
                </a:solidFill>
                <a:latin typeface="Times New Roman" panose="02020603050405020304" pitchFamily="18" charset="0"/>
                <a:cs typeface="Times New Roman" panose="02020603050405020304" pitchFamily="18" charset="0"/>
              </a:rPr>
              <a:t>Hentenryck</a:t>
            </a:r>
            <a:r>
              <a:rPr lang="en-US" sz="1700" dirty="0">
                <a:solidFill>
                  <a:prstClr val="black"/>
                </a:solidFill>
                <a:latin typeface="Times New Roman" panose="02020603050405020304" pitchFamily="18" charset="0"/>
                <a:cs typeface="Times New Roman" panose="02020603050405020304" pitchFamily="18" charset="0"/>
              </a:rPr>
              <a:t> and Carlton </a:t>
            </a:r>
            <a:r>
              <a:rPr lang="en-US" sz="1700" dirty="0" err="1">
                <a:solidFill>
                  <a:prstClr val="black"/>
                </a:solidFill>
                <a:latin typeface="Times New Roman" panose="02020603050405020304" pitchFamily="18" charset="0"/>
                <a:cs typeface="Times New Roman" panose="02020603050405020304" pitchFamily="18" charset="0"/>
              </a:rPr>
              <a:t>Coffrin</a:t>
            </a:r>
            <a:r>
              <a:rPr lang="en-US" sz="1700" dirty="0">
                <a:solidFill>
                  <a:prstClr val="black"/>
                </a:solidFill>
                <a:latin typeface="Times New Roman" panose="02020603050405020304" pitchFamily="18" charset="0"/>
                <a:cs typeface="Times New Roman" panose="02020603050405020304" pitchFamily="18" charset="0"/>
              </a:rPr>
              <a:t> 2015): </a:t>
            </a:r>
          </a:p>
          <a:p>
            <a:pPr marL="658368" lvl="1" indent="-457200" eaLnBrk="1" fontAlgn="auto" hangingPunct="1">
              <a:spcBef>
                <a:spcPts val="600"/>
              </a:spcBef>
              <a:spcAft>
                <a:spcPts val="0"/>
              </a:spcAft>
              <a:buFont typeface="+mj-lt"/>
              <a:buAutoNum type="arabicPeriod"/>
            </a:pPr>
            <a:r>
              <a:rPr lang="en-US" sz="1700" dirty="0">
                <a:solidFill>
                  <a:prstClr val="black"/>
                </a:solidFill>
                <a:latin typeface="Times New Roman" panose="02020603050405020304" pitchFamily="18" charset="0"/>
                <a:cs typeface="Times New Roman" panose="02020603050405020304" pitchFamily="18" charset="0"/>
              </a:rPr>
              <a:t>Restoration Ordering Problem: assume only one component can be repaired at each time step</a:t>
            </a:r>
          </a:p>
          <a:p>
            <a:pPr marL="1115568" lvl="2" indent="-457200" eaLnBrk="1" fontAlgn="auto" hangingPunct="1">
              <a:spcBef>
                <a:spcPts val="1200"/>
              </a:spcBef>
              <a:spcAft>
                <a:spcPts val="0"/>
              </a:spcAft>
              <a:buFont typeface="Wingdings" panose="05000000000000000000" pitchFamily="2" charset="2"/>
              <a:buChar char="v"/>
            </a:pPr>
            <a:r>
              <a:rPr lang="en-US" sz="1700" dirty="0">
                <a:solidFill>
                  <a:prstClr val="black"/>
                </a:solidFill>
                <a:latin typeface="Times New Roman" panose="02020603050405020304" pitchFamily="18" charset="0"/>
                <a:cs typeface="Times New Roman" panose="02020603050405020304" pitchFamily="18" charset="0"/>
              </a:rPr>
              <a:t>Solved using MILP</a:t>
            </a:r>
          </a:p>
          <a:p>
            <a:pPr marL="658368" lvl="1" indent="-457200" eaLnBrk="1" fontAlgn="auto" hangingPunct="1">
              <a:spcBef>
                <a:spcPts val="0"/>
              </a:spcBef>
              <a:spcAft>
                <a:spcPts val="0"/>
              </a:spcAft>
              <a:buFont typeface="+mj-lt"/>
              <a:buAutoNum type="arabicPeriod"/>
            </a:pPr>
            <a:endParaRPr lang="en-US" sz="1700" dirty="0">
              <a:solidFill>
                <a:prstClr val="black"/>
              </a:solidFill>
              <a:latin typeface="Times New Roman" panose="02020603050405020304" pitchFamily="18" charset="0"/>
              <a:cs typeface="Times New Roman" panose="02020603050405020304" pitchFamily="18" charset="0"/>
            </a:endParaRPr>
          </a:p>
          <a:p>
            <a:pPr marL="658368" lvl="1" indent="-457200" eaLnBrk="1" fontAlgn="auto" hangingPunct="1">
              <a:spcBef>
                <a:spcPts val="0"/>
              </a:spcBef>
              <a:spcAft>
                <a:spcPts val="0"/>
              </a:spcAft>
              <a:buFont typeface="+mj-lt"/>
              <a:buAutoNum type="arabicPeriod"/>
            </a:pPr>
            <a:endParaRPr lang="en-US" sz="1700" dirty="0">
              <a:solidFill>
                <a:prstClr val="black"/>
              </a:solidFill>
              <a:latin typeface="Times New Roman" panose="02020603050405020304" pitchFamily="18" charset="0"/>
              <a:cs typeface="Times New Roman" panose="02020603050405020304" pitchFamily="18" charset="0"/>
            </a:endParaRPr>
          </a:p>
          <a:p>
            <a:pPr marL="658368" lvl="1" indent="-457200" eaLnBrk="1" fontAlgn="auto" hangingPunct="1">
              <a:spcBef>
                <a:spcPts val="0"/>
              </a:spcBef>
              <a:spcAft>
                <a:spcPts val="0"/>
              </a:spcAft>
              <a:buFont typeface="+mj-lt"/>
              <a:buAutoNum type="arabicPeriod"/>
            </a:pPr>
            <a:endParaRPr lang="en-US" sz="1700" dirty="0">
              <a:solidFill>
                <a:prstClr val="black"/>
              </a:solidFill>
              <a:latin typeface="Times New Roman" panose="02020603050405020304" pitchFamily="18" charset="0"/>
              <a:cs typeface="Times New Roman" panose="02020603050405020304" pitchFamily="18" charset="0"/>
            </a:endParaRPr>
          </a:p>
          <a:p>
            <a:pPr marL="658368" lvl="1" indent="-457200" eaLnBrk="1" fontAlgn="auto" hangingPunct="1">
              <a:spcBef>
                <a:spcPts val="0"/>
              </a:spcBef>
              <a:spcAft>
                <a:spcPts val="0"/>
              </a:spcAft>
              <a:buFont typeface="+mj-lt"/>
              <a:buAutoNum type="arabicPeriod"/>
            </a:pPr>
            <a:endParaRPr lang="en-US" sz="1700" dirty="0">
              <a:solidFill>
                <a:prstClr val="black"/>
              </a:solidFill>
              <a:latin typeface="Times New Roman" panose="02020603050405020304" pitchFamily="18" charset="0"/>
              <a:cs typeface="Times New Roman" panose="02020603050405020304" pitchFamily="18" charset="0"/>
            </a:endParaRPr>
          </a:p>
          <a:p>
            <a:pPr marL="658368" lvl="1" indent="-457200" eaLnBrk="1" fontAlgn="auto" hangingPunct="1">
              <a:spcBef>
                <a:spcPts val="0"/>
              </a:spcBef>
              <a:spcAft>
                <a:spcPts val="0"/>
              </a:spcAft>
              <a:buFont typeface="+mj-lt"/>
              <a:buAutoNum type="arabicPeriod"/>
            </a:pPr>
            <a:endParaRPr lang="en-US" sz="1700" dirty="0">
              <a:solidFill>
                <a:prstClr val="black"/>
              </a:solidFill>
              <a:latin typeface="Times New Roman" panose="02020603050405020304" pitchFamily="18" charset="0"/>
              <a:cs typeface="Times New Roman" panose="02020603050405020304" pitchFamily="18" charset="0"/>
            </a:endParaRPr>
          </a:p>
          <a:p>
            <a:pPr marL="658368" lvl="1" indent="-457200" eaLnBrk="1" fontAlgn="auto" hangingPunct="1">
              <a:spcBef>
                <a:spcPts val="0"/>
              </a:spcBef>
              <a:spcAft>
                <a:spcPts val="0"/>
              </a:spcAft>
              <a:buFont typeface="+mj-lt"/>
              <a:buAutoNum type="arabicPeriod"/>
            </a:pPr>
            <a:r>
              <a:rPr lang="en-US" sz="1700" dirty="0">
                <a:solidFill>
                  <a:prstClr val="black"/>
                </a:solidFill>
                <a:latin typeface="Times New Roman" panose="02020603050405020304" pitchFamily="18" charset="0"/>
                <a:cs typeface="Times New Roman" panose="02020603050405020304" pitchFamily="18" charset="0"/>
              </a:rPr>
              <a:t>Routing: solve a routing problem with precedence constraints </a:t>
            </a:r>
          </a:p>
          <a:p>
            <a:pPr marL="944118" lvl="2" indent="-285750" eaLnBrk="1" fontAlgn="auto" hangingPunct="1">
              <a:spcBef>
                <a:spcPts val="0"/>
              </a:spcBef>
              <a:spcAft>
                <a:spcPts val="0"/>
              </a:spcAft>
              <a:buFont typeface="Wingdings" panose="05000000000000000000" pitchFamily="2" charset="2"/>
              <a:buChar char="v"/>
            </a:pPr>
            <a:r>
              <a:rPr lang="en-US" sz="1700" dirty="0">
                <a:solidFill>
                  <a:prstClr val="black"/>
                </a:solidFill>
                <a:latin typeface="Times New Roman" panose="02020603050405020304" pitchFamily="18" charset="0"/>
                <a:cs typeface="Times New Roman" panose="02020603050405020304" pitchFamily="18" charset="0"/>
              </a:rPr>
              <a:t>Solved using Constraint Programming</a:t>
            </a:r>
          </a:p>
          <a:p>
            <a:pPr marL="944118" lvl="2" indent="-285750" eaLnBrk="1" fontAlgn="auto" hangingPunct="1">
              <a:spcBef>
                <a:spcPts val="0"/>
              </a:spcBef>
              <a:spcAft>
                <a:spcPts val="0"/>
              </a:spcAft>
              <a:buFont typeface="Wingdings" panose="05000000000000000000" pitchFamily="2" charset="2"/>
              <a:buChar char="v"/>
            </a:pPr>
            <a:r>
              <a:rPr lang="en-US" sz="1700" dirty="0">
                <a:solidFill>
                  <a:prstClr val="black"/>
                </a:solidFill>
                <a:latin typeface="Times New Roman" panose="02020603050405020304" pitchFamily="18" charset="0"/>
                <a:cs typeface="Times New Roman" panose="02020603050405020304" pitchFamily="18" charset="0"/>
              </a:rPr>
              <a:t>Precedence constraint</a:t>
            </a:r>
          </a:p>
        </p:txBody>
      </p:sp>
    </p:spTree>
    <p:extLst>
      <p:ext uri="{BB962C8B-B14F-4D97-AF65-F5344CB8AC3E}">
        <p14:creationId xmlns:p14="http://schemas.microsoft.com/office/powerpoint/2010/main" val="36931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500"/>
                                        <p:tgtEl>
                                          <p:spTgt spid="69"/>
                                        </p:tgtEl>
                                      </p:cBhvr>
                                    </p:animEffect>
                                  </p:childTnLst>
                                </p:cTn>
                              </p:par>
                              <p:par>
                                <p:cTn id="50" presetID="10"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500"/>
                                        <p:tgtEl>
                                          <p:spTgt spid="73"/>
                                        </p:tgtEl>
                                      </p:cBhvr>
                                    </p:animEffect>
                                  </p:childTnLst>
                                </p:cTn>
                              </p:par>
                              <p:par>
                                <p:cTn id="62" presetID="10" presetClass="entr" presetSubtype="0"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par>
                                <p:cTn id="68" presetID="10" presetClass="entr" presetSubtype="0"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4" grpId="0"/>
      <p:bldP spid="65" grpId="0" animBg="1"/>
      <p:bldP spid="66" grpId="0" animBg="1"/>
      <p:bldP spid="67" grpId="0" animBg="1"/>
      <p:bldP spid="68" grpId="0" animBg="1"/>
      <p:bldP spid="69"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History of Resilience (cont.)</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a:extLst>
              <a:ext uri="{FF2B5EF4-FFF2-40B4-BE49-F238E27FC236}">
                <a16:creationId xmlns:a16="http://schemas.microsoft.com/office/drawing/2014/main" id="{E11AA8E5-F5E4-4B49-A727-ACF1CEE1F6AA}"/>
              </a:ext>
            </a:extLst>
          </p:cNvPr>
          <p:cNvSpPr txBox="1">
            <a:spLocks/>
          </p:cNvSpPr>
          <p:nvPr/>
        </p:nvSpPr>
        <p:spPr bwMode="auto">
          <a:xfrm>
            <a:off x="609600" y="1063214"/>
            <a:ext cx="8153400" cy="5108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GB" sz="2300" dirty="0">
                <a:latin typeface="Times" panose="02020603050405020304" pitchFamily="18" charset="0"/>
                <a:cs typeface="Times" panose="02020603050405020304" pitchFamily="18" charset="0"/>
              </a:rPr>
              <a:t>In 1977, Amory </a:t>
            </a:r>
            <a:r>
              <a:rPr lang="en-GB" sz="2300" dirty="0" err="1">
                <a:latin typeface="Times" panose="02020603050405020304" pitchFamily="18" charset="0"/>
                <a:cs typeface="Times" panose="02020603050405020304" pitchFamily="18" charset="0"/>
              </a:rPr>
              <a:t>Lovins</a:t>
            </a:r>
            <a:r>
              <a:rPr lang="en-GB" sz="2300" dirty="0">
                <a:latin typeface="Times" panose="02020603050405020304" pitchFamily="18" charset="0"/>
                <a:cs typeface="Times" panose="02020603050405020304" pitchFamily="18" charset="0"/>
              </a:rPr>
              <a:t> adapted </a:t>
            </a:r>
            <a:r>
              <a:rPr lang="en-GB" sz="2300" dirty="0" err="1">
                <a:latin typeface="Times" panose="02020603050405020304" pitchFamily="18" charset="0"/>
                <a:cs typeface="Times" panose="02020603050405020304" pitchFamily="18" charset="0"/>
              </a:rPr>
              <a:t>Holling’s</a:t>
            </a:r>
            <a:r>
              <a:rPr lang="en-GB" sz="2300" dirty="0">
                <a:latin typeface="Times" panose="02020603050405020304" pitchFamily="18" charset="0"/>
                <a:cs typeface="Times" panose="02020603050405020304" pitchFamily="18" charset="0"/>
              </a:rPr>
              <a:t> resilience concept to energy systems in his article “Resilience In Energy Strategy.” </a:t>
            </a:r>
          </a:p>
          <a:p>
            <a:r>
              <a:rPr lang="en-GB" sz="2300" dirty="0">
                <a:latin typeface="Times" panose="02020603050405020304" pitchFamily="18" charset="0"/>
                <a:cs typeface="Times" panose="02020603050405020304" pitchFamily="18" charset="0"/>
              </a:rPr>
              <a:t>In 2000, Neil </a:t>
            </a:r>
            <a:r>
              <a:rPr lang="en-GB" sz="2300" dirty="0" err="1">
                <a:latin typeface="Times" panose="02020603050405020304" pitchFamily="18" charset="0"/>
                <a:cs typeface="Times" panose="02020603050405020304" pitchFamily="18" charset="0"/>
              </a:rPr>
              <a:t>Adger</a:t>
            </a:r>
            <a:r>
              <a:rPr lang="en-GB" sz="2300" dirty="0">
                <a:latin typeface="Times" panose="02020603050405020304" pitchFamily="18" charset="0"/>
                <a:cs typeface="Times" panose="02020603050405020304" pitchFamily="18" charset="0"/>
              </a:rPr>
              <a:t> introduced resilience to social science and defined it as the ability of communities to withstand external shocks to their social infrastructure.</a:t>
            </a:r>
          </a:p>
          <a:p>
            <a:r>
              <a:rPr lang="en-GB" sz="2300" dirty="0">
                <a:latin typeface="Times" panose="02020603050405020304" pitchFamily="18" charset="0"/>
                <a:cs typeface="Times" panose="02020603050405020304" pitchFamily="18" charset="0"/>
              </a:rPr>
              <a:t>In 2009, the National Infrastructure Advisory Council defined critical infrastructure resilience as: </a:t>
            </a:r>
          </a:p>
          <a:p>
            <a:pPr marL="609585" indent="0">
              <a:buFont typeface="Arial" charset="0"/>
              <a:buNone/>
            </a:pPr>
            <a:r>
              <a:rPr lang="en-GB" sz="2300" dirty="0">
                <a:latin typeface="Times" panose="02020603050405020304" pitchFamily="18" charset="0"/>
                <a:cs typeface="Times" panose="02020603050405020304" pitchFamily="18" charset="0"/>
              </a:rPr>
              <a:t>“…the ability to reduce the magnitude and/or duration of disruptive events. The effectiveness of a resilient infrastructure or enterprise depends upon its ability to anticipate, absorb, adapt to, and/or rapidly recover from a potentially disruptive event.” </a:t>
            </a:r>
          </a:p>
          <a:p>
            <a:endParaRPr lang="en-GB" sz="2400" dirty="0">
              <a:latin typeface="Times" panose="02020603050405020304" pitchFamily="18" charset="0"/>
              <a:cs typeface="Times" panose="02020603050405020304" pitchFamily="18" charset="0"/>
            </a:endParaRPr>
          </a:p>
          <a:p>
            <a:endParaRPr lang="en-GB" sz="2400" dirty="0">
              <a:latin typeface="Times" panose="02020603050405020304" pitchFamily="18" charset="0"/>
              <a:cs typeface="Times" panose="02020603050405020304" pitchFamily="18" charset="0"/>
            </a:endParaRPr>
          </a:p>
          <a:p>
            <a:endParaRPr lang="en-GB"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6201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Review: Repair and Restoration (3/3)</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29" name="Picture 2" descr="Image result for ieee 34">
            <a:extLst>
              <a:ext uri="{FF2B5EF4-FFF2-40B4-BE49-F238E27FC236}">
                <a16:creationId xmlns:a16="http://schemas.microsoft.com/office/drawing/2014/main" id="{E7A95BD2-E8B2-45B5-AEF6-0F13EAFD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723" y="1162197"/>
            <a:ext cx="4640882" cy="22221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E46F6479-502E-4239-8E28-C78805A7AE7F}"/>
                  </a:ext>
                </a:extLst>
              </p:cNvPr>
              <p:cNvSpPr txBox="1">
                <a:spLocks/>
              </p:cNvSpPr>
              <p:nvPr/>
            </p:nvSpPr>
            <p:spPr>
              <a:xfrm>
                <a:off x="3926" y="975426"/>
                <a:ext cx="4644273" cy="5349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v"/>
                </a:pPr>
                <a:r>
                  <a:rPr lang="de-DE" sz="1800" dirty="0">
                    <a:latin typeface="Times" panose="02020603050405020304" pitchFamily="18" charset="0"/>
                    <a:cs typeface="Times" panose="02020603050405020304" pitchFamily="18" charset="0"/>
                  </a:rPr>
                  <a:t>Yushi Tan and Daniel S. Kirschen , </a:t>
                </a:r>
                <a:r>
                  <a:rPr lang="en-US" sz="1800" dirty="0">
                    <a:latin typeface="Times" panose="02020603050405020304" pitchFamily="18" charset="0"/>
                    <a:cs typeface="Times" panose="02020603050405020304" pitchFamily="18" charset="0"/>
                  </a:rPr>
                  <a:t>University of Washington, 2017 (preprint).</a:t>
                </a:r>
              </a:p>
              <a:p>
                <a:pPr fontAlgn="auto">
                  <a:spcAft>
                    <a:spcPts val="0"/>
                  </a:spcAft>
                </a:pPr>
                <a:r>
                  <a:rPr lang="en-US" sz="1800" b="1" dirty="0">
                    <a:solidFill>
                      <a:srgbClr val="C00000"/>
                    </a:solidFill>
                    <a:latin typeface="Times" panose="02020603050405020304" pitchFamily="18" charset="0"/>
                    <a:cs typeface="Times" panose="02020603050405020304" pitchFamily="18" charset="0"/>
                  </a:rPr>
                  <a:t>Assumptions</a:t>
                </a:r>
              </a:p>
              <a:p>
                <a:pPr lvl="1" fontAlgn="auto">
                  <a:spcAft>
                    <a:spcPts val="0"/>
                  </a:spcAft>
                </a:pPr>
                <a:r>
                  <a:rPr lang="en-US" sz="1800" dirty="0">
                    <a:latin typeface="Times" panose="02020603050405020304" pitchFamily="18" charset="0"/>
                    <a:cs typeface="Times" panose="02020603050405020304" pitchFamily="18" charset="0"/>
                  </a:rPr>
                  <a:t>Network is radial without switches.</a:t>
                </a:r>
              </a:p>
              <a:p>
                <a:pPr lvl="1" fontAlgn="auto">
                  <a:spcAft>
                    <a:spcPts val="0"/>
                  </a:spcAft>
                </a:pPr>
                <a:r>
                  <a:rPr lang="en-US" sz="1800" dirty="0">
                    <a:latin typeface="Times" panose="02020603050405020304" pitchFamily="18" charset="0"/>
                    <a:cs typeface="Times" panose="02020603050405020304" pitchFamily="18" charset="0"/>
                  </a:rPr>
                  <a:t>Power only from substation.</a:t>
                </a:r>
              </a:p>
              <a:p>
                <a:pPr lvl="1" fontAlgn="auto">
                  <a:spcAft>
                    <a:spcPts val="0"/>
                  </a:spcAft>
                </a:pPr>
                <a:r>
                  <a:rPr lang="en-US" sz="1800" dirty="0">
                    <a:latin typeface="Times" panose="02020603050405020304" pitchFamily="18" charset="0"/>
                    <a:cs typeface="Times" panose="02020603050405020304" pitchFamily="18" charset="0"/>
                  </a:rPr>
                  <a:t>Travel time is neglected.</a:t>
                </a:r>
              </a:p>
              <a:p>
                <a:pPr lvl="1" fontAlgn="auto">
                  <a:spcAft>
                    <a:spcPts val="0"/>
                  </a:spcAft>
                </a:pPr>
                <a:r>
                  <a:rPr lang="en-US" sz="1800" dirty="0">
                    <a:latin typeface="Times" panose="02020603050405020304" pitchFamily="18" charset="0"/>
                    <a:cs typeface="Times" panose="02020603050405020304" pitchFamily="18" charset="0"/>
                  </a:rPr>
                  <a:t>Power operation constraints are neglected.</a:t>
                </a:r>
              </a:p>
              <a:p>
                <a:pPr fontAlgn="auto">
                  <a:spcAft>
                    <a:spcPts val="0"/>
                  </a:spcAft>
                </a:pPr>
                <a:r>
                  <a:rPr lang="en-US" sz="1800" b="1" dirty="0">
                    <a:solidFill>
                      <a:srgbClr val="C00000"/>
                    </a:solidFill>
                    <a:latin typeface="Times" panose="02020603050405020304" pitchFamily="18" charset="0"/>
                    <a:cs typeface="Times" panose="02020603050405020304" pitchFamily="18" charset="0"/>
                  </a:rPr>
                  <a:t>Method</a:t>
                </a:r>
              </a:p>
              <a:p>
                <a:pPr lvl="1" fontAlgn="auto">
                  <a:spcAft>
                    <a:spcPts val="0"/>
                  </a:spcAft>
                </a:pPr>
                <a:r>
                  <a:rPr lang="en-GB" sz="1800" dirty="0">
                    <a:latin typeface="Times" panose="02020603050405020304" pitchFamily="18" charset="0"/>
                    <a:cs typeface="Times" panose="02020603050405020304" pitchFamily="18" charset="0"/>
                  </a:rPr>
                  <a:t>Solve scheduling problem (LP) to minimize the total weighted completion time</a:t>
                </a:r>
                <a:r>
                  <a:rPr lang="en-US" sz="1800" dirty="0">
                    <a:latin typeface="Times" panose="02020603050405020304" pitchFamily="18" charset="0"/>
                    <a:cs typeface="Times" panose="02020603050405020304" pitchFamily="18" charset="0"/>
                  </a:rPr>
                  <a:t> under with “</a:t>
                </a:r>
                <a:r>
                  <a:rPr lang="en-US" sz="1800" dirty="0" err="1">
                    <a:latin typeface="Times" panose="02020603050405020304" pitchFamily="18" charset="0"/>
                    <a:cs typeface="Times" panose="02020603050405020304" pitchFamily="18" charset="0"/>
                  </a:rPr>
                  <a:t>outtree</a:t>
                </a:r>
                <a:r>
                  <a:rPr lang="en-US" sz="1800" dirty="0">
                    <a:latin typeface="Times" panose="02020603050405020304" pitchFamily="18" charset="0"/>
                    <a:cs typeface="Times" panose="02020603050405020304" pitchFamily="18" charset="0"/>
                  </a:rPr>
                  <a:t>” precedence constraint </a:t>
                </a:r>
              </a:p>
              <a:p>
                <a:pPr marL="914400" lvl="2" indent="0" fontAlgn="auto">
                  <a:spcAft>
                    <a:spcPts val="0"/>
                  </a:spcAft>
                  <a:buFont typeface="Arial" panose="020B0604020202020204" pitchFamily="34" charset="0"/>
                  <a:buNone/>
                </a:pPr>
                <a14:m>
                  <m:oMath xmlns:m="http://schemas.openxmlformats.org/officeDocument/2006/math">
                    <m:r>
                      <a:rPr lang="en-US" sz="1800" i="1" smtClean="0">
                        <a:latin typeface="Cambria Math" panose="02040503050406030204" pitchFamily="18" charset="0"/>
                        <a:cs typeface="Times New Roman" panose="02020603050405020304" pitchFamily="18" charset="0"/>
                      </a:rPr>
                      <m:t>→</m:t>
                    </m:r>
                  </m:oMath>
                </a14:m>
                <a:r>
                  <a:rPr lang="en-US" sz="1800" dirty="0">
                    <a:latin typeface="Times" panose="02020603050405020304" pitchFamily="18" charset="0"/>
                    <a:cs typeface="Times" panose="02020603050405020304" pitchFamily="18" charset="0"/>
                  </a:rPr>
                  <a:t> obtain priority list</a:t>
                </a:r>
              </a:p>
              <a:p>
                <a:pPr lvl="1" fontAlgn="auto">
                  <a:spcAft>
                    <a:spcPts val="0"/>
                  </a:spcAft>
                </a:pPr>
                <a:r>
                  <a:rPr lang="en-GB" sz="1800" dirty="0">
                    <a:latin typeface="Times" panose="02020603050405020304" pitchFamily="18" charset="0"/>
                    <a:cs typeface="Times" panose="02020603050405020304" pitchFamily="18" charset="0"/>
                  </a:rPr>
                  <a:t>Whenever a crew is free, select among the remaining candidate lines the one with the highest priority. </a:t>
                </a:r>
                <a:endParaRPr lang="en-US" sz="1800" dirty="0">
                  <a:latin typeface="Times" panose="02020603050405020304" pitchFamily="18" charset="0"/>
                  <a:cs typeface="Times" panose="02020603050405020304" pitchFamily="18" charset="0"/>
                </a:endParaRPr>
              </a:p>
            </p:txBody>
          </p:sp>
        </mc:Choice>
        <mc:Fallback xmlns="">
          <p:sp>
            <p:nvSpPr>
              <p:cNvPr id="30" name="Content Placeholder 2">
                <a:extLst>
                  <a:ext uri="{FF2B5EF4-FFF2-40B4-BE49-F238E27FC236}">
                    <a16:creationId xmlns:a16="http://schemas.microsoft.com/office/drawing/2014/main" id="{E46F6479-502E-4239-8E28-C78805A7AE7F}"/>
                  </a:ext>
                </a:extLst>
              </p:cNvPr>
              <p:cNvSpPr txBox="1">
                <a:spLocks noRot="1" noChangeAspect="1" noMove="1" noResize="1" noEditPoints="1" noAdjustHandles="1" noChangeArrowheads="1" noChangeShapeType="1" noTextEdit="1"/>
              </p:cNvSpPr>
              <p:nvPr/>
            </p:nvSpPr>
            <p:spPr>
              <a:xfrm>
                <a:off x="3926" y="975426"/>
                <a:ext cx="4644273" cy="5349825"/>
              </a:xfrm>
              <a:prstGeom prst="rect">
                <a:avLst/>
              </a:prstGeom>
              <a:blipFill>
                <a:blip r:embed="rId3"/>
                <a:stretch>
                  <a:fillRect l="-44021" t="-65831" r="-2365" b="-33144"/>
                </a:stretch>
              </a:blipFill>
            </p:spPr>
            <p:txBody>
              <a:bodyPr/>
              <a:lstStyle/>
              <a:p>
                <a:r>
                  <a:rPr lang="en-US">
                    <a:noFill/>
                  </a:rPr>
                  <a:t> </a:t>
                </a:r>
              </a:p>
            </p:txBody>
          </p:sp>
        </mc:Fallback>
      </mc:AlternateContent>
      <p:sp>
        <p:nvSpPr>
          <p:cNvPr id="31" name="Oval 30">
            <a:extLst>
              <a:ext uri="{FF2B5EF4-FFF2-40B4-BE49-F238E27FC236}">
                <a16:creationId xmlns:a16="http://schemas.microsoft.com/office/drawing/2014/main" id="{BE3C6153-16D5-447D-B05F-5F7A3D4AF82A}"/>
              </a:ext>
            </a:extLst>
          </p:cNvPr>
          <p:cNvSpPr/>
          <p:nvPr/>
        </p:nvSpPr>
        <p:spPr>
          <a:xfrm>
            <a:off x="6249242" y="4785720"/>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8C30E07B-FD7B-493E-95BE-981700540C9E}"/>
              </a:ext>
            </a:extLst>
          </p:cNvPr>
          <p:cNvSpPr/>
          <p:nvPr/>
        </p:nvSpPr>
        <p:spPr>
          <a:xfrm>
            <a:off x="6590246" y="3884341"/>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15D3576-DCFD-4C53-B8B3-22368D834376}"/>
              </a:ext>
            </a:extLst>
          </p:cNvPr>
          <p:cNvSpPr/>
          <p:nvPr/>
        </p:nvSpPr>
        <p:spPr>
          <a:xfrm>
            <a:off x="6205438" y="4274720"/>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1EF3BF3F-792F-4B78-88E2-9E5C2429554C}"/>
              </a:ext>
            </a:extLst>
          </p:cNvPr>
          <p:cNvSpPr/>
          <p:nvPr/>
        </p:nvSpPr>
        <p:spPr>
          <a:xfrm>
            <a:off x="7053719" y="4238698"/>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84D986AE-C8C5-4CC6-80EA-564D83B6EE6B}"/>
              </a:ext>
            </a:extLst>
          </p:cNvPr>
          <p:cNvSpPr/>
          <p:nvPr/>
        </p:nvSpPr>
        <p:spPr>
          <a:xfrm>
            <a:off x="6820577" y="4714700"/>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E035182-D455-49DB-A62A-04ED787A67F3}"/>
              </a:ext>
            </a:extLst>
          </p:cNvPr>
          <p:cNvSpPr/>
          <p:nvPr/>
        </p:nvSpPr>
        <p:spPr>
          <a:xfrm>
            <a:off x="7333448" y="4744892"/>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58E0D296-8B7A-443A-B1A1-B6960115426D}"/>
              </a:ext>
            </a:extLst>
          </p:cNvPr>
          <p:cNvSpPr/>
          <p:nvPr/>
        </p:nvSpPr>
        <p:spPr>
          <a:xfrm>
            <a:off x="6612852" y="5222536"/>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7E761E5-9888-4189-AEC8-E66CBF070DDC}"/>
              </a:ext>
            </a:extLst>
          </p:cNvPr>
          <p:cNvSpPr/>
          <p:nvPr/>
        </p:nvSpPr>
        <p:spPr>
          <a:xfrm>
            <a:off x="5904813" y="5245620"/>
            <a:ext cx="300625" cy="30777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B890342D-9049-4FCB-9EE6-4F54F2F1ACF8}"/>
              </a:ext>
            </a:extLst>
          </p:cNvPr>
          <p:cNvCxnSpPr>
            <a:stCxn id="32" idx="3"/>
            <a:endCxn id="33" idx="7"/>
          </p:cNvCxnSpPr>
          <p:nvPr/>
        </p:nvCxnSpPr>
        <p:spPr>
          <a:xfrm flipH="1">
            <a:off x="6462037" y="4147045"/>
            <a:ext cx="172235" cy="172748"/>
          </a:xfrm>
          <a:prstGeom prst="straightConnector1">
            <a:avLst/>
          </a:prstGeom>
          <a:noFill/>
          <a:ln w="6350" cap="flat" cmpd="sng" algn="ctr">
            <a:solidFill>
              <a:srgbClr val="5B9BD5"/>
            </a:solidFill>
            <a:prstDash val="solid"/>
            <a:miter lim="800000"/>
            <a:tailEnd type="triangle"/>
          </a:ln>
          <a:effectLst/>
        </p:spPr>
      </p:cxnSp>
      <p:cxnSp>
        <p:nvCxnSpPr>
          <p:cNvPr id="40" name="Straight Arrow Connector 39">
            <a:extLst>
              <a:ext uri="{FF2B5EF4-FFF2-40B4-BE49-F238E27FC236}">
                <a16:creationId xmlns:a16="http://schemas.microsoft.com/office/drawing/2014/main" id="{62C22547-1855-4161-9121-2B7D415F8CC6}"/>
              </a:ext>
            </a:extLst>
          </p:cNvPr>
          <p:cNvCxnSpPr>
            <a:stCxn id="32" idx="5"/>
            <a:endCxn id="34" idx="1"/>
          </p:cNvCxnSpPr>
          <p:nvPr/>
        </p:nvCxnSpPr>
        <p:spPr>
          <a:xfrm>
            <a:off x="6846845" y="4147045"/>
            <a:ext cx="250900" cy="136726"/>
          </a:xfrm>
          <a:prstGeom prst="straightConnector1">
            <a:avLst/>
          </a:prstGeom>
          <a:noFill/>
          <a:ln w="6350" cap="flat" cmpd="sng" algn="ctr">
            <a:solidFill>
              <a:srgbClr val="5B9BD5"/>
            </a:solidFill>
            <a:prstDash val="solid"/>
            <a:miter lim="800000"/>
            <a:tailEnd type="triangle"/>
          </a:ln>
          <a:effectLst/>
        </p:spPr>
      </p:cxnSp>
      <p:cxnSp>
        <p:nvCxnSpPr>
          <p:cNvPr id="41" name="Straight Arrow Connector 40">
            <a:extLst>
              <a:ext uri="{FF2B5EF4-FFF2-40B4-BE49-F238E27FC236}">
                <a16:creationId xmlns:a16="http://schemas.microsoft.com/office/drawing/2014/main" id="{F6E2CF2E-E757-4BE4-956E-68C949DF6A96}"/>
              </a:ext>
            </a:extLst>
          </p:cNvPr>
          <p:cNvCxnSpPr>
            <a:stCxn id="34" idx="4"/>
            <a:endCxn id="35" idx="7"/>
          </p:cNvCxnSpPr>
          <p:nvPr/>
        </p:nvCxnSpPr>
        <p:spPr>
          <a:xfrm flipH="1">
            <a:off x="7077176" y="4546475"/>
            <a:ext cx="126856" cy="213298"/>
          </a:xfrm>
          <a:prstGeom prst="straightConnector1">
            <a:avLst/>
          </a:prstGeom>
          <a:noFill/>
          <a:ln w="6350" cap="flat" cmpd="sng" algn="ctr">
            <a:solidFill>
              <a:srgbClr val="5B9BD5"/>
            </a:solidFill>
            <a:prstDash val="solid"/>
            <a:miter lim="800000"/>
            <a:tailEnd type="triangle"/>
          </a:ln>
          <a:effectLst/>
        </p:spPr>
      </p:cxnSp>
      <p:cxnSp>
        <p:nvCxnSpPr>
          <p:cNvPr id="42" name="Straight Arrow Connector 41">
            <a:extLst>
              <a:ext uri="{FF2B5EF4-FFF2-40B4-BE49-F238E27FC236}">
                <a16:creationId xmlns:a16="http://schemas.microsoft.com/office/drawing/2014/main" id="{5ECC83EC-1A9C-4384-8987-CE2DC5E2E873}"/>
              </a:ext>
            </a:extLst>
          </p:cNvPr>
          <p:cNvCxnSpPr>
            <a:stCxn id="34" idx="4"/>
            <a:endCxn id="36" idx="1"/>
          </p:cNvCxnSpPr>
          <p:nvPr/>
        </p:nvCxnSpPr>
        <p:spPr>
          <a:xfrm>
            <a:off x="7204032" y="4546475"/>
            <a:ext cx="173442" cy="243490"/>
          </a:xfrm>
          <a:prstGeom prst="straightConnector1">
            <a:avLst/>
          </a:prstGeom>
          <a:noFill/>
          <a:ln w="6350" cap="flat" cmpd="sng" algn="ctr">
            <a:solidFill>
              <a:srgbClr val="5B9BD5"/>
            </a:solidFill>
            <a:prstDash val="solid"/>
            <a:miter lim="800000"/>
            <a:tailEnd type="triangle"/>
          </a:ln>
          <a:effectLst/>
        </p:spPr>
      </p:cxnSp>
      <p:cxnSp>
        <p:nvCxnSpPr>
          <p:cNvPr id="43" name="Straight Arrow Connector 42">
            <a:extLst>
              <a:ext uri="{FF2B5EF4-FFF2-40B4-BE49-F238E27FC236}">
                <a16:creationId xmlns:a16="http://schemas.microsoft.com/office/drawing/2014/main" id="{CE0C8422-60BA-438E-8EDF-4D2BEDB0D164}"/>
              </a:ext>
            </a:extLst>
          </p:cNvPr>
          <p:cNvCxnSpPr>
            <a:stCxn id="33" idx="4"/>
            <a:endCxn id="31" idx="0"/>
          </p:cNvCxnSpPr>
          <p:nvPr/>
        </p:nvCxnSpPr>
        <p:spPr>
          <a:xfrm>
            <a:off x="6355751" y="4582497"/>
            <a:ext cx="43804" cy="203223"/>
          </a:xfrm>
          <a:prstGeom prst="straightConnector1">
            <a:avLst/>
          </a:prstGeom>
          <a:noFill/>
          <a:ln w="6350" cap="flat" cmpd="sng" algn="ctr">
            <a:solidFill>
              <a:srgbClr val="5B9BD5"/>
            </a:solidFill>
            <a:prstDash val="solid"/>
            <a:miter lim="800000"/>
            <a:tailEnd type="triangle"/>
          </a:ln>
          <a:effectLst/>
        </p:spPr>
      </p:cxnSp>
      <p:cxnSp>
        <p:nvCxnSpPr>
          <p:cNvPr id="44" name="Straight Arrow Connector 43">
            <a:extLst>
              <a:ext uri="{FF2B5EF4-FFF2-40B4-BE49-F238E27FC236}">
                <a16:creationId xmlns:a16="http://schemas.microsoft.com/office/drawing/2014/main" id="{37AFDCCF-5916-447D-83F1-69BEC17EEE17}"/>
              </a:ext>
            </a:extLst>
          </p:cNvPr>
          <p:cNvCxnSpPr>
            <a:cxnSpLocks/>
            <a:stCxn id="31" idx="5"/>
            <a:endCxn id="37" idx="1"/>
          </p:cNvCxnSpPr>
          <p:nvPr/>
        </p:nvCxnSpPr>
        <p:spPr>
          <a:xfrm>
            <a:off x="6505841" y="5048424"/>
            <a:ext cx="151037" cy="219185"/>
          </a:xfrm>
          <a:prstGeom prst="straightConnector1">
            <a:avLst/>
          </a:prstGeom>
          <a:noFill/>
          <a:ln w="6350" cap="flat" cmpd="sng" algn="ctr">
            <a:solidFill>
              <a:srgbClr val="5B9BD5"/>
            </a:solidFill>
            <a:prstDash val="solid"/>
            <a:miter lim="800000"/>
            <a:tailEnd type="triangle"/>
          </a:ln>
          <a:effectLst/>
        </p:spPr>
      </p:cxnSp>
      <p:cxnSp>
        <p:nvCxnSpPr>
          <p:cNvPr id="45" name="Straight Arrow Connector 44">
            <a:extLst>
              <a:ext uri="{FF2B5EF4-FFF2-40B4-BE49-F238E27FC236}">
                <a16:creationId xmlns:a16="http://schemas.microsoft.com/office/drawing/2014/main" id="{5F6BB754-A78D-4305-9088-3297AF819AE4}"/>
              </a:ext>
            </a:extLst>
          </p:cNvPr>
          <p:cNvCxnSpPr>
            <a:stCxn id="31" idx="3"/>
            <a:endCxn id="38" idx="7"/>
          </p:cNvCxnSpPr>
          <p:nvPr/>
        </p:nvCxnSpPr>
        <p:spPr>
          <a:xfrm flipH="1">
            <a:off x="6161412" y="5048424"/>
            <a:ext cx="131856" cy="242269"/>
          </a:xfrm>
          <a:prstGeom prst="straightConnector1">
            <a:avLst/>
          </a:prstGeom>
          <a:noFill/>
          <a:ln w="6350" cap="flat" cmpd="sng" algn="ctr">
            <a:solidFill>
              <a:srgbClr val="5B9BD5"/>
            </a:solidFill>
            <a:prstDash val="solid"/>
            <a:miter lim="800000"/>
            <a:tailEnd type="triangle"/>
          </a:ln>
          <a:effectLst/>
        </p:spPr>
      </p:cxnSp>
    </p:spTree>
    <p:extLst>
      <p:ext uri="{BB962C8B-B14F-4D97-AF65-F5344CB8AC3E}">
        <p14:creationId xmlns:p14="http://schemas.microsoft.com/office/powerpoint/2010/main" val="2059212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Research Objectives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22" name="Content Placeholder 2">
            <a:extLst>
              <a:ext uri="{FF2B5EF4-FFF2-40B4-BE49-F238E27FC236}">
                <a16:creationId xmlns:a16="http://schemas.microsoft.com/office/drawing/2014/main" id="{E46F6479-502E-4239-8E28-C78805A7AE7F}"/>
              </a:ext>
            </a:extLst>
          </p:cNvPr>
          <p:cNvSpPr txBox="1">
            <a:spLocks/>
          </p:cNvSpPr>
          <p:nvPr/>
        </p:nvSpPr>
        <p:spPr>
          <a:xfrm>
            <a:off x="420153" y="2514600"/>
            <a:ext cx="8419047" cy="2067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Aft>
                <a:spcPts val="600"/>
              </a:spcAft>
              <a:buFont typeface="Arial" panose="020B0604020202020204" pitchFamily="34" charset="0"/>
              <a:buNone/>
            </a:pPr>
            <a:r>
              <a:rPr lang="en-GB" sz="1700" b="1" dirty="0">
                <a:latin typeface="Times New Roman" panose="02020603050405020304" pitchFamily="18" charset="0"/>
                <a:cs typeface="Times New Roman" panose="02020603050405020304" pitchFamily="18" charset="0"/>
              </a:rPr>
              <a:t>Objectives:</a:t>
            </a:r>
            <a:endParaRPr lang="en-GB" sz="1700" b="1" dirty="0">
              <a:latin typeface="Times" panose="02020603050405020304" pitchFamily="18" charset="0"/>
              <a:cs typeface="Times" panose="02020603050405020304" pitchFamily="18" charset="0"/>
            </a:endParaRPr>
          </a:p>
          <a:p>
            <a:pPr marL="514350" indent="-514350" algn="just" fontAlgn="auto">
              <a:lnSpc>
                <a:spcPct val="100000"/>
              </a:lnSpc>
              <a:spcBef>
                <a:spcPts val="0"/>
              </a:spcBef>
              <a:spcAft>
                <a:spcPts val="600"/>
              </a:spcAft>
              <a:buFont typeface="+mj-lt"/>
              <a:buAutoNum type="arabicPeriod"/>
            </a:pPr>
            <a:r>
              <a:rPr lang="en-GB" sz="1700" dirty="0">
                <a:latin typeface="Times New Roman" panose="02020603050405020304" pitchFamily="18" charset="0"/>
                <a:cs typeface="Times New Roman" panose="02020603050405020304" pitchFamily="18" charset="0"/>
              </a:rPr>
              <a:t>Proactive response: develop a stochastic program to pre-stage and prepare human resources and equipment before extreme weather events.</a:t>
            </a:r>
          </a:p>
          <a:p>
            <a:pPr marL="514350" indent="-514350" algn="just" fontAlgn="auto">
              <a:lnSpc>
                <a:spcPct val="100000"/>
              </a:lnSpc>
              <a:spcBef>
                <a:spcPts val="0"/>
              </a:spcBef>
              <a:spcAft>
                <a:spcPts val="600"/>
              </a:spcAft>
              <a:buFont typeface="+mj-lt"/>
              <a:buAutoNum type="arabicPeriod"/>
            </a:pPr>
            <a:r>
              <a:rPr lang="en-GB" sz="1700" dirty="0">
                <a:latin typeface="Times New Roman" panose="02020603050405020304" pitchFamily="18" charset="0"/>
                <a:cs typeface="Times New Roman" panose="02020603050405020304" pitchFamily="18" charset="0"/>
              </a:rPr>
              <a:t>Develop MILP and stochastic mixed integer linear program (SMIP) models to co-optimize repair scheduling and the recovery operation of distribution systems.</a:t>
            </a:r>
          </a:p>
          <a:p>
            <a:pPr marL="514350" indent="-514350" algn="just" fontAlgn="auto">
              <a:lnSpc>
                <a:spcPct val="100000"/>
              </a:lnSpc>
              <a:spcBef>
                <a:spcPts val="0"/>
              </a:spcBef>
              <a:spcAft>
                <a:spcPts val="0"/>
              </a:spcAft>
              <a:buFont typeface="+mj-lt"/>
              <a:buAutoNum type="arabicPeriod"/>
            </a:pPr>
            <a:r>
              <a:rPr lang="en-GB" sz="1700" dirty="0">
                <a:latin typeface="Times New Roman" panose="02020603050405020304" pitchFamily="18" charset="0"/>
                <a:cs typeface="Times New Roman" panose="02020603050405020304" pitchFamily="18" charset="0"/>
              </a:rPr>
              <a:t>Design solution algorithms for solving the above problems.</a:t>
            </a:r>
          </a:p>
          <a:p>
            <a:pPr marL="0" indent="0" algn="just" fontAlgn="auto">
              <a:lnSpc>
                <a:spcPct val="100000"/>
              </a:lnSpc>
              <a:spcBef>
                <a:spcPts val="0"/>
              </a:spcBef>
              <a:spcAft>
                <a:spcPts val="0"/>
              </a:spcAft>
              <a:buFont typeface="Arial" panose="020B0604020202020204" pitchFamily="34" charset="0"/>
              <a:buNone/>
            </a:pPr>
            <a:r>
              <a:rPr lang="en-GB" sz="1800" dirty="0">
                <a:latin typeface="Times New Roman" panose="02020603050405020304" pitchFamily="18" charset="0"/>
                <a:cs typeface="Times New Roman" panose="02020603050405020304" pitchFamily="18" charset="0"/>
              </a:rPr>
              <a:t> </a:t>
            </a:r>
            <a:br>
              <a:rPr lang="en-GB"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BD0A754-A6E6-4700-B3B6-8018E1BE5718}"/>
              </a:ext>
            </a:extLst>
          </p:cNvPr>
          <p:cNvSpPr txBox="1"/>
          <p:nvPr/>
        </p:nvSpPr>
        <p:spPr>
          <a:xfrm>
            <a:off x="76200" y="4742021"/>
            <a:ext cx="1981200" cy="1077218"/>
          </a:xfrm>
          <a:prstGeom prst="rect">
            <a:avLst/>
          </a:prstGeom>
          <a:noFill/>
          <a:ln w="28575">
            <a:solidFill>
              <a:srgbClr val="5B9BD5"/>
            </a:solidFill>
            <a:prstDash val="sys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Outage scenario generation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Weather forecast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Fragility model</a:t>
            </a:r>
          </a:p>
        </p:txBody>
      </p:sp>
      <p:sp>
        <p:nvSpPr>
          <p:cNvPr id="24" name="TextBox 23">
            <a:extLst>
              <a:ext uri="{FF2B5EF4-FFF2-40B4-BE49-F238E27FC236}">
                <a16:creationId xmlns:a16="http://schemas.microsoft.com/office/drawing/2014/main" id="{59FC2C88-760B-41CC-A2A1-B8A96F9F0B6C}"/>
              </a:ext>
            </a:extLst>
          </p:cNvPr>
          <p:cNvSpPr txBox="1"/>
          <p:nvPr/>
        </p:nvSpPr>
        <p:spPr>
          <a:xfrm>
            <a:off x="2438400" y="4495800"/>
            <a:ext cx="3352800" cy="1569660"/>
          </a:xfrm>
          <a:prstGeom prst="rect">
            <a:avLst/>
          </a:prstGeom>
          <a:noFill/>
          <a:ln w="28575">
            <a:solidFill>
              <a:srgbClr val="FF0000"/>
            </a:solidFill>
            <a:prstDash val="sysDash"/>
          </a:ln>
        </p:spPr>
        <p:txBody>
          <a:bodyPr wrap="square" rtlCol="0">
            <a:spAutoFit/>
          </a:bodyPr>
          <a:lstStyle>
            <a:defPPr>
              <a:defRPr lang="en-US"/>
            </a:defPPr>
            <a:lvl1pPr>
              <a:defRPr sz="1600">
                <a:cs typeface="Times New Roman" panose="02020603050405020304" pitchFamily="18" charset="0"/>
              </a:defRPr>
            </a:lvl1pPr>
          </a:lstStyle>
          <a:p>
            <a:pPr eaLnBrk="1" fontAlgn="auto" hangingPunct="1">
              <a:spcBef>
                <a:spcPts val="0"/>
              </a:spcBef>
              <a:spcAft>
                <a:spcPts val="0"/>
              </a:spcAft>
            </a:pPr>
            <a:r>
              <a:rPr lang="en-US" dirty="0">
                <a:solidFill>
                  <a:prstClr val="black"/>
                </a:solidFill>
                <a:latin typeface="Times" panose="02020603050405020304" pitchFamily="18" charset="0"/>
                <a:cs typeface="Times" panose="02020603050405020304" pitchFamily="18" charset="0"/>
              </a:rPr>
              <a:t>Pre-storm planning</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Choose staging locations</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Mobilize available crews and request assistance if necessary </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Obtain and allocate resources and equipment</a:t>
            </a:r>
          </a:p>
        </p:txBody>
      </p:sp>
      <p:cxnSp>
        <p:nvCxnSpPr>
          <p:cNvPr id="25" name="Straight Arrow Connector 24">
            <a:extLst>
              <a:ext uri="{FF2B5EF4-FFF2-40B4-BE49-F238E27FC236}">
                <a16:creationId xmlns:a16="http://schemas.microsoft.com/office/drawing/2014/main" id="{64CB964B-04F7-4C51-A262-09A093F7CB5A}"/>
              </a:ext>
            </a:extLst>
          </p:cNvPr>
          <p:cNvCxnSpPr>
            <a:cxnSpLocks/>
            <a:stCxn id="23" idx="3"/>
            <a:endCxn id="24" idx="1"/>
          </p:cNvCxnSpPr>
          <p:nvPr/>
        </p:nvCxnSpPr>
        <p:spPr>
          <a:xfrm>
            <a:off x="2057400" y="5280630"/>
            <a:ext cx="381000" cy="0"/>
          </a:xfrm>
          <a:prstGeom prst="straightConnector1">
            <a:avLst/>
          </a:prstGeom>
          <a:noFill/>
          <a:ln w="19050" cap="flat" cmpd="sng" algn="ctr">
            <a:solidFill>
              <a:srgbClr val="5B9BD5"/>
            </a:solidFill>
            <a:prstDash val="solid"/>
            <a:miter lim="800000"/>
            <a:tailEnd type="triangle"/>
          </a:ln>
          <a:effectLst/>
        </p:spPr>
      </p:cxnSp>
      <p:sp>
        <p:nvSpPr>
          <p:cNvPr id="26" name="TextBox 25">
            <a:extLst>
              <a:ext uri="{FF2B5EF4-FFF2-40B4-BE49-F238E27FC236}">
                <a16:creationId xmlns:a16="http://schemas.microsoft.com/office/drawing/2014/main" id="{61B4F4A1-6FF9-4377-92EB-EB754EE5A2A2}"/>
              </a:ext>
            </a:extLst>
          </p:cNvPr>
          <p:cNvSpPr txBox="1"/>
          <p:nvPr/>
        </p:nvSpPr>
        <p:spPr>
          <a:xfrm>
            <a:off x="6089650" y="4495800"/>
            <a:ext cx="2971800" cy="1569660"/>
          </a:xfrm>
          <a:prstGeom prst="rect">
            <a:avLst/>
          </a:prstGeom>
          <a:noFill/>
          <a:ln w="28575">
            <a:solidFill>
              <a:srgbClr val="00B050"/>
            </a:solidFill>
            <a:prstDash val="sysDash"/>
          </a:ln>
        </p:spPr>
        <p:txBody>
          <a:bodyPr wrap="square" rtlCol="0">
            <a:spAutoFit/>
          </a:bodyPr>
          <a:lstStyle>
            <a:defPPr>
              <a:defRPr lang="en-US"/>
            </a:defPPr>
            <a:lvl1pPr>
              <a:defRPr sz="1600">
                <a:cs typeface="Times New Roman" panose="02020603050405020304" pitchFamily="18" charset="0"/>
              </a:defRPr>
            </a:lvl1pPr>
          </a:lstStyle>
          <a:p>
            <a:pPr eaLnBrk="1" fontAlgn="auto" hangingPunct="1">
              <a:spcBef>
                <a:spcPts val="0"/>
              </a:spcBef>
              <a:spcAft>
                <a:spcPts val="0"/>
              </a:spcAft>
            </a:pPr>
            <a:r>
              <a:rPr lang="en-US" dirty="0">
                <a:solidFill>
                  <a:prstClr val="black"/>
                </a:solidFill>
                <a:latin typeface="Times" panose="02020603050405020304" pitchFamily="18" charset="0"/>
                <a:cs typeface="Times" panose="02020603050405020304" pitchFamily="18" charset="0"/>
              </a:rPr>
              <a:t>Post-storm repair and restoration</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Coordinate tree and line crews</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Manage Equipment</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Isolate damaged components</a:t>
            </a:r>
          </a:p>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panose="02020603050405020304" pitchFamily="18" charset="0"/>
                <a:cs typeface="Times" panose="02020603050405020304" pitchFamily="18" charset="0"/>
              </a:rPr>
              <a:t>Operate generators and switches</a:t>
            </a:r>
          </a:p>
        </p:txBody>
      </p:sp>
      <p:cxnSp>
        <p:nvCxnSpPr>
          <p:cNvPr id="27" name="Straight Arrow Connector 26">
            <a:extLst>
              <a:ext uri="{FF2B5EF4-FFF2-40B4-BE49-F238E27FC236}">
                <a16:creationId xmlns:a16="http://schemas.microsoft.com/office/drawing/2014/main" id="{EE22A235-157E-4056-B07D-AF5C0BDAC195}"/>
              </a:ext>
            </a:extLst>
          </p:cNvPr>
          <p:cNvCxnSpPr>
            <a:cxnSpLocks/>
          </p:cNvCxnSpPr>
          <p:nvPr/>
        </p:nvCxnSpPr>
        <p:spPr>
          <a:xfrm>
            <a:off x="5791200" y="5275297"/>
            <a:ext cx="299646" cy="0"/>
          </a:xfrm>
          <a:prstGeom prst="straightConnector1">
            <a:avLst/>
          </a:prstGeom>
          <a:noFill/>
          <a:ln w="19050" cap="flat" cmpd="sng" algn="ctr">
            <a:solidFill>
              <a:srgbClr val="FF0000"/>
            </a:solidFill>
            <a:prstDash val="solid"/>
            <a:miter lim="800000"/>
            <a:tailEnd type="triangle"/>
          </a:ln>
          <a:effectLst/>
        </p:spPr>
      </p:cxnSp>
      <p:sp>
        <p:nvSpPr>
          <p:cNvPr id="28" name="Rectangle 27">
            <a:extLst>
              <a:ext uri="{FF2B5EF4-FFF2-40B4-BE49-F238E27FC236}">
                <a16:creationId xmlns:a16="http://schemas.microsoft.com/office/drawing/2014/main" id="{473BFD27-DC7A-4BD9-88E2-221C4729199B}"/>
              </a:ext>
            </a:extLst>
          </p:cNvPr>
          <p:cNvSpPr/>
          <p:nvPr/>
        </p:nvSpPr>
        <p:spPr>
          <a:xfrm>
            <a:off x="332333" y="914400"/>
            <a:ext cx="8278267" cy="1831271"/>
          </a:xfrm>
          <a:prstGeom prst="rect">
            <a:avLst/>
          </a:prstGeom>
        </p:spPr>
        <p:txBody>
          <a:bodyPr wrap="square">
            <a:spAutoFit/>
          </a:bodyPr>
          <a:lstStyle/>
          <a:p>
            <a:pPr eaLnBrk="1" fontAlgn="auto" hangingPunct="1">
              <a:spcBef>
                <a:spcPts val="0"/>
              </a:spcBef>
              <a:spcAft>
                <a:spcPts val="0"/>
              </a:spcAft>
            </a:pPr>
            <a:r>
              <a:rPr lang="en-GB" sz="1700" b="1" dirty="0">
                <a:latin typeface="Times New Roman" panose="02020603050405020304" pitchFamily="18" charset="0"/>
                <a:cs typeface="Times New Roman" panose="02020603050405020304" pitchFamily="18" charset="0"/>
              </a:rPr>
              <a:t>What is missing?</a:t>
            </a:r>
          </a:p>
          <a:p>
            <a:pPr marL="800100" lvl="1" indent="-342900" eaLnBrk="1" fontAlgn="auto" hangingPunct="1">
              <a:spcBef>
                <a:spcPts val="0"/>
              </a:spcBef>
              <a:spcAft>
                <a:spcPts val="600"/>
              </a:spcAft>
              <a:buFont typeface="Arial" panose="020B0604020202020204" pitchFamily="34" charset="0"/>
              <a:buChar char="•"/>
            </a:pPr>
            <a:r>
              <a:rPr lang="en-US" sz="1700" dirty="0">
                <a:solidFill>
                  <a:prstClr val="black"/>
                </a:solidFill>
                <a:latin typeface="Times New Roman" panose="02020603050405020304" pitchFamily="18" charset="0"/>
                <a:cs typeface="Times New Roman" panose="02020603050405020304" pitchFamily="18" charset="0"/>
              </a:rPr>
              <a:t>A co-optimization method that jointly optimizes crew routing and distribution system operation.</a:t>
            </a:r>
          </a:p>
          <a:p>
            <a:pPr marL="800100" lvl="1" indent="-342900" eaLnBrk="1" fontAlgn="auto" hangingPunct="1">
              <a:spcBef>
                <a:spcPts val="0"/>
              </a:spcBef>
              <a:spcAft>
                <a:spcPts val="600"/>
              </a:spcAft>
              <a:buFont typeface="Arial" panose="020B0604020202020204" pitchFamily="34" charset="0"/>
              <a:buChar char="•"/>
            </a:pPr>
            <a:r>
              <a:rPr lang="en-US" sz="1700" dirty="0">
                <a:solidFill>
                  <a:prstClr val="black"/>
                </a:solidFill>
                <a:latin typeface="Times New Roman" panose="02020603050405020304" pitchFamily="18" charset="0"/>
                <a:cs typeface="Times New Roman" panose="02020603050405020304" pitchFamily="18" charset="0"/>
              </a:rPr>
              <a:t>Modeling fault isolation and tree/obstacle removal before repairing the lines.</a:t>
            </a:r>
          </a:p>
          <a:p>
            <a:pPr marL="800100" lvl="1" indent="-342900" eaLnBrk="1" fontAlgn="auto" hangingPunct="1">
              <a:spcBef>
                <a:spcPts val="0"/>
              </a:spcBef>
              <a:spcAft>
                <a:spcPts val="0"/>
              </a:spcAft>
              <a:buFont typeface="Arial" panose="020B0604020202020204" pitchFamily="34" charset="0"/>
              <a:buChar char="•"/>
            </a:pPr>
            <a:r>
              <a:rPr lang="en-US" sz="1700" dirty="0">
                <a:solidFill>
                  <a:prstClr val="black"/>
                </a:solidFill>
                <a:latin typeface="Times New Roman" panose="02020603050405020304" pitchFamily="18" charset="0"/>
                <a:cs typeface="Times New Roman" panose="02020603050405020304" pitchFamily="18" charset="0"/>
              </a:rPr>
              <a:t>A preparation strategy before repair and restoration to ensure a fast response.</a:t>
            </a:r>
          </a:p>
          <a:p>
            <a:pPr lvl="1" eaLnBrk="1" fontAlgn="auto" hangingPunct="1">
              <a:spcBef>
                <a:spcPts val="0"/>
              </a:spcBef>
              <a:spcAft>
                <a:spcPts val="0"/>
              </a:spcAft>
            </a:pPr>
            <a:endParaRPr lang="en-US"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832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Contributions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2" name="Content Placeholder 2">
            <a:extLst>
              <a:ext uri="{FF2B5EF4-FFF2-40B4-BE49-F238E27FC236}">
                <a16:creationId xmlns:a16="http://schemas.microsoft.com/office/drawing/2014/main" id="{F3591B2E-0FA4-4999-B847-DBC1FEED4A61}"/>
              </a:ext>
            </a:extLst>
          </p:cNvPr>
          <p:cNvSpPr txBox="1">
            <a:spLocks/>
          </p:cNvSpPr>
          <p:nvPr/>
        </p:nvSpPr>
        <p:spPr>
          <a:xfrm>
            <a:off x="611449" y="838200"/>
            <a:ext cx="8075351" cy="51070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20000"/>
              </a:lnSpc>
              <a:spcBef>
                <a:spcPts val="0"/>
              </a:spcBef>
              <a:spcAft>
                <a:spcPts val="0"/>
              </a:spcAft>
            </a:pPr>
            <a:r>
              <a:rPr lang="en-US" sz="1800" dirty="0">
                <a:latin typeface="Times" panose="02020603050405020304" pitchFamily="18" charset="0"/>
                <a:cs typeface="Times" panose="02020603050405020304" pitchFamily="18" charset="0"/>
              </a:rPr>
              <a:t>A novel mathematical model for jointly optimizing the repair crew routing and distribution network operation problems is developed. The model can improve utilities’ response to extreme events. Our research group is the first to develop a single mathematical model for co-optimizing crew routing and power restoration. </a:t>
            </a:r>
          </a:p>
          <a:p>
            <a:pPr algn="just" fontAlgn="auto">
              <a:lnSpc>
                <a:spcPct val="120000"/>
              </a:lnSpc>
              <a:spcAft>
                <a:spcPts val="0"/>
              </a:spcAft>
            </a:pPr>
            <a:r>
              <a:rPr lang="en-US" sz="1800" dirty="0">
                <a:latin typeface="Times" panose="02020603050405020304" pitchFamily="18" charset="0"/>
                <a:cs typeface="Times" panose="02020603050405020304" pitchFamily="18" charset="0"/>
              </a:rPr>
              <a:t>A mathematical formulation is developed for fault isolation and service restoration. Isolation has been neglected in distribution system restoration studies that use mathematical programming.</a:t>
            </a:r>
          </a:p>
          <a:p>
            <a:pPr algn="just" fontAlgn="auto">
              <a:lnSpc>
                <a:spcPct val="120000"/>
              </a:lnSpc>
              <a:spcAft>
                <a:spcPts val="0"/>
              </a:spcAft>
            </a:pPr>
            <a:r>
              <a:rPr lang="en-US" sz="1800" dirty="0">
                <a:latin typeface="Times" panose="02020603050405020304" pitchFamily="18" charset="0"/>
                <a:cs typeface="Times" panose="02020603050405020304" pitchFamily="18" charset="0"/>
              </a:rPr>
              <a:t>Development of efficient algorithms for solving the co-optimization problem.</a:t>
            </a:r>
          </a:p>
          <a:p>
            <a:pPr lvl="1" algn="just" fontAlgn="auto">
              <a:lnSpc>
                <a:spcPct val="120000"/>
              </a:lnSpc>
              <a:spcAft>
                <a:spcPts val="0"/>
              </a:spcAft>
            </a:pPr>
            <a:r>
              <a:rPr lang="en-US" sz="1800" dirty="0">
                <a:latin typeface="Times" panose="02020603050405020304" pitchFamily="18" charset="0"/>
                <a:cs typeface="Times" panose="02020603050405020304" pitchFamily="18" charset="0"/>
              </a:rPr>
              <a:t>Cluster-based decomposition</a:t>
            </a:r>
          </a:p>
          <a:p>
            <a:pPr lvl="1" algn="just" fontAlgn="auto">
              <a:lnSpc>
                <a:spcPct val="120000"/>
              </a:lnSpc>
              <a:spcAft>
                <a:spcPts val="0"/>
              </a:spcAft>
            </a:pPr>
            <a:r>
              <a:rPr lang="en-US" sz="1800" dirty="0">
                <a:latin typeface="Times" panose="02020603050405020304" pitchFamily="18" charset="0"/>
                <a:cs typeface="Times" panose="02020603050405020304" pitchFamily="18" charset="0"/>
              </a:rPr>
              <a:t>Priority-based decomposition </a:t>
            </a:r>
          </a:p>
          <a:p>
            <a:pPr lvl="1" algn="just" fontAlgn="auto">
              <a:lnSpc>
                <a:spcPct val="120000"/>
              </a:lnSpc>
              <a:spcAft>
                <a:spcPts val="0"/>
              </a:spcAft>
            </a:pPr>
            <a:r>
              <a:rPr lang="en-US" sz="1800" dirty="0">
                <a:latin typeface="Times" panose="02020603050405020304" pitchFamily="18" charset="0"/>
                <a:cs typeface="Times" panose="02020603050405020304" pitchFamily="18" charset="0"/>
              </a:rPr>
              <a:t>Hybrid mathematical programming and search algorithm</a:t>
            </a:r>
          </a:p>
          <a:p>
            <a:pPr algn="just" fontAlgn="auto">
              <a:lnSpc>
                <a:spcPct val="120000"/>
              </a:lnSpc>
              <a:spcAft>
                <a:spcPts val="0"/>
              </a:spcAft>
            </a:pPr>
            <a:r>
              <a:rPr lang="en-US" sz="1800" dirty="0">
                <a:latin typeface="Times" panose="02020603050405020304" pitchFamily="18" charset="0"/>
                <a:cs typeface="Times" panose="02020603050405020304" pitchFamily="18" charset="0"/>
              </a:rPr>
              <a:t>4 journal and 6 conference papers have been published, and 1 journal paper is under review.</a:t>
            </a:r>
          </a:p>
        </p:txBody>
      </p:sp>
    </p:spTree>
    <p:extLst>
      <p:ext uri="{BB962C8B-B14F-4D97-AF65-F5344CB8AC3E}">
        <p14:creationId xmlns:p14="http://schemas.microsoft.com/office/powerpoint/2010/main" val="3290926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14600"/>
            <a:ext cx="5029200" cy="838200"/>
          </a:xfrm>
        </p:spPr>
        <p:txBody>
          <a:bodyPr/>
          <a:lstStyle/>
          <a:p>
            <a:r>
              <a:rPr lang="en-US" sz="3600" dirty="0"/>
              <a:t>Mathematical Modeling</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Tree>
    <p:extLst>
      <p:ext uri="{BB962C8B-B14F-4D97-AF65-F5344CB8AC3E}">
        <p14:creationId xmlns:p14="http://schemas.microsoft.com/office/powerpoint/2010/main" val="2146753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Problem Overview</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6" name="Picture 5">
            <a:extLst>
              <a:ext uri="{FF2B5EF4-FFF2-40B4-BE49-F238E27FC236}">
                <a16:creationId xmlns:a16="http://schemas.microsoft.com/office/drawing/2014/main" id="{F15327EF-D5E4-48FA-BC30-F241486A2004}"/>
              </a:ext>
            </a:extLst>
          </p:cNvPr>
          <p:cNvPicPr>
            <a:picLocks noChangeAspect="1"/>
          </p:cNvPicPr>
          <p:nvPr/>
        </p:nvPicPr>
        <p:blipFill>
          <a:blip r:embed="rId2"/>
          <a:stretch>
            <a:fillRect/>
          </a:stretch>
        </p:blipFill>
        <p:spPr>
          <a:xfrm>
            <a:off x="4752248" y="3202005"/>
            <a:ext cx="563880" cy="648994"/>
          </a:xfrm>
          <a:prstGeom prst="rect">
            <a:avLst/>
          </a:prstGeom>
        </p:spPr>
      </p:pic>
      <p:pic>
        <p:nvPicPr>
          <p:cNvPr id="7" name="Picture 2" descr="Image result for ac generator symbol">
            <a:extLst>
              <a:ext uri="{FF2B5EF4-FFF2-40B4-BE49-F238E27FC236}">
                <a16:creationId xmlns:a16="http://schemas.microsoft.com/office/drawing/2014/main" id="{3523F533-ABA3-4435-8A02-4FC1C264F6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67" y="2809533"/>
            <a:ext cx="604657" cy="6263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3AAC23D-AE23-4CA3-AE48-A4FC54807552}"/>
              </a:ext>
            </a:extLst>
          </p:cNvPr>
          <p:cNvCxnSpPr>
            <a:cxnSpLocks/>
            <a:stCxn id="7" idx="3"/>
          </p:cNvCxnSpPr>
          <p:nvPr/>
        </p:nvCxnSpPr>
        <p:spPr>
          <a:xfrm>
            <a:off x="907524" y="3122700"/>
            <a:ext cx="1010599" cy="0"/>
          </a:xfrm>
          <a:prstGeom prst="line">
            <a:avLst/>
          </a:prstGeom>
          <a:noFill/>
          <a:ln w="19050"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CE230B46-B786-48F1-8E8C-A23B2D62F031}"/>
              </a:ext>
            </a:extLst>
          </p:cNvPr>
          <p:cNvCxnSpPr/>
          <p:nvPr/>
        </p:nvCxnSpPr>
        <p:spPr>
          <a:xfrm>
            <a:off x="1918123" y="1735436"/>
            <a:ext cx="0" cy="3083441"/>
          </a:xfrm>
          <a:prstGeom prst="line">
            <a:avLst/>
          </a:prstGeom>
          <a:noFill/>
          <a:ln w="190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3C9531A2-5119-4EC9-8EC5-3DC121B8450D}"/>
              </a:ext>
            </a:extLst>
          </p:cNvPr>
          <p:cNvCxnSpPr/>
          <p:nvPr/>
        </p:nvCxnSpPr>
        <p:spPr>
          <a:xfrm>
            <a:off x="1918123" y="2103033"/>
            <a:ext cx="2514638" cy="0"/>
          </a:xfrm>
          <a:prstGeom prst="line">
            <a:avLst/>
          </a:prstGeom>
          <a:noFill/>
          <a:ln w="19050" cap="flat" cmpd="sng" algn="ctr">
            <a:solidFill>
              <a:sysClr val="windowText" lastClr="000000"/>
            </a:solidFill>
            <a:prstDash val="solid"/>
            <a:miter lim="800000"/>
          </a:ln>
          <a:effectLst/>
        </p:spPr>
      </p:cxnSp>
      <p:cxnSp>
        <p:nvCxnSpPr>
          <p:cNvPr id="11" name="Straight Connector 10">
            <a:extLst>
              <a:ext uri="{FF2B5EF4-FFF2-40B4-BE49-F238E27FC236}">
                <a16:creationId xmlns:a16="http://schemas.microsoft.com/office/drawing/2014/main" id="{136FDE63-E79B-4BE5-88A8-BB399127D8D3}"/>
              </a:ext>
            </a:extLst>
          </p:cNvPr>
          <p:cNvCxnSpPr/>
          <p:nvPr/>
        </p:nvCxnSpPr>
        <p:spPr>
          <a:xfrm>
            <a:off x="1904721" y="4369065"/>
            <a:ext cx="2514638" cy="0"/>
          </a:xfrm>
          <a:prstGeom prst="line">
            <a:avLst/>
          </a:prstGeom>
          <a:noFill/>
          <a:ln w="19050"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F30748F1-6710-4A5A-A6D5-A97D3F9437A0}"/>
              </a:ext>
            </a:extLst>
          </p:cNvPr>
          <p:cNvCxnSpPr/>
          <p:nvPr/>
        </p:nvCxnSpPr>
        <p:spPr>
          <a:xfrm>
            <a:off x="4427127" y="1890961"/>
            <a:ext cx="0" cy="416951"/>
          </a:xfrm>
          <a:prstGeom prst="line">
            <a:avLst/>
          </a:prstGeom>
          <a:noFill/>
          <a:ln w="1905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A18806E5-2CE4-454A-B50A-BB2851531D2D}"/>
              </a:ext>
            </a:extLst>
          </p:cNvPr>
          <p:cNvCxnSpPr/>
          <p:nvPr/>
        </p:nvCxnSpPr>
        <p:spPr>
          <a:xfrm>
            <a:off x="4418937" y="4172448"/>
            <a:ext cx="0" cy="416951"/>
          </a:xfrm>
          <a:prstGeom prst="line">
            <a:avLst/>
          </a:prstGeom>
          <a:noFill/>
          <a:ln w="19050"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id="{C42AC106-68E8-46FB-992A-9D9AD0EEA5A3}"/>
              </a:ext>
            </a:extLst>
          </p:cNvPr>
          <p:cNvCxnSpPr/>
          <p:nvPr/>
        </p:nvCxnSpPr>
        <p:spPr>
          <a:xfrm>
            <a:off x="4431408" y="2103033"/>
            <a:ext cx="2514638" cy="0"/>
          </a:xfrm>
          <a:prstGeom prst="line">
            <a:avLst/>
          </a:prstGeom>
          <a:noFill/>
          <a:ln w="19050" cap="flat" cmpd="sng" algn="ctr">
            <a:solidFill>
              <a:sysClr val="windowText" lastClr="000000"/>
            </a:solidFill>
            <a:prstDash val="solid"/>
            <a:miter lim="800000"/>
          </a:ln>
          <a:effectLst/>
        </p:spPr>
      </p:cxnSp>
      <p:cxnSp>
        <p:nvCxnSpPr>
          <p:cNvPr id="16" name="Straight Connector 15">
            <a:extLst>
              <a:ext uri="{FF2B5EF4-FFF2-40B4-BE49-F238E27FC236}">
                <a16:creationId xmlns:a16="http://schemas.microsoft.com/office/drawing/2014/main" id="{2FC1B7CD-D734-4ABF-BA83-3BD18C469563}"/>
              </a:ext>
            </a:extLst>
          </p:cNvPr>
          <p:cNvCxnSpPr/>
          <p:nvPr/>
        </p:nvCxnSpPr>
        <p:spPr>
          <a:xfrm>
            <a:off x="4427519" y="4368179"/>
            <a:ext cx="2532333" cy="0"/>
          </a:xfrm>
          <a:prstGeom prst="line">
            <a:avLst/>
          </a:prstGeom>
          <a:noFill/>
          <a:ln w="19050"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9C946858-F289-4640-9AC4-5451C32B2BE5}"/>
              </a:ext>
            </a:extLst>
          </p:cNvPr>
          <p:cNvCxnSpPr/>
          <p:nvPr/>
        </p:nvCxnSpPr>
        <p:spPr>
          <a:xfrm>
            <a:off x="6963737" y="1886944"/>
            <a:ext cx="0" cy="416951"/>
          </a:xfrm>
          <a:prstGeom prst="line">
            <a:avLst/>
          </a:prstGeom>
          <a:noFill/>
          <a:ln w="19050" cap="flat" cmpd="sng" algn="ctr">
            <a:solidFill>
              <a:sysClr val="windowText" lastClr="000000"/>
            </a:solidFill>
            <a:prstDash val="solid"/>
            <a:miter lim="800000"/>
          </a:ln>
          <a:effectLst/>
        </p:spPr>
      </p:cxnSp>
      <p:cxnSp>
        <p:nvCxnSpPr>
          <p:cNvPr id="18" name="Straight Connector 17">
            <a:extLst>
              <a:ext uri="{FF2B5EF4-FFF2-40B4-BE49-F238E27FC236}">
                <a16:creationId xmlns:a16="http://schemas.microsoft.com/office/drawing/2014/main" id="{A9612A1E-FA65-405C-A406-1E9C66F4EE51}"/>
              </a:ext>
            </a:extLst>
          </p:cNvPr>
          <p:cNvCxnSpPr/>
          <p:nvPr/>
        </p:nvCxnSpPr>
        <p:spPr>
          <a:xfrm>
            <a:off x="7079598" y="4160381"/>
            <a:ext cx="0" cy="416951"/>
          </a:xfrm>
          <a:prstGeom prst="line">
            <a:avLst/>
          </a:prstGeom>
          <a:noFill/>
          <a:ln w="19050" cap="flat" cmpd="sng" algn="ctr">
            <a:solidFill>
              <a:sysClr val="windowText" lastClr="000000"/>
            </a:solidFill>
            <a:prstDash val="solid"/>
            <a:miter lim="800000"/>
          </a:ln>
          <a:effectLst/>
        </p:spPr>
      </p:cxnSp>
      <p:cxnSp>
        <p:nvCxnSpPr>
          <p:cNvPr id="19" name="Straight Connector 18">
            <a:extLst>
              <a:ext uri="{FF2B5EF4-FFF2-40B4-BE49-F238E27FC236}">
                <a16:creationId xmlns:a16="http://schemas.microsoft.com/office/drawing/2014/main" id="{DE41EB49-B6D4-46A4-B31D-FA30F5DF6B43}"/>
              </a:ext>
            </a:extLst>
          </p:cNvPr>
          <p:cNvCxnSpPr/>
          <p:nvPr/>
        </p:nvCxnSpPr>
        <p:spPr>
          <a:xfrm>
            <a:off x="6959852" y="2103033"/>
            <a:ext cx="351776" cy="0"/>
          </a:xfrm>
          <a:prstGeom prst="line">
            <a:avLst/>
          </a:prstGeom>
          <a:noFill/>
          <a:ln w="19050" cap="flat" cmpd="sng" algn="ctr">
            <a:solidFill>
              <a:sysClr val="windowText" lastClr="000000"/>
            </a:solidFill>
            <a:prstDash val="solid"/>
            <a:miter lim="800000"/>
          </a:ln>
          <a:effectLst/>
        </p:spPr>
      </p:cxnSp>
      <p:cxnSp>
        <p:nvCxnSpPr>
          <p:cNvPr id="20" name="Straight Arrow Connector 19">
            <a:extLst>
              <a:ext uri="{FF2B5EF4-FFF2-40B4-BE49-F238E27FC236}">
                <a16:creationId xmlns:a16="http://schemas.microsoft.com/office/drawing/2014/main" id="{CA39C92D-43EE-41F9-931B-2F62969003BF}"/>
              </a:ext>
            </a:extLst>
          </p:cNvPr>
          <p:cNvCxnSpPr/>
          <p:nvPr/>
        </p:nvCxnSpPr>
        <p:spPr>
          <a:xfrm>
            <a:off x="7311628" y="2103033"/>
            <a:ext cx="0" cy="39954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1" name="Straight Connector 20">
            <a:extLst>
              <a:ext uri="{FF2B5EF4-FFF2-40B4-BE49-F238E27FC236}">
                <a16:creationId xmlns:a16="http://schemas.microsoft.com/office/drawing/2014/main" id="{76C56B68-CC7C-47D9-8FCA-BB6B56E9FE4E}"/>
              </a:ext>
            </a:extLst>
          </p:cNvPr>
          <p:cNvCxnSpPr/>
          <p:nvPr/>
        </p:nvCxnSpPr>
        <p:spPr>
          <a:xfrm>
            <a:off x="6958973" y="4367983"/>
            <a:ext cx="351776" cy="0"/>
          </a:xfrm>
          <a:prstGeom prst="line">
            <a:avLst/>
          </a:prstGeom>
          <a:noFill/>
          <a:ln w="19050" cap="flat" cmpd="sng" algn="ctr">
            <a:solidFill>
              <a:sysClr val="windowText" lastClr="000000"/>
            </a:solidFill>
            <a:prstDash val="solid"/>
            <a:miter lim="800000"/>
          </a:ln>
          <a:effectLst/>
        </p:spPr>
      </p:cxnSp>
      <p:cxnSp>
        <p:nvCxnSpPr>
          <p:cNvPr id="22" name="Straight Arrow Connector 21">
            <a:extLst>
              <a:ext uri="{FF2B5EF4-FFF2-40B4-BE49-F238E27FC236}">
                <a16:creationId xmlns:a16="http://schemas.microsoft.com/office/drawing/2014/main" id="{02D2F797-7C1A-48A0-AAAD-2A730F020A8A}"/>
              </a:ext>
            </a:extLst>
          </p:cNvPr>
          <p:cNvCxnSpPr/>
          <p:nvPr/>
        </p:nvCxnSpPr>
        <p:spPr>
          <a:xfrm>
            <a:off x="7303606" y="4362202"/>
            <a:ext cx="0" cy="39954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23" name="Straight Connector 22">
            <a:extLst>
              <a:ext uri="{FF2B5EF4-FFF2-40B4-BE49-F238E27FC236}">
                <a16:creationId xmlns:a16="http://schemas.microsoft.com/office/drawing/2014/main" id="{A7E5A444-7CCB-4BCF-9363-BBE6EE79E1A3}"/>
              </a:ext>
            </a:extLst>
          </p:cNvPr>
          <p:cNvCxnSpPr>
            <a:cxnSpLocks/>
          </p:cNvCxnSpPr>
          <p:nvPr/>
        </p:nvCxnSpPr>
        <p:spPr>
          <a:xfrm>
            <a:off x="4431408" y="2103033"/>
            <a:ext cx="2648190" cy="2253174"/>
          </a:xfrm>
          <a:prstGeom prst="line">
            <a:avLst/>
          </a:prstGeom>
          <a:noFill/>
          <a:ln w="19050" cap="flat" cmpd="sng" algn="ctr">
            <a:solidFill>
              <a:sysClr val="windowText" lastClr="000000"/>
            </a:solidFill>
            <a:prstDash val="solid"/>
            <a:miter lim="800000"/>
          </a:ln>
          <a:effectLst/>
        </p:spPr>
      </p:cxnSp>
      <p:grpSp>
        <p:nvGrpSpPr>
          <p:cNvPr id="24" name="Group 23">
            <a:extLst>
              <a:ext uri="{FF2B5EF4-FFF2-40B4-BE49-F238E27FC236}">
                <a16:creationId xmlns:a16="http://schemas.microsoft.com/office/drawing/2014/main" id="{58B1A99C-D080-438F-A5FC-FF29ED847E90}"/>
              </a:ext>
            </a:extLst>
          </p:cNvPr>
          <p:cNvGrpSpPr/>
          <p:nvPr/>
        </p:nvGrpSpPr>
        <p:grpSpPr>
          <a:xfrm>
            <a:off x="5077158" y="1641858"/>
            <a:ext cx="164415" cy="478465"/>
            <a:chOff x="10547498" y="2668772"/>
            <a:chExt cx="164415" cy="478465"/>
          </a:xfrm>
        </p:grpSpPr>
        <p:cxnSp>
          <p:nvCxnSpPr>
            <p:cNvPr id="25" name="Straight Connector 24">
              <a:extLst>
                <a:ext uri="{FF2B5EF4-FFF2-40B4-BE49-F238E27FC236}">
                  <a16:creationId xmlns:a16="http://schemas.microsoft.com/office/drawing/2014/main" id="{347504D2-C2E3-450F-84E7-D97D28EFEEB3}"/>
                </a:ext>
              </a:extLst>
            </p:cNvPr>
            <p:cNvCxnSpPr/>
            <p:nvPr/>
          </p:nvCxnSpPr>
          <p:spPr>
            <a:xfrm flipH="1">
              <a:off x="10547498" y="2668772"/>
              <a:ext cx="85060" cy="223284"/>
            </a:xfrm>
            <a:prstGeom prst="line">
              <a:avLst/>
            </a:prstGeom>
            <a:noFill/>
            <a:ln w="19050" cap="flat" cmpd="sng" algn="ctr">
              <a:solidFill>
                <a:srgbClr val="C00000"/>
              </a:solidFill>
              <a:prstDash val="solid"/>
              <a:miter lim="800000"/>
            </a:ln>
            <a:effectLst/>
          </p:spPr>
        </p:cxnSp>
        <p:cxnSp>
          <p:nvCxnSpPr>
            <p:cNvPr id="26" name="Straight Connector 25">
              <a:extLst>
                <a:ext uri="{FF2B5EF4-FFF2-40B4-BE49-F238E27FC236}">
                  <a16:creationId xmlns:a16="http://schemas.microsoft.com/office/drawing/2014/main" id="{067C1BD3-F1F9-4FE7-BB04-7B345353A302}"/>
                </a:ext>
              </a:extLst>
            </p:cNvPr>
            <p:cNvCxnSpPr/>
            <p:nvPr/>
          </p:nvCxnSpPr>
          <p:spPr>
            <a:xfrm>
              <a:off x="10547498" y="2902688"/>
              <a:ext cx="164415" cy="0"/>
            </a:xfrm>
            <a:prstGeom prst="line">
              <a:avLst/>
            </a:prstGeom>
            <a:noFill/>
            <a:ln w="19050" cap="flat" cmpd="sng" algn="ctr">
              <a:solidFill>
                <a:srgbClr val="C00000"/>
              </a:solidFill>
              <a:prstDash val="solid"/>
              <a:miter lim="800000"/>
            </a:ln>
            <a:effectLst/>
          </p:spPr>
        </p:cxnSp>
        <p:cxnSp>
          <p:nvCxnSpPr>
            <p:cNvPr id="27" name="Straight Arrow Connector 26">
              <a:extLst>
                <a:ext uri="{FF2B5EF4-FFF2-40B4-BE49-F238E27FC236}">
                  <a16:creationId xmlns:a16="http://schemas.microsoft.com/office/drawing/2014/main" id="{11A79C07-BD6F-4D88-A81C-797248E81494}"/>
                </a:ext>
              </a:extLst>
            </p:cNvPr>
            <p:cNvCxnSpPr/>
            <p:nvPr/>
          </p:nvCxnSpPr>
          <p:spPr>
            <a:xfrm flipH="1">
              <a:off x="10547498" y="2892056"/>
              <a:ext cx="159488" cy="255181"/>
            </a:xfrm>
            <a:prstGeom prst="straightConnector1">
              <a:avLst/>
            </a:prstGeom>
            <a:noFill/>
            <a:ln w="19050" cap="flat" cmpd="sng" algn="ctr">
              <a:solidFill>
                <a:srgbClr val="C00000"/>
              </a:solidFill>
              <a:prstDash val="solid"/>
              <a:miter lim="800000"/>
              <a:tailEnd type="triangle"/>
            </a:ln>
            <a:effectLst/>
          </p:spPr>
        </p:cxnSp>
      </p:grpSp>
      <p:grpSp>
        <p:nvGrpSpPr>
          <p:cNvPr id="28" name="Group 27">
            <a:extLst>
              <a:ext uri="{FF2B5EF4-FFF2-40B4-BE49-F238E27FC236}">
                <a16:creationId xmlns:a16="http://schemas.microsoft.com/office/drawing/2014/main" id="{35813DF2-8FA7-407E-B0C2-5FDE157D0C93}"/>
              </a:ext>
            </a:extLst>
          </p:cNvPr>
          <p:cNvGrpSpPr/>
          <p:nvPr/>
        </p:nvGrpSpPr>
        <p:grpSpPr>
          <a:xfrm>
            <a:off x="6292552" y="1636541"/>
            <a:ext cx="164415" cy="478465"/>
            <a:chOff x="10547498" y="2668772"/>
            <a:chExt cx="164415" cy="478465"/>
          </a:xfrm>
        </p:grpSpPr>
        <p:cxnSp>
          <p:nvCxnSpPr>
            <p:cNvPr id="29" name="Straight Connector 28">
              <a:extLst>
                <a:ext uri="{FF2B5EF4-FFF2-40B4-BE49-F238E27FC236}">
                  <a16:creationId xmlns:a16="http://schemas.microsoft.com/office/drawing/2014/main" id="{0F8A120A-E6BC-4C8D-82E9-E650C530144B}"/>
                </a:ext>
              </a:extLst>
            </p:cNvPr>
            <p:cNvCxnSpPr/>
            <p:nvPr/>
          </p:nvCxnSpPr>
          <p:spPr>
            <a:xfrm flipH="1">
              <a:off x="10547498" y="2668772"/>
              <a:ext cx="85060" cy="223284"/>
            </a:xfrm>
            <a:prstGeom prst="line">
              <a:avLst/>
            </a:prstGeom>
            <a:noFill/>
            <a:ln w="19050" cap="flat" cmpd="sng" algn="ctr">
              <a:solidFill>
                <a:srgbClr val="C00000"/>
              </a:solidFill>
              <a:prstDash val="solid"/>
              <a:miter lim="800000"/>
            </a:ln>
            <a:effectLst/>
          </p:spPr>
        </p:cxnSp>
        <p:cxnSp>
          <p:nvCxnSpPr>
            <p:cNvPr id="30" name="Straight Connector 29">
              <a:extLst>
                <a:ext uri="{FF2B5EF4-FFF2-40B4-BE49-F238E27FC236}">
                  <a16:creationId xmlns:a16="http://schemas.microsoft.com/office/drawing/2014/main" id="{924D3B9C-AC52-4DB7-965C-3A27CEE30CCB}"/>
                </a:ext>
              </a:extLst>
            </p:cNvPr>
            <p:cNvCxnSpPr/>
            <p:nvPr/>
          </p:nvCxnSpPr>
          <p:spPr>
            <a:xfrm>
              <a:off x="10547498" y="2902688"/>
              <a:ext cx="164415" cy="0"/>
            </a:xfrm>
            <a:prstGeom prst="line">
              <a:avLst/>
            </a:prstGeom>
            <a:noFill/>
            <a:ln w="19050" cap="flat" cmpd="sng" algn="ctr">
              <a:solidFill>
                <a:srgbClr val="C00000"/>
              </a:solidFill>
              <a:prstDash val="solid"/>
              <a:miter lim="800000"/>
            </a:ln>
            <a:effectLst/>
          </p:spPr>
        </p:cxnSp>
        <p:cxnSp>
          <p:nvCxnSpPr>
            <p:cNvPr id="31" name="Straight Arrow Connector 30">
              <a:extLst>
                <a:ext uri="{FF2B5EF4-FFF2-40B4-BE49-F238E27FC236}">
                  <a16:creationId xmlns:a16="http://schemas.microsoft.com/office/drawing/2014/main" id="{25C93D6C-755F-4641-86DF-3352A6BF8B21}"/>
                </a:ext>
              </a:extLst>
            </p:cNvPr>
            <p:cNvCxnSpPr/>
            <p:nvPr/>
          </p:nvCxnSpPr>
          <p:spPr>
            <a:xfrm flipH="1">
              <a:off x="10547498" y="2892056"/>
              <a:ext cx="159488" cy="255181"/>
            </a:xfrm>
            <a:prstGeom prst="straightConnector1">
              <a:avLst/>
            </a:prstGeom>
            <a:noFill/>
            <a:ln w="19050" cap="flat" cmpd="sng" algn="ctr">
              <a:solidFill>
                <a:srgbClr val="C00000"/>
              </a:solidFill>
              <a:prstDash val="solid"/>
              <a:miter lim="800000"/>
              <a:tailEnd type="triangle"/>
            </a:ln>
            <a:effectLst/>
          </p:spPr>
        </p:cxnSp>
      </p:grpSp>
      <p:grpSp>
        <p:nvGrpSpPr>
          <p:cNvPr id="32" name="Group 31">
            <a:extLst>
              <a:ext uri="{FF2B5EF4-FFF2-40B4-BE49-F238E27FC236}">
                <a16:creationId xmlns:a16="http://schemas.microsoft.com/office/drawing/2014/main" id="{3FE108D2-665D-4E15-885A-6AA95A290D73}"/>
              </a:ext>
            </a:extLst>
          </p:cNvPr>
          <p:cNvGrpSpPr/>
          <p:nvPr/>
        </p:nvGrpSpPr>
        <p:grpSpPr>
          <a:xfrm>
            <a:off x="3118544" y="3899136"/>
            <a:ext cx="164415" cy="478465"/>
            <a:chOff x="10547498" y="2668772"/>
            <a:chExt cx="164415" cy="478465"/>
          </a:xfrm>
        </p:grpSpPr>
        <p:cxnSp>
          <p:nvCxnSpPr>
            <p:cNvPr id="33" name="Straight Connector 32">
              <a:extLst>
                <a:ext uri="{FF2B5EF4-FFF2-40B4-BE49-F238E27FC236}">
                  <a16:creationId xmlns:a16="http://schemas.microsoft.com/office/drawing/2014/main" id="{263CF766-06DD-4D83-AA75-C18A05659544}"/>
                </a:ext>
              </a:extLst>
            </p:cNvPr>
            <p:cNvCxnSpPr/>
            <p:nvPr/>
          </p:nvCxnSpPr>
          <p:spPr>
            <a:xfrm flipH="1">
              <a:off x="10547498" y="2668772"/>
              <a:ext cx="85060" cy="223284"/>
            </a:xfrm>
            <a:prstGeom prst="line">
              <a:avLst/>
            </a:prstGeom>
            <a:noFill/>
            <a:ln w="19050" cap="flat" cmpd="sng" algn="ctr">
              <a:solidFill>
                <a:srgbClr val="C00000"/>
              </a:solidFill>
              <a:prstDash val="solid"/>
              <a:miter lim="800000"/>
            </a:ln>
            <a:effectLst/>
          </p:spPr>
        </p:cxnSp>
        <p:cxnSp>
          <p:nvCxnSpPr>
            <p:cNvPr id="34" name="Straight Connector 33">
              <a:extLst>
                <a:ext uri="{FF2B5EF4-FFF2-40B4-BE49-F238E27FC236}">
                  <a16:creationId xmlns:a16="http://schemas.microsoft.com/office/drawing/2014/main" id="{D6DC2766-5082-4937-87DE-52EB2705F933}"/>
                </a:ext>
              </a:extLst>
            </p:cNvPr>
            <p:cNvCxnSpPr/>
            <p:nvPr/>
          </p:nvCxnSpPr>
          <p:spPr>
            <a:xfrm>
              <a:off x="10547498" y="2902688"/>
              <a:ext cx="164415" cy="0"/>
            </a:xfrm>
            <a:prstGeom prst="line">
              <a:avLst/>
            </a:prstGeom>
            <a:noFill/>
            <a:ln w="19050" cap="flat" cmpd="sng" algn="ctr">
              <a:solidFill>
                <a:srgbClr val="C00000"/>
              </a:solidFill>
              <a:prstDash val="solid"/>
              <a:miter lim="800000"/>
            </a:ln>
            <a:effectLst/>
          </p:spPr>
        </p:cxnSp>
        <p:cxnSp>
          <p:nvCxnSpPr>
            <p:cNvPr id="35" name="Straight Arrow Connector 34">
              <a:extLst>
                <a:ext uri="{FF2B5EF4-FFF2-40B4-BE49-F238E27FC236}">
                  <a16:creationId xmlns:a16="http://schemas.microsoft.com/office/drawing/2014/main" id="{A1C95D93-3209-4EB2-80C7-D52BC8263350}"/>
                </a:ext>
              </a:extLst>
            </p:cNvPr>
            <p:cNvCxnSpPr/>
            <p:nvPr/>
          </p:nvCxnSpPr>
          <p:spPr>
            <a:xfrm flipH="1">
              <a:off x="10547498" y="2892056"/>
              <a:ext cx="159488" cy="255181"/>
            </a:xfrm>
            <a:prstGeom prst="straightConnector1">
              <a:avLst/>
            </a:prstGeom>
            <a:noFill/>
            <a:ln w="19050" cap="flat" cmpd="sng" algn="ctr">
              <a:solidFill>
                <a:srgbClr val="C00000"/>
              </a:solidFill>
              <a:prstDash val="solid"/>
              <a:miter lim="800000"/>
              <a:tailEnd type="triangle"/>
            </a:ln>
            <a:effectLst/>
          </p:spPr>
        </p:cxnSp>
      </p:grpSp>
      <p:sp>
        <p:nvSpPr>
          <p:cNvPr id="36" name="Rectangle 35">
            <a:extLst>
              <a:ext uri="{FF2B5EF4-FFF2-40B4-BE49-F238E27FC236}">
                <a16:creationId xmlns:a16="http://schemas.microsoft.com/office/drawing/2014/main" id="{E525E911-E11D-4C16-9982-A9A91E0AA29F}"/>
              </a:ext>
            </a:extLst>
          </p:cNvPr>
          <p:cNvSpPr/>
          <p:nvPr/>
        </p:nvSpPr>
        <p:spPr>
          <a:xfrm>
            <a:off x="3032537" y="3579968"/>
            <a:ext cx="308098" cy="369332"/>
          </a:xfrm>
          <a:prstGeom prst="rect">
            <a:avLst/>
          </a:prstGeom>
        </p:spPr>
        <p:txBody>
          <a:bodyPr wrap="none">
            <a:spAutoFit/>
          </a:bodyPr>
          <a:lstStyle/>
          <a:p>
            <a:pPr eaLnBrk="1" fontAlgn="auto" hangingPunct="1">
              <a:spcBef>
                <a:spcPts val="0"/>
              </a:spcBef>
              <a:spcAft>
                <a:spcPts val="0"/>
              </a:spcAft>
              <a:defRPr/>
            </a:pPr>
            <a:r>
              <a:rPr lang="en-US" sz="1800" dirty="0">
                <a:ln w="0"/>
                <a:solidFill>
                  <a:srgbClr val="FF0000"/>
                </a:solidFill>
                <a:effectLst>
                  <a:outerShdw blurRad="38100" dist="19050" dir="2700000" algn="tl" rotWithShape="0">
                    <a:prstClr val="black">
                      <a:alpha val="40000"/>
                    </a:prstClr>
                  </a:outerShdw>
                </a:effectLst>
                <a:latin typeface="Calibri" panose="020F0502020204030204"/>
              </a:rPr>
              <a:t>C</a:t>
            </a:r>
            <a:endParaRPr lang="en-US" sz="1800" dirty="0">
              <a:solidFill>
                <a:prstClr val="black"/>
              </a:solidFill>
              <a:latin typeface="Calibri" panose="020F0502020204030204"/>
            </a:endParaRPr>
          </a:p>
        </p:txBody>
      </p:sp>
      <p:cxnSp>
        <p:nvCxnSpPr>
          <p:cNvPr id="37" name="Straight Connector 36">
            <a:extLst>
              <a:ext uri="{FF2B5EF4-FFF2-40B4-BE49-F238E27FC236}">
                <a16:creationId xmlns:a16="http://schemas.microsoft.com/office/drawing/2014/main" id="{9C23877D-6197-48A8-B1CB-798ECD283EC9}"/>
              </a:ext>
            </a:extLst>
          </p:cNvPr>
          <p:cNvCxnSpPr/>
          <p:nvPr/>
        </p:nvCxnSpPr>
        <p:spPr>
          <a:xfrm>
            <a:off x="5861489" y="1890483"/>
            <a:ext cx="0" cy="416951"/>
          </a:xfrm>
          <a:prstGeom prst="line">
            <a:avLst/>
          </a:prstGeom>
          <a:noFill/>
          <a:ln w="190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5441AEF7-3AB3-49C3-B5CE-957DE596AD87}"/>
              </a:ext>
            </a:extLst>
          </p:cNvPr>
          <p:cNvCxnSpPr/>
          <p:nvPr/>
        </p:nvCxnSpPr>
        <p:spPr>
          <a:xfrm>
            <a:off x="5331982" y="2628764"/>
            <a:ext cx="19329" cy="501526"/>
          </a:xfrm>
          <a:prstGeom prst="line">
            <a:avLst/>
          </a:prstGeom>
          <a:noFill/>
          <a:ln w="19050" cap="flat" cmpd="sng" algn="ctr">
            <a:solidFill>
              <a:sysClr val="windowText" lastClr="000000"/>
            </a:solidFill>
            <a:prstDash val="solid"/>
            <a:miter lim="800000"/>
          </a:ln>
          <a:effectLst/>
        </p:spPr>
      </p:cxnSp>
      <p:pic>
        <p:nvPicPr>
          <p:cNvPr id="39" name="Picture 38">
            <a:extLst>
              <a:ext uri="{FF2B5EF4-FFF2-40B4-BE49-F238E27FC236}">
                <a16:creationId xmlns:a16="http://schemas.microsoft.com/office/drawing/2014/main" id="{3D91DC6C-677C-46E7-962C-837108E70A1B}"/>
              </a:ext>
            </a:extLst>
          </p:cNvPr>
          <p:cNvPicPr>
            <a:picLocks noChangeAspect="1"/>
          </p:cNvPicPr>
          <p:nvPr/>
        </p:nvPicPr>
        <p:blipFill>
          <a:blip r:embed="rId4"/>
          <a:stretch>
            <a:fillRect/>
          </a:stretch>
        </p:blipFill>
        <p:spPr>
          <a:xfrm>
            <a:off x="2915577" y="2767566"/>
            <a:ext cx="676275" cy="628650"/>
          </a:xfrm>
          <a:prstGeom prst="rect">
            <a:avLst/>
          </a:prstGeom>
        </p:spPr>
      </p:pic>
      <p:pic>
        <p:nvPicPr>
          <p:cNvPr id="40" name="Picture 39">
            <a:extLst>
              <a:ext uri="{FF2B5EF4-FFF2-40B4-BE49-F238E27FC236}">
                <a16:creationId xmlns:a16="http://schemas.microsoft.com/office/drawing/2014/main" id="{9F1A2FE3-CAA4-4524-A783-72AA957B2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560" y="2557416"/>
            <a:ext cx="140399" cy="278839"/>
          </a:xfrm>
          <a:prstGeom prst="rect">
            <a:avLst/>
          </a:prstGeom>
        </p:spPr>
      </p:pic>
      <p:cxnSp>
        <p:nvCxnSpPr>
          <p:cNvPr id="41" name="Straight Connector 40">
            <a:extLst>
              <a:ext uri="{FF2B5EF4-FFF2-40B4-BE49-F238E27FC236}">
                <a16:creationId xmlns:a16="http://schemas.microsoft.com/office/drawing/2014/main" id="{C3B4D4B2-CBEC-48F3-A7E8-7C28DD476807}"/>
              </a:ext>
            </a:extLst>
          </p:cNvPr>
          <p:cNvCxnSpPr/>
          <p:nvPr/>
        </p:nvCxnSpPr>
        <p:spPr>
          <a:xfrm>
            <a:off x="4962617" y="2898291"/>
            <a:ext cx="386954" cy="0"/>
          </a:xfrm>
          <a:prstGeom prst="line">
            <a:avLst/>
          </a:prstGeom>
          <a:noFill/>
          <a:ln w="19050" cap="flat" cmpd="sng" algn="ctr">
            <a:solidFill>
              <a:sysClr val="windowText" lastClr="000000"/>
            </a:solidFill>
            <a:prstDash val="solid"/>
            <a:miter lim="800000"/>
          </a:ln>
          <a:effectLst/>
        </p:spPr>
      </p:cxnSp>
      <p:cxnSp>
        <p:nvCxnSpPr>
          <p:cNvPr id="42" name="Straight Arrow Connector 41">
            <a:extLst>
              <a:ext uri="{FF2B5EF4-FFF2-40B4-BE49-F238E27FC236}">
                <a16:creationId xmlns:a16="http://schemas.microsoft.com/office/drawing/2014/main" id="{A7CEDA42-22B3-4FD5-9BBD-4EA0120827A2}"/>
              </a:ext>
            </a:extLst>
          </p:cNvPr>
          <p:cNvCxnSpPr/>
          <p:nvPr/>
        </p:nvCxnSpPr>
        <p:spPr>
          <a:xfrm>
            <a:off x="4962617" y="2898291"/>
            <a:ext cx="0" cy="399544"/>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cxnSp>
        <p:nvCxnSpPr>
          <p:cNvPr id="43" name="Straight Arrow Connector 42">
            <a:extLst>
              <a:ext uri="{FF2B5EF4-FFF2-40B4-BE49-F238E27FC236}">
                <a16:creationId xmlns:a16="http://schemas.microsoft.com/office/drawing/2014/main" id="{77DEFA1E-45DD-4FAD-B923-4AEF8759EEB0}"/>
              </a:ext>
            </a:extLst>
          </p:cNvPr>
          <p:cNvCxnSpPr/>
          <p:nvPr/>
        </p:nvCxnSpPr>
        <p:spPr>
          <a:xfrm>
            <a:off x="1004411" y="2898291"/>
            <a:ext cx="573578" cy="0"/>
          </a:xfrm>
          <a:prstGeom prst="straightConnector1">
            <a:avLst/>
          </a:prstGeom>
          <a:noFill/>
          <a:ln w="28575" cap="flat" cmpd="sng" algn="ctr">
            <a:solidFill>
              <a:srgbClr val="5B9BD5"/>
            </a:solidFill>
            <a:prstDash val="solid"/>
            <a:miter lim="800000"/>
            <a:tailEnd type="triangle"/>
          </a:ln>
          <a:effectLst/>
        </p:spPr>
      </p:cxnSp>
      <p:cxnSp>
        <p:nvCxnSpPr>
          <p:cNvPr id="44" name="Straight Arrow Connector 43">
            <a:extLst>
              <a:ext uri="{FF2B5EF4-FFF2-40B4-BE49-F238E27FC236}">
                <a16:creationId xmlns:a16="http://schemas.microsoft.com/office/drawing/2014/main" id="{80942E01-D81B-4DAE-80FE-C946F829AB11}"/>
              </a:ext>
            </a:extLst>
          </p:cNvPr>
          <p:cNvCxnSpPr/>
          <p:nvPr/>
        </p:nvCxnSpPr>
        <p:spPr>
          <a:xfrm>
            <a:off x="2831755" y="1923724"/>
            <a:ext cx="573578" cy="0"/>
          </a:xfrm>
          <a:prstGeom prst="straightConnector1">
            <a:avLst/>
          </a:prstGeom>
          <a:noFill/>
          <a:ln w="28575" cap="flat" cmpd="sng" algn="ctr">
            <a:solidFill>
              <a:srgbClr val="5B9BD5"/>
            </a:solidFill>
            <a:prstDash val="solid"/>
            <a:miter lim="800000"/>
            <a:tailEnd type="triangle"/>
          </a:ln>
          <a:effectLst/>
        </p:spPr>
      </p:cxnSp>
      <p:cxnSp>
        <p:nvCxnSpPr>
          <p:cNvPr id="45" name="Straight Arrow Connector 44">
            <a:extLst>
              <a:ext uri="{FF2B5EF4-FFF2-40B4-BE49-F238E27FC236}">
                <a16:creationId xmlns:a16="http://schemas.microsoft.com/office/drawing/2014/main" id="{282524FD-2F7E-4A9C-ACBB-26F4B4CF5149}"/>
              </a:ext>
            </a:extLst>
          </p:cNvPr>
          <p:cNvCxnSpPr/>
          <p:nvPr/>
        </p:nvCxnSpPr>
        <p:spPr>
          <a:xfrm>
            <a:off x="4549073" y="2371852"/>
            <a:ext cx="425261" cy="371129"/>
          </a:xfrm>
          <a:prstGeom prst="straightConnector1">
            <a:avLst/>
          </a:prstGeom>
          <a:noFill/>
          <a:ln w="28575" cap="flat" cmpd="sng" algn="ctr">
            <a:solidFill>
              <a:srgbClr val="5B9BD5"/>
            </a:solidFill>
            <a:prstDash val="solid"/>
            <a:miter lim="800000"/>
            <a:tailEnd type="triangle"/>
          </a:ln>
          <a:effectLst/>
        </p:spPr>
      </p:cxnSp>
      <p:cxnSp>
        <p:nvCxnSpPr>
          <p:cNvPr id="46" name="Straight Arrow Connector 45">
            <a:extLst>
              <a:ext uri="{FF2B5EF4-FFF2-40B4-BE49-F238E27FC236}">
                <a16:creationId xmlns:a16="http://schemas.microsoft.com/office/drawing/2014/main" id="{2220CBC8-9211-4C26-8F6D-FC04F560E8AC}"/>
              </a:ext>
            </a:extLst>
          </p:cNvPr>
          <p:cNvCxnSpPr/>
          <p:nvPr/>
        </p:nvCxnSpPr>
        <p:spPr>
          <a:xfrm>
            <a:off x="5006680" y="2206683"/>
            <a:ext cx="506919" cy="102"/>
          </a:xfrm>
          <a:prstGeom prst="straightConnector1">
            <a:avLst/>
          </a:prstGeom>
          <a:noFill/>
          <a:ln w="28575" cap="flat" cmpd="sng" algn="ctr">
            <a:solidFill>
              <a:srgbClr val="5B9BD5"/>
            </a:solidFill>
            <a:prstDash val="solid"/>
            <a:miter lim="800000"/>
            <a:tailEnd type="triangle"/>
          </a:ln>
          <a:effectLst/>
        </p:spPr>
      </p:cxnSp>
      <p:pic>
        <p:nvPicPr>
          <p:cNvPr id="47" name="Picture 46">
            <a:extLst>
              <a:ext uri="{FF2B5EF4-FFF2-40B4-BE49-F238E27FC236}">
                <a16:creationId xmlns:a16="http://schemas.microsoft.com/office/drawing/2014/main" id="{DC3276CA-F3F0-47A3-B3F4-DEBD929A0863}"/>
              </a:ext>
            </a:extLst>
          </p:cNvPr>
          <p:cNvPicPr>
            <a:picLocks noChangeAspect="1"/>
          </p:cNvPicPr>
          <p:nvPr/>
        </p:nvPicPr>
        <p:blipFill>
          <a:blip r:embed="rId6"/>
          <a:stretch>
            <a:fillRect/>
          </a:stretch>
        </p:blipFill>
        <p:spPr>
          <a:xfrm>
            <a:off x="7484654" y="2095419"/>
            <a:ext cx="1605800" cy="512964"/>
          </a:xfrm>
          <a:prstGeom prst="rect">
            <a:avLst/>
          </a:prstGeom>
        </p:spPr>
      </p:pic>
      <p:pic>
        <p:nvPicPr>
          <p:cNvPr id="48" name="Picture 47">
            <a:extLst>
              <a:ext uri="{FF2B5EF4-FFF2-40B4-BE49-F238E27FC236}">
                <a16:creationId xmlns:a16="http://schemas.microsoft.com/office/drawing/2014/main" id="{B4F71D9D-56E2-4D19-906A-56DBE9FF1FBD}"/>
              </a:ext>
            </a:extLst>
          </p:cNvPr>
          <p:cNvPicPr>
            <a:picLocks noChangeAspect="1"/>
          </p:cNvPicPr>
          <p:nvPr/>
        </p:nvPicPr>
        <p:blipFill>
          <a:blip r:embed="rId7"/>
          <a:stretch>
            <a:fillRect/>
          </a:stretch>
        </p:blipFill>
        <p:spPr>
          <a:xfrm>
            <a:off x="7420350" y="4310915"/>
            <a:ext cx="1107678" cy="556968"/>
          </a:xfrm>
          <a:prstGeom prst="rect">
            <a:avLst/>
          </a:prstGeom>
        </p:spPr>
      </p:pic>
      <p:cxnSp>
        <p:nvCxnSpPr>
          <p:cNvPr id="49" name="Straight Arrow Connector 48">
            <a:extLst>
              <a:ext uri="{FF2B5EF4-FFF2-40B4-BE49-F238E27FC236}">
                <a16:creationId xmlns:a16="http://schemas.microsoft.com/office/drawing/2014/main" id="{861507B9-0C17-44B1-8B68-118DD5C2649F}"/>
              </a:ext>
            </a:extLst>
          </p:cNvPr>
          <p:cNvCxnSpPr/>
          <p:nvPr/>
        </p:nvCxnSpPr>
        <p:spPr>
          <a:xfrm>
            <a:off x="6029304" y="3608478"/>
            <a:ext cx="422736" cy="360770"/>
          </a:xfrm>
          <a:prstGeom prst="straightConnector1">
            <a:avLst/>
          </a:prstGeom>
          <a:noFill/>
          <a:ln w="28575" cap="flat" cmpd="sng" algn="ctr">
            <a:solidFill>
              <a:srgbClr val="5B9BD5"/>
            </a:solidFill>
            <a:prstDash val="solid"/>
            <a:miter lim="800000"/>
            <a:tailEnd type="triangle"/>
          </a:ln>
          <a:effectLst/>
        </p:spPr>
      </p:cxnSp>
      <p:pic>
        <p:nvPicPr>
          <p:cNvPr id="50" name="Picture 49">
            <a:extLst>
              <a:ext uri="{FF2B5EF4-FFF2-40B4-BE49-F238E27FC236}">
                <a16:creationId xmlns:a16="http://schemas.microsoft.com/office/drawing/2014/main" id="{C3FCBF0A-0FA8-47C4-8A89-1117811CE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7855" y="2977811"/>
            <a:ext cx="140399" cy="278839"/>
          </a:xfrm>
          <a:prstGeom prst="rect">
            <a:avLst/>
          </a:prstGeom>
        </p:spPr>
      </p:pic>
      <p:pic>
        <p:nvPicPr>
          <p:cNvPr id="51" name="Picture 50">
            <a:extLst>
              <a:ext uri="{FF2B5EF4-FFF2-40B4-BE49-F238E27FC236}">
                <a16:creationId xmlns:a16="http://schemas.microsoft.com/office/drawing/2014/main" id="{017CB21B-DEE3-4072-8D29-4029172A8253}"/>
              </a:ext>
            </a:extLst>
          </p:cNvPr>
          <p:cNvPicPr>
            <a:picLocks noChangeAspect="1"/>
          </p:cNvPicPr>
          <p:nvPr/>
        </p:nvPicPr>
        <p:blipFill>
          <a:blip r:embed="rId8"/>
          <a:stretch>
            <a:fillRect/>
          </a:stretch>
        </p:blipFill>
        <p:spPr>
          <a:xfrm>
            <a:off x="4008182" y="2925072"/>
            <a:ext cx="160988" cy="276933"/>
          </a:xfrm>
          <a:prstGeom prst="rect">
            <a:avLst/>
          </a:prstGeom>
        </p:spPr>
      </p:pic>
      <p:pic>
        <p:nvPicPr>
          <p:cNvPr id="52" name="Picture 51">
            <a:extLst>
              <a:ext uri="{FF2B5EF4-FFF2-40B4-BE49-F238E27FC236}">
                <a16:creationId xmlns:a16="http://schemas.microsoft.com/office/drawing/2014/main" id="{888886C7-544F-4200-9F38-F9B534C6081B}"/>
              </a:ext>
            </a:extLst>
          </p:cNvPr>
          <p:cNvPicPr>
            <a:picLocks noChangeAspect="1"/>
          </p:cNvPicPr>
          <p:nvPr/>
        </p:nvPicPr>
        <p:blipFill>
          <a:blip r:embed="rId9"/>
          <a:stretch>
            <a:fillRect/>
          </a:stretch>
        </p:blipFill>
        <p:spPr>
          <a:xfrm>
            <a:off x="5149629" y="1882040"/>
            <a:ext cx="333405" cy="360769"/>
          </a:xfrm>
          <a:prstGeom prst="rect">
            <a:avLst/>
          </a:prstGeom>
        </p:spPr>
      </p:pic>
      <p:sp>
        <p:nvSpPr>
          <p:cNvPr id="53" name="Rectangle 52">
            <a:extLst>
              <a:ext uri="{FF2B5EF4-FFF2-40B4-BE49-F238E27FC236}">
                <a16:creationId xmlns:a16="http://schemas.microsoft.com/office/drawing/2014/main" id="{A6D7A637-B7E1-490C-A931-768A7333AAE9}"/>
              </a:ext>
            </a:extLst>
          </p:cNvPr>
          <p:cNvSpPr/>
          <p:nvPr/>
        </p:nvSpPr>
        <p:spPr>
          <a:xfrm>
            <a:off x="5021286" y="1334203"/>
            <a:ext cx="317716" cy="369332"/>
          </a:xfrm>
          <a:prstGeom prst="rect">
            <a:avLst/>
          </a:prstGeom>
        </p:spPr>
        <p:txBody>
          <a:bodyPr wrap="none">
            <a:spAutoFit/>
          </a:bodyPr>
          <a:lstStyle/>
          <a:p>
            <a:pPr eaLnBrk="1" fontAlgn="auto" hangingPunct="1">
              <a:spcBef>
                <a:spcPts val="0"/>
              </a:spcBef>
              <a:spcAft>
                <a:spcPts val="0"/>
              </a:spcAft>
              <a:defRPr/>
            </a:pPr>
            <a:r>
              <a:rPr lang="en-US" sz="1800" dirty="0">
                <a:ln w="0"/>
                <a:solidFill>
                  <a:srgbClr val="FF0000"/>
                </a:solidFill>
                <a:effectLst>
                  <a:outerShdw blurRad="38100" dist="19050" dir="2700000" algn="tl" rotWithShape="0">
                    <a:prstClr val="black">
                      <a:alpha val="40000"/>
                    </a:prstClr>
                  </a:outerShdw>
                </a:effectLst>
                <a:latin typeface="Calibri" panose="020F0502020204030204"/>
              </a:rPr>
              <a:t>A</a:t>
            </a:r>
            <a:endParaRPr lang="en-US" sz="1800" dirty="0">
              <a:solidFill>
                <a:prstClr val="black"/>
              </a:solidFill>
              <a:latin typeface="Calibri" panose="020F0502020204030204"/>
            </a:endParaRPr>
          </a:p>
        </p:txBody>
      </p:sp>
      <p:sp>
        <p:nvSpPr>
          <p:cNvPr id="54" name="Rectangle 53">
            <a:extLst>
              <a:ext uri="{FF2B5EF4-FFF2-40B4-BE49-F238E27FC236}">
                <a16:creationId xmlns:a16="http://schemas.microsoft.com/office/drawing/2014/main" id="{993736A7-2A99-4004-A030-6AB9DF0FB34E}"/>
              </a:ext>
            </a:extLst>
          </p:cNvPr>
          <p:cNvSpPr/>
          <p:nvPr/>
        </p:nvSpPr>
        <p:spPr>
          <a:xfrm>
            <a:off x="6220458" y="1347724"/>
            <a:ext cx="309700" cy="369332"/>
          </a:xfrm>
          <a:prstGeom prst="rect">
            <a:avLst/>
          </a:prstGeom>
        </p:spPr>
        <p:txBody>
          <a:bodyPr wrap="none">
            <a:spAutoFit/>
          </a:bodyPr>
          <a:lstStyle/>
          <a:p>
            <a:pPr eaLnBrk="1" fontAlgn="auto" hangingPunct="1">
              <a:spcBef>
                <a:spcPts val="0"/>
              </a:spcBef>
              <a:spcAft>
                <a:spcPts val="0"/>
              </a:spcAft>
              <a:defRPr/>
            </a:pPr>
            <a:r>
              <a:rPr lang="en-US" sz="1800" dirty="0">
                <a:ln w="0"/>
                <a:solidFill>
                  <a:srgbClr val="FF0000"/>
                </a:solidFill>
                <a:effectLst>
                  <a:outerShdw blurRad="38100" dist="19050" dir="2700000" algn="tl" rotWithShape="0">
                    <a:prstClr val="black">
                      <a:alpha val="40000"/>
                    </a:prstClr>
                  </a:outerShdw>
                </a:effectLst>
                <a:latin typeface="Calibri" panose="020F0502020204030204"/>
              </a:rPr>
              <a:t>B</a:t>
            </a:r>
            <a:endParaRPr lang="en-US" sz="1800" dirty="0">
              <a:solidFill>
                <a:prstClr val="black"/>
              </a:solidFill>
              <a:latin typeface="Calibri" panose="020F0502020204030204"/>
            </a:endParaRPr>
          </a:p>
        </p:txBody>
      </p:sp>
      <p:sp>
        <p:nvSpPr>
          <p:cNvPr id="55" name="Rectangle 54">
            <a:extLst>
              <a:ext uri="{FF2B5EF4-FFF2-40B4-BE49-F238E27FC236}">
                <a16:creationId xmlns:a16="http://schemas.microsoft.com/office/drawing/2014/main" id="{84674EEC-6BD6-4E65-8169-9BF9A9E5A0B9}"/>
              </a:ext>
            </a:extLst>
          </p:cNvPr>
          <p:cNvSpPr/>
          <p:nvPr/>
        </p:nvSpPr>
        <p:spPr>
          <a:xfrm>
            <a:off x="2074439" y="2042882"/>
            <a:ext cx="105915" cy="125392"/>
          </a:xfrm>
          <a:prstGeom prst="rect">
            <a:avLst/>
          </a:prstGeom>
          <a:solidFill>
            <a:srgbClr val="4472C4"/>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D133ACE-AA9B-419C-9E7A-04BA4122A2D9}"/>
              </a:ext>
            </a:extLst>
          </p:cNvPr>
          <p:cNvSpPr/>
          <p:nvPr/>
        </p:nvSpPr>
        <p:spPr>
          <a:xfrm>
            <a:off x="2076812" y="4307347"/>
            <a:ext cx="105915" cy="125392"/>
          </a:xfrm>
          <a:prstGeom prst="rect">
            <a:avLst/>
          </a:prstGeom>
          <a:solidFill>
            <a:srgbClr val="4472C4"/>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F1E9E0C-745F-4597-AFBF-8293D03551AA}"/>
              </a:ext>
            </a:extLst>
          </p:cNvPr>
          <p:cNvSpPr/>
          <p:nvPr/>
        </p:nvSpPr>
        <p:spPr>
          <a:xfrm>
            <a:off x="4527207" y="4297053"/>
            <a:ext cx="105915" cy="125392"/>
          </a:xfrm>
          <a:prstGeom prst="rect">
            <a:avLst/>
          </a:prstGeom>
          <a:solidFill>
            <a:srgbClr val="4472C4"/>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0979914-C8AB-47C8-9462-BFDFE11AB57D}"/>
              </a:ext>
            </a:extLst>
          </p:cNvPr>
          <p:cNvSpPr/>
          <p:nvPr/>
        </p:nvSpPr>
        <p:spPr>
          <a:xfrm>
            <a:off x="4635652" y="2042882"/>
            <a:ext cx="105915" cy="125392"/>
          </a:xfrm>
          <a:prstGeom prst="rect">
            <a:avLst/>
          </a:prstGeom>
          <a:solidFill>
            <a:srgbClr val="4472C4"/>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5AB3112-F7DB-488E-A11D-B0E535245BE7}"/>
              </a:ext>
            </a:extLst>
          </p:cNvPr>
          <p:cNvSpPr/>
          <p:nvPr/>
        </p:nvSpPr>
        <p:spPr>
          <a:xfrm rot="2566834">
            <a:off x="5497003" y="2989005"/>
            <a:ext cx="105915" cy="125392"/>
          </a:xfrm>
          <a:prstGeom prst="rect">
            <a:avLst/>
          </a:prstGeom>
          <a:solidFill>
            <a:sysClr val="window" lastClr="FFFFFF"/>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474583C9-63BF-48BD-BBF0-15A67847AD0D}"/>
              </a:ext>
            </a:extLst>
          </p:cNvPr>
          <p:cNvSpPr/>
          <p:nvPr/>
        </p:nvSpPr>
        <p:spPr>
          <a:xfrm>
            <a:off x="2862619" y="5341915"/>
            <a:ext cx="105915" cy="125392"/>
          </a:xfrm>
          <a:prstGeom prst="rect">
            <a:avLst/>
          </a:prstGeom>
          <a:solidFill>
            <a:srgbClr val="4472C4"/>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C6A2C7E8-27F5-439F-9A42-75F1FB0C070C}"/>
              </a:ext>
            </a:extLst>
          </p:cNvPr>
          <p:cNvSpPr/>
          <p:nvPr/>
        </p:nvSpPr>
        <p:spPr>
          <a:xfrm rot="10637283">
            <a:off x="5471416" y="5351343"/>
            <a:ext cx="105915" cy="125392"/>
          </a:xfrm>
          <a:prstGeom prst="rect">
            <a:avLst/>
          </a:prstGeom>
          <a:solidFill>
            <a:sysClr val="window" lastClr="FFFFFF"/>
          </a:solidFill>
          <a:ln w="1905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E46889C-5D0B-4772-A560-28DE047F2BD0}"/>
              </a:ext>
            </a:extLst>
          </p:cNvPr>
          <p:cNvSpPr/>
          <p:nvPr/>
        </p:nvSpPr>
        <p:spPr>
          <a:xfrm>
            <a:off x="3032537" y="5227675"/>
            <a:ext cx="1486304" cy="369332"/>
          </a:xfrm>
          <a:prstGeom prst="rect">
            <a:avLst/>
          </a:prstGeom>
        </p:spPr>
        <p:txBody>
          <a:bodyPr wrap="none">
            <a:spAutoFit/>
          </a:bodyPr>
          <a:lstStyle/>
          <a:p>
            <a:pPr eaLnBrk="1" fontAlgn="auto" hangingPunct="1">
              <a:spcBef>
                <a:spcPts val="0"/>
              </a:spcBef>
              <a:spcAft>
                <a:spcPts val="0"/>
              </a:spcAft>
              <a:defRPr/>
            </a:pPr>
            <a:r>
              <a:rPr lang="en-US" sz="1800" dirty="0">
                <a:solidFill>
                  <a:prstClr val="black"/>
                </a:solidFill>
                <a:latin typeface="Times New Roman" panose="02020603050405020304" pitchFamily="18" charset="0"/>
                <a:cs typeface="Times New Roman" panose="02020603050405020304" pitchFamily="18" charset="0"/>
              </a:rPr>
              <a:t>Closed switch</a:t>
            </a:r>
            <a:endParaRPr lang="en-US" sz="1800" dirty="0">
              <a:solidFill>
                <a:prstClr val="black"/>
              </a:solidFill>
              <a:latin typeface="Calibri" panose="020F0502020204030204"/>
            </a:endParaRPr>
          </a:p>
        </p:txBody>
      </p:sp>
      <p:sp>
        <p:nvSpPr>
          <p:cNvPr id="63" name="Rectangle 62">
            <a:extLst>
              <a:ext uri="{FF2B5EF4-FFF2-40B4-BE49-F238E27FC236}">
                <a16:creationId xmlns:a16="http://schemas.microsoft.com/office/drawing/2014/main" id="{2E99307D-4C21-4582-B755-C83E77B8FBF2}"/>
              </a:ext>
            </a:extLst>
          </p:cNvPr>
          <p:cNvSpPr/>
          <p:nvPr/>
        </p:nvSpPr>
        <p:spPr>
          <a:xfrm>
            <a:off x="5699466" y="5229373"/>
            <a:ext cx="1345240" cy="369332"/>
          </a:xfrm>
          <a:prstGeom prst="rect">
            <a:avLst/>
          </a:prstGeom>
        </p:spPr>
        <p:txBody>
          <a:bodyPr wrap="none">
            <a:spAutoFit/>
          </a:bodyPr>
          <a:lstStyle/>
          <a:p>
            <a:pPr eaLnBrk="1" fontAlgn="auto" hangingPunct="1">
              <a:spcBef>
                <a:spcPts val="0"/>
              </a:spcBef>
              <a:spcAft>
                <a:spcPts val="0"/>
              </a:spcAft>
              <a:defRPr/>
            </a:pPr>
            <a:r>
              <a:rPr lang="en-US" sz="1800" dirty="0">
                <a:solidFill>
                  <a:prstClr val="black"/>
                </a:solidFill>
                <a:latin typeface="Times New Roman" panose="02020603050405020304" pitchFamily="18" charset="0"/>
                <a:cs typeface="Times New Roman" panose="02020603050405020304" pitchFamily="18" charset="0"/>
              </a:rPr>
              <a:t>Open switch</a:t>
            </a:r>
            <a:endParaRPr lang="en-US" sz="1800" dirty="0">
              <a:solidFill>
                <a:prstClr val="black"/>
              </a:solidFill>
              <a:latin typeface="Calibri" panose="020F0502020204030204"/>
            </a:endParaRPr>
          </a:p>
        </p:txBody>
      </p:sp>
      <p:sp>
        <p:nvSpPr>
          <p:cNvPr id="64" name="TextBox 63">
            <a:extLst>
              <a:ext uri="{FF2B5EF4-FFF2-40B4-BE49-F238E27FC236}">
                <a16:creationId xmlns:a16="http://schemas.microsoft.com/office/drawing/2014/main" id="{A4D38614-D702-47FD-BB66-73E9E353120A}"/>
              </a:ext>
            </a:extLst>
          </p:cNvPr>
          <p:cNvSpPr txBox="1"/>
          <p:nvPr/>
        </p:nvSpPr>
        <p:spPr>
          <a:xfrm>
            <a:off x="1994696" y="1707370"/>
            <a:ext cx="159486" cy="369332"/>
          </a:xfrm>
          <a:prstGeom prst="rect">
            <a:avLst/>
          </a:prstGeom>
          <a:noFill/>
        </p:spPr>
        <p:txBody>
          <a:bodyPr wrap="square" rtlCol="0">
            <a:spAutoFit/>
          </a:bodyPr>
          <a:lstStyle/>
          <a:p>
            <a:pPr eaLnBrk="1" fontAlgn="auto" hangingPunct="1">
              <a:spcBef>
                <a:spcPts val="0"/>
              </a:spcBef>
              <a:spcAft>
                <a:spcPts val="0"/>
              </a:spcAft>
              <a:defRPr/>
            </a:pPr>
            <a:r>
              <a:rPr lang="en-US" sz="1800" dirty="0">
                <a:solidFill>
                  <a:prstClr val="black"/>
                </a:solidFill>
                <a:latin typeface="Calibri" panose="020F0502020204030204"/>
              </a:rPr>
              <a:t>1</a:t>
            </a:r>
          </a:p>
        </p:txBody>
      </p:sp>
      <p:sp>
        <p:nvSpPr>
          <p:cNvPr id="65" name="TextBox 64">
            <a:extLst>
              <a:ext uri="{FF2B5EF4-FFF2-40B4-BE49-F238E27FC236}">
                <a16:creationId xmlns:a16="http://schemas.microsoft.com/office/drawing/2014/main" id="{8C873EC7-6B09-4524-A8ED-34589B25AF7F}"/>
              </a:ext>
            </a:extLst>
          </p:cNvPr>
          <p:cNvSpPr txBox="1"/>
          <p:nvPr/>
        </p:nvSpPr>
        <p:spPr>
          <a:xfrm>
            <a:off x="1984932" y="3985341"/>
            <a:ext cx="159486" cy="369332"/>
          </a:xfrm>
          <a:prstGeom prst="rect">
            <a:avLst/>
          </a:prstGeom>
          <a:noFill/>
        </p:spPr>
        <p:txBody>
          <a:bodyPr wrap="square" rtlCol="0">
            <a:spAutoFit/>
          </a:bodyPr>
          <a:lstStyle/>
          <a:p>
            <a:pPr eaLnBrk="1" fontAlgn="auto" hangingPunct="1">
              <a:spcBef>
                <a:spcPts val="0"/>
              </a:spcBef>
              <a:spcAft>
                <a:spcPts val="0"/>
              </a:spcAft>
              <a:defRPr/>
            </a:pPr>
            <a:r>
              <a:rPr lang="en-US" sz="1800" dirty="0">
                <a:solidFill>
                  <a:prstClr val="black"/>
                </a:solidFill>
                <a:latin typeface="Calibri" panose="020F0502020204030204"/>
              </a:rPr>
              <a:t>2</a:t>
            </a:r>
          </a:p>
        </p:txBody>
      </p:sp>
      <p:sp>
        <p:nvSpPr>
          <p:cNvPr id="66" name="TextBox 65">
            <a:extLst>
              <a:ext uri="{FF2B5EF4-FFF2-40B4-BE49-F238E27FC236}">
                <a16:creationId xmlns:a16="http://schemas.microsoft.com/office/drawing/2014/main" id="{5EA554C7-BC0C-4B7F-8CDB-24C99C043A70}"/>
              </a:ext>
            </a:extLst>
          </p:cNvPr>
          <p:cNvSpPr txBox="1"/>
          <p:nvPr/>
        </p:nvSpPr>
        <p:spPr>
          <a:xfrm>
            <a:off x="4544397" y="1699134"/>
            <a:ext cx="159486" cy="369332"/>
          </a:xfrm>
          <a:prstGeom prst="rect">
            <a:avLst/>
          </a:prstGeom>
          <a:noFill/>
        </p:spPr>
        <p:txBody>
          <a:bodyPr wrap="square" rtlCol="0">
            <a:spAutoFit/>
          </a:bodyPr>
          <a:lstStyle/>
          <a:p>
            <a:pPr eaLnBrk="1" fontAlgn="auto" hangingPunct="1">
              <a:spcBef>
                <a:spcPts val="0"/>
              </a:spcBef>
              <a:spcAft>
                <a:spcPts val="0"/>
              </a:spcAft>
              <a:defRPr/>
            </a:pPr>
            <a:r>
              <a:rPr lang="en-US" sz="1800" dirty="0">
                <a:solidFill>
                  <a:prstClr val="black"/>
                </a:solidFill>
                <a:latin typeface="Calibri" panose="020F0502020204030204"/>
              </a:rPr>
              <a:t>3</a:t>
            </a:r>
          </a:p>
        </p:txBody>
      </p:sp>
      <p:sp>
        <p:nvSpPr>
          <p:cNvPr id="67" name="TextBox 66">
            <a:extLst>
              <a:ext uri="{FF2B5EF4-FFF2-40B4-BE49-F238E27FC236}">
                <a16:creationId xmlns:a16="http://schemas.microsoft.com/office/drawing/2014/main" id="{227B3994-98F1-44D8-9BC3-37F1B41CEF86}"/>
              </a:ext>
            </a:extLst>
          </p:cNvPr>
          <p:cNvSpPr txBox="1"/>
          <p:nvPr/>
        </p:nvSpPr>
        <p:spPr>
          <a:xfrm>
            <a:off x="4436335" y="3975715"/>
            <a:ext cx="159486" cy="369332"/>
          </a:xfrm>
          <a:prstGeom prst="rect">
            <a:avLst/>
          </a:prstGeom>
          <a:noFill/>
        </p:spPr>
        <p:txBody>
          <a:bodyPr wrap="square" rtlCol="0">
            <a:spAutoFit/>
          </a:bodyPr>
          <a:lstStyle/>
          <a:p>
            <a:pPr eaLnBrk="1" fontAlgn="auto" hangingPunct="1">
              <a:spcBef>
                <a:spcPts val="0"/>
              </a:spcBef>
              <a:spcAft>
                <a:spcPts val="0"/>
              </a:spcAft>
              <a:defRPr/>
            </a:pPr>
            <a:r>
              <a:rPr lang="en-US" sz="1800" dirty="0">
                <a:solidFill>
                  <a:prstClr val="black"/>
                </a:solidFill>
                <a:latin typeface="Calibri" panose="020F0502020204030204"/>
              </a:rPr>
              <a:t>4</a:t>
            </a:r>
          </a:p>
        </p:txBody>
      </p:sp>
      <p:sp>
        <p:nvSpPr>
          <p:cNvPr id="68" name="TextBox 67">
            <a:extLst>
              <a:ext uri="{FF2B5EF4-FFF2-40B4-BE49-F238E27FC236}">
                <a16:creationId xmlns:a16="http://schemas.microsoft.com/office/drawing/2014/main" id="{E56D3B05-AF9B-45A3-9F8E-2C7B4DEF954E}"/>
              </a:ext>
            </a:extLst>
          </p:cNvPr>
          <p:cNvSpPr txBox="1"/>
          <p:nvPr/>
        </p:nvSpPr>
        <p:spPr>
          <a:xfrm>
            <a:off x="5521990" y="2712559"/>
            <a:ext cx="159486" cy="369332"/>
          </a:xfrm>
          <a:prstGeom prst="rect">
            <a:avLst/>
          </a:prstGeom>
          <a:noFill/>
        </p:spPr>
        <p:txBody>
          <a:bodyPr wrap="square" rtlCol="0">
            <a:spAutoFit/>
          </a:bodyPr>
          <a:lstStyle/>
          <a:p>
            <a:pPr eaLnBrk="1" fontAlgn="auto" hangingPunct="1">
              <a:spcBef>
                <a:spcPts val="0"/>
              </a:spcBef>
              <a:spcAft>
                <a:spcPts val="0"/>
              </a:spcAft>
              <a:defRPr/>
            </a:pPr>
            <a:r>
              <a:rPr lang="en-US" sz="1800" dirty="0">
                <a:solidFill>
                  <a:prstClr val="black"/>
                </a:solidFill>
                <a:latin typeface="Calibri" panose="020F0502020204030204"/>
              </a:rPr>
              <a:t>5</a:t>
            </a:r>
          </a:p>
        </p:txBody>
      </p:sp>
    </p:spTree>
    <p:extLst>
      <p:ext uri="{BB962C8B-B14F-4D97-AF65-F5344CB8AC3E}">
        <p14:creationId xmlns:p14="http://schemas.microsoft.com/office/powerpoint/2010/main" val="365327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56"/>
                                        </p:tgtEl>
                                        <p:attrNameLst>
                                          <p:attrName>style.color</p:attrName>
                                        </p:attrNameLst>
                                      </p:cBhvr>
                                      <p:to>
                                        <a:srgbClr val="FFFFFF"/>
                                      </p:to>
                                    </p:animClr>
                                    <p:animClr clrSpc="rgb" dir="cw">
                                      <p:cBhvr>
                                        <p:cTn id="30" dur="500" fill="hold"/>
                                        <p:tgtEl>
                                          <p:spTgt spid="56"/>
                                        </p:tgtEl>
                                        <p:attrNameLst>
                                          <p:attrName>fillcolor</p:attrName>
                                        </p:attrNameLst>
                                      </p:cBhvr>
                                      <p:to>
                                        <a:srgbClr val="FFFFFF"/>
                                      </p:to>
                                    </p:animClr>
                                    <p:set>
                                      <p:cBhvr>
                                        <p:cTn id="31" dur="500" fill="hold"/>
                                        <p:tgtEl>
                                          <p:spTgt spid="56"/>
                                        </p:tgtEl>
                                        <p:attrNameLst>
                                          <p:attrName>fill.type</p:attrName>
                                        </p:attrNameLst>
                                      </p:cBhvr>
                                      <p:to>
                                        <p:strVal val="solid"/>
                                      </p:to>
                                    </p:set>
                                    <p:set>
                                      <p:cBhvr>
                                        <p:cTn id="32" dur="500" fill="hold"/>
                                        <p:tgtEl>
                                          <p:spTgt spid="56"/>
                                        </p:tgtEl>
                                        <p:attrNameLst>
                                          <p:attrName>fill.on</p:attrName>
                                        </p:attrNameLst>
                                      </p:cBhvr>
                                      <p:to>
                                        <p:strVal val="true"/>
                                      </p:to>
                                    </p:set>
                                  </p:childTnLst>
                                </p:cTn>
                              </p:par>
                              <p:par>
                                <p:cTn id="33" presetID="19" presetClass="emph" presetSubtype="0" fill="hold" grpId="0" nodeType="withEffect">
                                  <p:stCondLst>
                                    <p:cond delay="0"/>
                                  </p:stCondLst>
                                  <p:childTnLst>
                                    <p:animClr clrSpc="rgb" dir="cw">
                                      <p:cBhvr override="childStyle">
                                        <p:cTn id="34" dur="500" fill="hold"/>
                                        <p:tgtEl>
                                          <p:spTgt spid="58"/>
                                        </p:tgtEl>
                                        <p:attrNameLst>
                                          <p:attrName>style.color</p:attrName>
                                        </p:attrNameLst>
                                      </p:cBhvr>
                                      <p:to>
                                        <a:srgbClr val="FFFFFF"/>
                                      </p:to>
                                    </p:animClr>
                                    <p:animClr clrSpc="rgb" dir="cw">
                                      <p:cBhvr>
                                        <p:cTn id="35" dur="500" fill="hold"/>
                                        <p:tgtEl>
                                          <p:spTgt spid="58"/>
                                        </p:tgtEl>
                                        <p:attrNameLst>
                                          <p:attrName>fillcolor</p:attrName>
                                        </p:attrNameLst>
                                      </p:cBhvr>
                                      <p:to>
                                        <a:srgbClr val="FFFFFF"/>
                                      </p:to>
                                    </p:animClr>
                                    <p:set>
                                      <p:cBhvr>
                                        <p:cTn id="36" dur="500" fill="hold"/>
                                        <p:tgtEl>
                                          <p:spTgt spid="58"/>
                                        </p:tgtEl>
                                        <p:attrNameLst>
                                          <p:attrName>fill.type</p:attrName>
                                        </p:attrNameLst>
                                      </p:cBhvr>
                                      <p:to>
                                        <p:strVal val="solid"/>
                                      </p:to>
                                    </p:set>
                                    <p:set>
                                      <p:cBhvr>
                                        <p:cTn id="37" dur="500" fill="hold"/>
                                        <p:tgtEl>
                                          <p:spTgt spid="58"/>
                                        </p:tgtEl>
                                        <p:attrNameLst>
                                          <p:attrName>fill.on</p:attrName>
                                        </p:attrNameLst>
                                      </p:cBhvr>
                                      <p:to>
                                        <p:strVal val="true"/>
                                      </p:to>
                                    </p:set>
                                  </p:childTnLst>
                                </p:cTn>
                              </p:par>
                              <p:par>
                                <p:cTn id="38" presetID="19" presetClass="emph" presetSubtype="0" fill="hold" grpId="0" nodeType="withEffect">
                                  <p:stCondLst>
                                    <p:cond delay="0"/>
                                  </p:stCondLst>
                                  <p:childTnLst>
                                    <p:animClr clrSpc="rgb" dir="cw">
                                      <p:cBhvr override="childStyle">
                                        <p:cTn id="39" dur="500" fill="hold"/>
                                        <p:tgtEl>
                                          <p:spTgt spid="57"/>
                                        </p:tgtEl>
                                        <p:attrNameLst>
                                          <p:attrName>style.color</p:attrName>
                                        </p:attrNameLst>
                                      </p:cBhvr>
                                      <p:to>
                                        <a:srgbClr val="FFFFFF"/>
                                      </p:to>
                                    </p:animClr>
                                    <p:animClr clrSpc="rgb" dir="cw">
                                      <p:cBhvr>
                                        <p:cTn id="40" dur="500" fill="hold"/>
                                        <p:tgtEl>
                                          <p:spTgt spid="57"/>
                                        </p:tgtEl>
                                        <p:attrNameLst>
                                          <p:attrName>fillcolor</p:attrName>
                                        </p:attrNameLst>
                                      </p:cBhvr>
                                      <p:to>
                                        <a:srgbClr val="FFFFFF"/>
                                      </p:to>
                                    </p:animClr>
                                    <p:set>
                                      <p:cBhvr>
                                        <p:cTn id="41" dur="500" fill="hold"/>
                                        <p:tgtEl>
                                          <p:spTgt spid="57"/>
                                        </p:tgtEl>
                                        <p:attrNameLst>
                                          <p:attrName>fill.type</p:attrName>
                                        </p:attrNameLst>
                                      </p:cBhvr>
                                      <p:to>
                                        <p:strVal val="solid"/>
                                      </p:to>
                                    </p:set>
                                    <p:set>
                                      <p:cBhvr>
                                        <p:cTn id="42" dur="500" fill="hold"/>
                                        <p:tgtEl>
                                          <p:spTgt spid="57"/>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grpId="0" nodeType="clickEffect">
                                  <p:stCondLst>
                                    <p:cond delay="0"/>
                                  </p:stCondLst>
                                  <p:childTnLst>
                                    <p:animClr clrSpc="rgb" dir="cw">
                                      <p:cBhvr override="childStyle">
                                        <p:cTn id="46" dur="500" fill="hold"/>
                                        <p:tgtEl>
                                          <p:spTgt spid="59"/>
                                        </p:tgtEl>
                                        <p:attrNameLst>
                                          <p:attrName>style.color</p:attrName>
                                        </p:attrNameLst>
                                      </p:cBhvr>
                                      <p:to>
                                        <a:srgbClr val="0070C0"/>
                                      </p:to>
                                    </p:animClr>
                                    <p:animClr clrSpc="rgb" dir="cw">
                                      <p:cBhvr>
                                        <p:cTn id="47" dur="500" fill="hold"/>
                                        <p:tgtEl>
                                          <p:spTgt spid="59"/>
                                        </p:tgtEl>
                                        <p:attrNameLst>
                                          <p:attrName>fillcolor</p:attrName>
                                        </p:attrNameLst>
                                      </p:cBhvr>
                                      <p:to>
                                        <a:srgbClr val="0070C0"/>
                                      </p:to>
                                    </p:animClr>
                                    <p:set>
                                      <p:cBhvr>
                                        <p:cTn id="48" dur="500" fill="hold"/>
                                        <p:tgtEl>
                                          <p:spTgt spid="59"/>
                                        </p:tgtEl>
                                        <p:attrNameLst>
                                          <p:attrName>fill.type</p:attrName>
                                        </p:attrNameLst>
                                      </p:cBhvr>
                                      <p:to>
                                        <p:strVal val="solid"/>
                                      </p:to>
                                    </p:set>
                                    <p:set>
                                      <p:cBhvr>
                                        <p:cTn id="49" dur="500" fill="hold"/>
                                        <p:tgtEl>
                                          <p:spTgt spid="59"/>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1.38889E-6 7.40741E-7 L 0.0941 -0.09607 " pathEditMode="relative" rAng="0" ptsTypes="AA">
                                      <p:cBhvr>
                                        <p:cTn id="67" dur="2000" fill="hold"/>
                                        <p:tgtEl>
                                          <p:spTgt spid="51"/>
                                        </p:tgtEl>
                                        <p:attrNameLst>
                                          <p:attrName>ppt_x</p:attrName>
                                          <p:attrName>ppt_y</p:attrName>
                                        </p:attrNameLst>
                                      </p:cBhvr>
                                      <p:rCtr x="4705" y="-4815"/>
                                    </p:animMotion>
                                  </p:childTnLst>
                                </p:cTn>
                              </p:par>
                              <p:par>
                                <p:cTn id="68" presetID="42" presetClass="path" presetSubtype="0" accel="50000" decel="50000" fill="hold" nodeType="withEffect">
                                  <p:stCondLst>
                                    <p:cond delay="0"/>
                                  </p:stCondLst>
                                  <p:childTnLst>
                                    <p:animMotion origin="layout" path="M 1.38889E-6 2.96296E-6 L 0.20903 -0.0544 " pathEditMode="relative" rAng="0" ptsTypes="AA">
                                      <p:cBhvr>
                                        <p:cTn id="69" dur="2000" fill="hold"/>
                                        <p:tgtEl>
                                          <p:spTgt spid="40"/>
                                        </p:tgtEl>
                                        <p:attrNameLst>
                                          <p:attrName>ppt_x</p:attrName>
                                          <p:attrName>ppt_y</p:attrName>
                                        </p:attrNameLst>
                                      </p:cBhvr>
                                      <p:rCtr x="10451" y="-2731"/>
                                    </p:animMotion>
                                  </p:childTnLst>
                                </p:cTn>
                              </p:par>
                              <p:par>
                                <p:cTn id="70" presetID="42" presetClass="path" presetSubtype="0" accel="50000" decel="50000" fill="hold" nodeType="withEffect">
                                  <p:stCondLst>
                                    <p:cond delay="0"/>
                                  </p:stCondLst>
                                  <p:childTnLst>
                                    <p:animMotion origin="layout" path="M 4.16667E-6 1.85185E-6 L -0.02691 0.14791 " pathEditMode="relative" rAng="0" ptsTypes="AA">
                                      <p:cBhvr>
                                        <p:cTn id="71" dur="2000" fill="hold"/>
                                        <p:tgtEl>
                                          <p:spTgt spid="50"/>
                                        </p:tgtEl>
                                        <p:attrNameLst>
                                          <p:attrName>ppt_x</p:attrName>
                                          <p:attrName>ppt_y</p:attrName>
                                        </p:attrNameLst>
                                      </p:cBhvr>
                                      <p:rCtr x="-1354" y="7384"/>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0.0941 -0.09607 L -0.10052 -0.02037 " pathEditMode="relative" rAng="0" ptsTypes="AA">
                                      <p:cBhvr>
                                        <p:cTn id="75" dur="2000" fill="hold"/>
                                        <p:tgtEl>
                                          <p:spTgt spid="51"/>
                                        </p:tgtEl>
                                        <p:attrNameLst>
                                          <p:attrName>ppt_x</p:attrName>
                                          <p:attrName>ppt_y</p:attrName>
                                        </p:attrNameLst>
                                      </p:cBhvr>
                                      <p:rCtr x="-9740" y="3773"/>
                                    </p:animMotion>
                                  </p:childTnLst>
                                </p:cTn>
                              </p:par>
                              <p:par>
                                <p:cTn id="76" presetID="10" presetClass="exit" presetSubtype="0" fill="hold" nodeType="withEffect">
                                  <p:stCondLst>
                                    <p:cond delay="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0.02691 0.14791 L 0.09809 -0.19005 " pathEditMode="relative" rAng="0" ptsTypes="AA">
                                      <p:cBhvr>
                                        <p:cTn id="82" dur="2000" fill="hold"/>
                                        <p:tgtEl>
                                          <p:spTgt spid="50"/>
                                        </p:tgtEl>
                                        <p:attrNameLst>
                                          <p:attrName>ppt_x</p:attrName>
                                          <p:attrName>ppt_y</p:attrName>
                                        </p:attrNameLst>
                                      </p:cBhvr>
                                      <p:rCtr x="6250" y="-16898"/>
                                    </p:animMotion>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2"/>
                                        </p:tgtEl>
                                      </p:cBhvr>
                                    </p:animEffect>
                                    <p:set>
                                      <p:cBhvr>
                                        <p:cTn id="88" dur="1" fill="hold">
                                          <p:stCondLst>
                                            <p:cond delay="499"/>
                                          </p:stCondLst>
                                        </p:cTn>
                                        <p:tgtEl>
                                          <p:spTgt spid="3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53"/>
                                        </p:tgtEl>
                                      </p:cBhvr>
                                    </p:animEffect>
                                    <p:set>
                                      <p:cBhvr>
                                        <p:cTn id="93" dur="1" fill="hold">
                                          <p:stCondLst>
                                            <p:cond delay="499"/>
                                          </p:stCondLst>
                                        </p:cTn>
                                        <p:tgtEl>
                                          <p:spTgt spid="5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42" presetClass="path" presetSubtype="0" accel="50000" decel="50000" fill="hold" nodeType="withEffect">
                                  <p:stCondLst>
                                    <p:cond delay="0"/>
                                  </p:stCondLst>
                                  <p:childTnLst>
                                    <p:animMotion origin="layout" path="M 0.20903 -0.0544 L -0.05556 0.11088 " pathEditMode="relative" rAng="0" ptsTypes="AA">
                                      <p:cBhvr>
                                        <p:cTn id="104" dur="2000" fill="hold"/>
                                        <p:tgtEl>
                                          <p:spTgt spid="40"/>
                                        </p:tgtEl>
                                        <p:attrNameLst>
                                          <p:attrName>ppt_x</p:attrName>
                                          <p:attrName>ppt_y</p:attrName>
                                        </p:attrNameLst>
                                      </p:cBhvr>
                                      <p:rCtr x="-13229" y="8264"/>
                                    </p:animMotion>
                                  </p:childTnLst>
                                </p:cTn>
                              </p:par>
                              <p:par>
                                <p:cTn id="105" presetID="42" presetClass="path" presetSubtype="0" accel="50000" decel="50000" fill="hold" nodeType="withEffect">
                                  <p:stCondLst>
                                    <p:cond delay="0"/>
                                  </p:stCondLst>
                                  <p:childTnLst>
                                    <p:animMotion origin="layout" path="M 0.09809 -0.19005 L 4.16667E-6 1.85185E-6 " pathEditMode="relative" rAng="0" ptsTypes="AA">
                                      <p:cBhvr>
                                        <p:cTn id="106" dur="2000" fill="hold"/>
                                        <p:tgtEl>
                                          <p:spTgt spid="50"/>
                                        </p:tgtEl>
                                        <p:attrNameLst>
                                          <p:attrName>ppt_x</p:attrName>
                                          <p:attrName>ppt_y</p:attrName>
                                        </p:attrNameLst>
                                      </p:cBhvr>
                                      <p:rCtr x="-4913" y="9491"/>
                                    </p:animMotion>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cTn>
                              </p:par>
                              <p:par>
                                <p:cTn id="112" presetID="19" presetClass="emph" presetSubtype="0" fill="hold" grpId="1" nodeType="withEffect">
                                  <p:stCondLst>
                                    <p:cond delay="0"/>
                                  </p:stCondLst>
                                  <p:childTnLst>
                                    <p:animClr clrSpc="rgb" dir="cw">
                                      <p:cBhvr override="childStyle">
                                        <p:cTn id="113" dur="500" fill="hold"/>
                                        <p:tgtEl>
                                          <p:spTgt spid="58"/>
                                        </p:tgtEl>
                                        <p:attrNameLst>
                                          <p:attrName>style.color</p:attrName>
                                        </p:attrNameLst>
                                      </p:cBhvr>
                                      <p:to>
                                        <a:srgbClr val="0070C0"/>
                                      </p:to>
                                    </p:animClr>
                                    <p:animClr clrSpc="rgb" dir="cw">
                                      <p:cBhvr>
                                        <p:cTn id="114" dur="500" fill="hold"/>
                                        <p:tgtEl>
                                          <p:spTgt spid="58"/>
                                        </p:tgtEl>
                                        <p:attrNameLst>
                                          <p:attrName>fillcolor</p:attrName>
                                        </p:attrNameLst>
                                      </p:cBhvr>
                                      <p:to>
                                        <a:srgbClr val="0070C0"/>
                                      </p:to>
                                    </p:animClr>
                                    <p:set>
                                      <p:cBhvr>
                                        <p:cTn id="115" dur="500" fill="hold"/>
                                        <p:tgtEl>
                                          <p:spTgt spid="58"/>
                                        </p:tgtEl>
                                        <p:attrNameLst>
                                          <p:attrName>fill.type</p:attrName>
                                        </p:attrNameLst>
                                      </p:cBhvr>
                                      <p:to>
                                        <p:strVal val="solid"/>
                                      </p:to>
                                    </p:set>
                                    <p:set>
                                      <p:cBhvr>
                                        <p:cTn id="116" dur="500" fill="hold"/>
                                        <p:tgtEl>
                                          <p:spTgt spid="5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53" grpId="0"/>
      <p:bldP spid="53" grpId="1"/>
      <p:bldP spid="54" grpId="0"/>
      <p:bldP spid="54" grpId="1"/>
      <p:bldP spid="56" grpId="0" animBg="1"/>
      <p:bldP spid="57" grpId="0" animBg="1"/>
      <p:bldP spid="58" grpId="0" animBg="1"/>
      <p:bldP spid="58" grpId="1" animBg="1"/>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Mathematical Model</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1" name="Content Placeholder 2">
            <a:extLst>
              <a:ext uri="{FF2B5EF4-FFF2-40B4-BE49-F238E27FC236}">
                <a16:creationId xmlns:a16="http://schemas.microsoft.com/office/drawing/2014/main" id="{E46F6479-502E-4239-8E28-C78805A7AE7F}"/>
              </a:ext>
            </a:extLst>
          </p:cNvPr>
          <p:cNvSpPr>
            <a:spLocks noGrp="1"/>
          </p:cNvSpPr>
          <p:nvPr>
            <p:ph idx="1"/>
          </p:nvPr>
        </p:nvSpPr>
        <p:spPr>
          <a:xfrm>
            <a:off x="302228" y="2203895"/>
            <a:ext cx="8308372" cy="4351338"/>
          </a:xfrm>
        </p:spPr>
        <p:txBody>
          <a:bodyPr>
            <a:noAutofit/>
          </a:bodyPr>
          <a:lstStyle/>
          <a:p>
            <a:pPr marL="0" indent="0">
              <a:buNone/>
            </a:pPr>
            <a:r>
              <a:rPr lang="en-US" sz="2000" b="1" dirty="0">
                <a:solidFill>
                  <a:schemeClr val="tx1"/>
                </a:solidFill>
                <a:latin typeface="Times New Roman" panose="02020603050405020304" pitchFamily="18" charset="0"/>
                <a:cs typeface="Times New Roman" panose="02020603050405020304" pitchFamily="18" charset="0"/>
              </a:rPr>
              <a:t>Objective</a:t>
            </a:r>
          </a:p>
          <a:p>
            <a:pPr lvl="1">
              <a:buClrTx/>
            </a:pPr>
            <a:r>
              <a:rPr lang="en-US" sz="2000" dirty="0">
                <a:solidFill>
                  <a:schemeClr val="tx1"/>
                </a:solidFill>
                <a:latin typeface="Times New Roman" panose="02020603050405020304" pitchFamily="18" charset="0"/>
                <a:cs typeface="Times New Roman" panose="02020603050405020304" pitchFamily="18" charset="0"/>
              </a:rPr>
              <a:t>Minimize cost of shedding loads and switching operation</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F1AD705-D432-4B36-83AC-361993FB558F}"/>
              </a:ext>
            </a:extLst>
          </p:cNvPr>
          <p:cNvPicPr>
            <a:picLocks noChangeAspect="1"/>
          </p:cNvPicPr>
          <p:nvPr/>
        </p:nvPicPr>
        <p:blipFill>
          <a:blip r:embed="rId2"/>
          <a:stretch>
            <a:fillRect/>
          </a:stretch>
        </p:blipFill>
        <p:spPr>
          <a:xfrm>
            <a:off x="2590800" y="2930363"/>
            <a:ext cx="4553540" cy="678826"/>
          </a:xfrm>
          <a:prstGeom prst="rect">
            <a:avLst/>
          </a:prstGeom>
        </p:spPr>
      </p:pic>
      <p:sp>
        <p:nvSpPr>
          <p:cNvPr id="13" name="Rectangle 12">
            <a:extLst>
              <a:ext uri="{FF2B5EF4-FFF2-40B4-BE49-F238E27FC236}">
                <a16:creationId xmlns:a16="http://schemas.microsoft.com/office/drawing/2014/main" id="{01BE5401-44B4-43F7-A8D9-E4569E877DB5}"/>
              </a:ext>
            </a:extLst>
          </p:cNvPr>
          <p:cNvSpPr/>
          <p:nvPr/>
        </p:nvSpPr>
        <p:spPr>
          <a:xfrm>
            <a:off x="3657600" y="3855012"/>
            <a:ext cx="5452849" cy="2246769"/>
          </a:xfrm>
          <a:prstGeom prst="rect">
            <a:avLst/>
          </a:prstGeom>
        </p:spPr>
        <p:txBody>
          <a:bodyPr wrap="square">
            <a:spAutoFit/>
          </a:bodyPr>
          <a:lstStyle/>
          <a:p>
            <a:pPr marL="742950" lvl="1" indent="-285750">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Crew routing</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Path-flow constraints</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Start/end location</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damaged line is repaired by one crew</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Arrival (repair start) time </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Tree removal before line repair</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Equipment constraints</a:t>
            </a:r>
          </a:p>
        </p:txBody>
      </p:sp>
      <p:sp>
        <p:nvSpPr>
          <p:cNvPr id="14" name="Rectangle 13">
            <a:extLst>
              <a:ext uri="{FF2B5EF4-FFF2-40B4-BE49-F238E27FC236}">
                <a16:creationId xmlns:a16="http://schemas.microsoft.com/office/drawing/2014/main" id="{6FFB4507-4A72-4DD7-A39A-FD45C23BDEB5}"/>
              </a:ext>
            </a:extLst>
          </p:cNvPr>
          <p:cNvSpPr/>
          <p:nvPr/>
        </p:nvSpPr>
        <p:spPr>
          <a:xfrm>
            <a:off x="302228" y="3566049"/>
            <a:ext cx="3964972" cy="255454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Constraints</a:t>
            </a:r>
          </a:p>
          <a:p>
            <a:pPr marL="742950" lvl="1" indent="-285750">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Distribution system operations</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Power flow</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Cold-load pickup</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Voltage constraints</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Reconfiguration and fault isolation constraints</a:t>
            </a:r>
          </a:p>
        </p:txBody>
      </p:sp>
      <p:sp>
        <p:nvSpPr>
          <p:cNvPr id="15" name="Rectangle 14">
            <a:extLst>
              <a:ext uri="{FF2B5EF4-FFF2-40B4-BE49-F238E27FC236}">
                <a16:creationId xmlns:a16="http://schemas.microsoft.com/office/drawing/2014/main" id="{91DC1F8B-FC1C-4C81-AFC4-9066FB9B79A5}"/>
              </a:ext>
            </a:extLst>
          </p:cNvPr>
          <p:cNvSpPr/>
          <p:nvPr/>
        </p:nvSpPr>
        <p:spPr>
          <a:xfrm>
            <a:off x="302229" y="762000"/>
            <a:ext cx="8384572" cy="400110"/>
          </a:xfrm>
          <a:prstGeom prst="rect">
            <a:avLst/>
          </a:prstGeom>
        </p:spPr>
        <p:txBody>
          <a:bodyPr wrap="square">
            <a:spAutoFit/>
          </a:bodyPr>
          <a:lstStyle/>
          <a:p>
            <a:r>
              <a:rPr lang="en-GB" sz="2000" b="1" dirty="0">
                <a:solidFill>
                  <a:prstClr val="black"/>
                </a:solidFill>
                <a:latin typeface="Times New Roman" panose="02020603050405020304" pitchFamily="18" charset="0"/>
                <a:cs typeface="Times New Roman" panose="02020603050405020304" pitchFamily="18" charset="0"/>
              </a:rPr>
              <a:t>Distribution system repair and restoration problem (DSRRP)</a:t>
            </a:r>
          </a:p>
        </p:txBody>
      </p:sp>
      <p:sp>
        <p:nvSpPr>
          <p:cNvPr id="16" name="Rectangle 15">
            <a:extLst>
              <a:ext uri="{FF2B5EF4-FFF2-40B4-BE49-F238E27FC236}">
                <a16:creationId xmlns:a16="http://schemas.microsoft.com/office/drawing/2014/main" id="{4B8E1CF0-64C4-448E-B35D-802A947EC639}"/>
              </a:ext>
            </a:extLst>
          </p:cNvPr>
          <p:cNvSpPr/>
          <p:nvPr/>
        </p:nvSpPr>
        <p:spPr>
          <a:xfrm>
            <a:off x="302229" y="1143000"/>
            <a:ext cx="8460771" cy="1015663"/>
          </a:xfrm>
          <a:prstGeom prst="rect">
            <a:avLst/>
          </a:prstGeom>
        </p:spPr>
        <p:txBody>
          <a:bodyPr wrap="square">
            <a:spAutoFit/>
          </a:bodyPr>
          <a:lstStyle/>
          <a:p>
            <a:pPr algn="just">
              <a:lnSpc>
                <a:spcPct val="100000"/>
              </a:lnSpc>
            </a:pPr>
            <a:r>
              <a:rPr lang="en-US" sz="2000" b="1" dirty="0">
                <a:latin typeface="Times New Roman" panose="02020603050405020304" pitchFamily="18" charset="0"/>
                <a:cs typeface="Times New Roman" panose="02020603050405020304" pitchFamily="18" charset="0"/>
              </a:rPr>
              <a:t>Assumption: </a:t>
            </a:r>
          </a:p>
          <a:p>
            <a:pPr algn="just">
              <a:lnSpc>
                <a:spcPct val="100000"/>
              </a:lnSpc>
            </a:pPr>
            <a:r>
              <a:rPr lang="en-US" sz="2000" dirty="0">
                <a:latin typeface="Times New Roman" panose="02020603050405020304" pitchFamily="18" charset="0"/>
                <a:cs typeface="Times New Roman" panose="02020603050405020304" pitchFamily="18" charset="0"/>
              </a:rPr>
              <a:t>Damage assessment has been conducted: the locations are known and the repair time is estimated.</a:t>
            </a:r>
          </a:p>
        </p:txBody>
      </p:sp>
    </p:spTree>
    <p:extLst>
      <p:ext uri="{BB962C8B-B14F-4D97-AF65-F5344CB8AC3E}">
        <p14:creationId xmlns:p14="http://schemas.microsoft.com/office/powerpoint/2010/main" val="3023103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Distribution System</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7" name="Content Placeholder 2">
            <a:extLst>
              <a:ext uri="{FF2B5EF4-FFF2-40B4-BE49-F238E27FC236}">
                <a16:creationId xmlns:a16="http://schemas.microsoft.com/office/drawing/2014/main" id="{E46F6479-502E-4239-8E28-C78805A7AE7F}"/>
              </a:ext>
            </a:extLst>
          </p:cNvPr>
          <p:cNvSpPr>
            <a:spLocks noGrp="1"/>
          </p:cNvSpPr>
          <p:nvPr>
            <p:ph idx="1"/>
          </p:nvPr>
        </p:nvSpPr>
        <p:spPr>
          <a:xfrm>
            <a:off x="155209" y="951368"/>
            <a:ext cx="3345545" cy="3077823"/>
          </a:xfrm>
        </p:spPr>
        <p:txBody>
          <a:bodyPr>
            <a:noAutofit/>
          </a:bodyPr>
          <a:lstStyle/>
          <a:p>
            <a:pPr marL="609573" indent="-457189">
              <a:buClrTx/>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Generator limits</a:t>
            </a:r>
          </a:p>
          <a:p>
            <a:pPr marL="609573" indent="-457189">
              <a:buClrTx/>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Line limits</a:t>
            </a:r>
          </a:p>
          <a:p>
            <a:pPr marL="609573" indent="-457189">
              <a:buClrTx/>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Node balance</a:t>
            </a:r>
          </a:p>
          <a:p>
            <a:pPr marL="609573" indent="-457189">
              <a:buClrTx/>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Kirchhoff voltage law (Chen 2018)</a:t>
            </a:r>
          </a:p>
          <a:p>
            <a:pPr marL="1066773" lvl="1" indent="-457189">
              <a:buClrTx/>
            </a:pPr>
            <a:r>
              <a:rPr lang="en-US" sz="2000" dirty="0">
                <a:solidFill>
                  <a:schemeClr val="tx1"/>
                </a:solidFill>
                <a:latin typeface="Times New Roman" panose="02020603050405020304" pitchFamily="18" charset="0"/>
                <a:cs typeface="Times New Roman" panose="02020603050405020304" pitchFamily="18" charset="0"/>
              </a:rPr>
              <a:t>Losses are neglected</a:t>
            </a:r>
          </a:p>
          <a:p>
            <a:pPr marL="666734" indent="-514350">
              <a:buClrTx/>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Voltage regulators</a:t>
            </a:r>
          </a:p>
        </p:txBody>
      </p:sp>
      <p:pic>
        <p:nvPicPr>
          <p:cNvPr id="18" name="Picture 17">
            <a:extLst>
              <a:ext uri="{FF2B5EF4-FFF2-40B4-BE49-F238E27FC236}">
                <a16:creationId xmlns:a16="http://schemas.microsoft.com/office/drawing/2014/main" id="{A9F296B9-55B9-42F0-8439-5426D3514B70}"/>
              </a:ext>
            </a:extLst>
          </p:cNvPr>
          <p:cNvPicPr>
            <a:picLocks noChangeAspect="1"/>
          </p:cNvPicPr>
          <p:nvPr/>
        </p:nvPicPr>
        <p:blipFill>
          <a:blip r:embed="rId3"/>
          <a:stretch>
            <a:fillRect/>
          </a:stretch>
        </p:blipFill>
        <p:spPr>
          <a:xfrm>
            <a:off x="4273935" y="596929"/>
            <a:ext cx="4645721" cy="3139001"/>
          </a:xfrm>
          <a:prstGeom prst="rect">
            <a:avLst/>
          </a:prstGeom>
        </p:spPr>
      </p:pic>
      <p:pic>
        <p:nvPicPr>
          <p:cNvPr id="19" name="Picture 18">
            <a:extLst>
              <a:ext uri="{FF2B5EF4-FFF2-40B4-BE49-F238E27FC236}">
                <a16:creationId xmlns:a16="http://schemas.microsoft.com/office/drawing/2014/main" id="{1F5997D1-502A-4486-A5A4-454245A89A56}"/>
              </a:ext>
            </a:extLst>
          </p:cNvPr>
          <p:cNvPicPr>
            <a:picLocks noChangeAspect="1"/>
          </p:cNvPicPr>
          <p:nvPr/>
        </p:nvPicPr>
        <p:blipFill>
          <a:blip r:embed="rId4"/>
          <a:stretch>
            <a:fillRect/>
          </a:stretch>
        </p:blipFill>
        <p:spPr>
          <a:xfrm>
            <a:off x="3268537" y="3791998"/>
            <a:ext cx="5887820" cy="91288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13100BB-6DF0-48EA-9255-1FA5F0F4C8E1}"/>
                  </a:ext>
                </a:extLst>
              </p:cNvPr>
              <p:cNvSpPr txBox="1"/>
              <p:nvPr/>
            </p:nvSpPr>
            <p:spPr>
              <a:xfrm>
                <a:off x="73661" y="4431684"/>
                <a:ext cx="2512265" cy="1600438"/>
              </a:xfrm>
              <a:prstGeom prst="rect">
                <a:avLst/>
              </a:prstGeom>
              <a:noFill/>
              <a:ln>
                <a:solidFill>
                  <a:schemeClr val="tx1"/>
                </a:solidFill>
              </a:ln>
            </p:spPr>
            <p:txBody>
              <a:bodyPr wrap="square" rtlCol="0">
                <a:spAutoFit/>
              </a:bodyPr>
              <a:lstStyle/>
              <a:p>
                <a14:m>
                  <m:oMath xmlns:m="http://schemas.openxmlformats.org/officeDocument/2006/math">
                    <m:r>
                      <a:rPr lang="en-US" sz="1400" b="0" i="1" smtClean="0">
                        <a:latin typeface="Cambria Math" panose="02040503050406030204" pitchFamily="18" charset="0"/>
                      </a:rPr>
                      <m:t>𝑢</m:t>
                    </m:r>
                    <m:r>
                      <a:rPr lang="en-US" sz="1400" b="0" i="1" smtClean="0">
                        <a:latin typeface="Cambria Math" panose="02040503050406030204" pitchFamily="18" charset="0"/>
                      </a:rPr>
                      <m:t>:</m:t>
                    </m:r>
                  </m:oMath>
                </a14:m>
                <a:r>
                  <a:rPr lang="en-US" sz="1400" dirty="0">
                    <a:latin typeface="Times" panose="02020603050405020304" pitchFamily="18" charset="0"/>
                    <a:cs typeface="Times" panose="02020603050405020304" pitchFamily="18" charset="0"/>
                  </a:rPr>
                  <a:t> status of the line</a:t>
                </a:r>
              </a:p>
              <a:p>
                <a14:m>
                  <m:oMath xmlns:m="http://schemas.openxmlformats.org/officeDocument/2006/math">
                    <m:sSub>
                      <m:sSubPr>
                        <m:ctrlPr>
                          <a:rPr lang="en-US" sz="1400" b="0" i="1" smtClean="0">
                            <a:latin typeface="Cambria Math" panose="02040503050406030204" pitchFamily="18" charset="0"/>
                          </a:rPr>
                        </m:ctrlPr>
                      </m:sSubPr>
                      <m:e>
                        <m:r>
                          <a:rPr lang="en-US" sz="1400" b="1" i="1" smtClean="0">
                            <a:latin typeface="Cambria Math" panose="02040503050406030204" pitchFamily="18" charset="0"/>
                          </a:rPr>
                          <m:t>𝒑</m:t>
                        </m:r>
                      </m:e>
                      <m:sub>
                        <m:r>
                          <a:rPr lang="en-US" sz="1400" b="0" i="1" smtClean="0">
                            <a:latin typeface="Cambria Math" panose="02040503050406030204" pitchFamily="18" charset="0"/>
                          </a:rPr>
                          <m:t>𝑘</m:t>
                        </m:r>
                      </m:sub>
                    </m:sSub>
                  </m:oMath>
                </a14:m>
                <a:r>
                  <a:rPr lang="en-US" sz="1400" dirty="0">
                    <a:latin typeface="Times" panose="02020603050405020304" pitchFamily="18" charset="0"/>
                    <a:cs typeface="Times" panose="02020603050405020304" pitchFamily="18" charset="0"/>
                  </a:rPr>
                  <a:t>: for line </a:t>
                </a:r>
                <a14:m>
                  <m:oMath xmlns:m="http://schemas.openxmlformats.org/officeDocument/2006/math">
                    <m:r>
                      <a:rPr lang="en-US" sz="1400" b="0" i="1" smtClean="0">
                        <a:latin typeface="Cambria Math" panose="02040503050406030204" pitchFamily="18" charset="0"/>
                      </a:rPr>
                      <m:t>𝑘</m:t>
                    </m:r>
                  </m:oMath>
                </a14:m>
                <a:r>
                  <a:rPr lang="en-US" sz="1400" dirty="0">
                    <a:latin typeface="Times" panose="02020603050405020304" pitchFamily="18" charset="0"/>
                    <a:cs typeface="Times" panose="02020603050405020304" pitchFamily="18" charset="0"/>
                  </a:rPr>
                  <a:t> with phases </a:t>
                </a:r>
                <a14:m>
                  <m:oMath xmlns:m="http://schemas.openxmlformats.org/officeDocument/2006/math">
                    <m:r>
                      <a:rPr lang="en-US" sz="1400" b="0" i="1" smtClean="0">
                        <a:latin typeface="Cambria Math" panose="02040503050406030204" pitchFamily="18" charset="0"/>
                      </a:rPr>
                      <m:t>𝑎</m:t>
                    </m:r>
                    <m:r>
                      <a:rPr lang="en-US" sz="1400" b="0" i="1" smtClean="0">
                        <a:latin typeface="Cambria Math" panose="02040503050406030204" pitchFamily="18" charset="0"/>
                      </a:rPr>
                      <m:t>,</m:t>
                    </m:r>
                    <m:r>
                      <a:rPr lang="en-US" sz="1400" b="0" i="1" smtClean="0">
                        <a:latin typeface="Cambria Math" panose="02040503050406030204" pitchFamily="18" charset="0"/>
                      </a:rPr>
                      <m:t>𝑐</m:t>
                    </m:r>
                  </m:oMath>
                </a14:m>
                <a:r>
                  <a:rPr lang="en-US" sz="1400" dirty="0">
                    <a:latin typeface="Times" panose="02020603050405020304" pitchFamily="18" charset="0"/>
                    <a:cs typeface="Times" panose="02020603050405020304" pitchFamily="18" charset="0"/>
                  </a:rPr>
                  <a:t>, </a:t>
                </a:r>
                <a14:m>
                  <m:oMath xmlns:m="http://schemas.openxmlformats.org/officeDocument/2006/math">
                    <m:sSub>
                      <m:sSubPr>
                        <m:ctrlPr>
                          <a:rPr lang="en-US" sz="1400" b="0" i="1" smtClean="0">
                            <a:latin typeface="Cambria Math" panose="02040503050406030204" pitchFamily="18" charset="0"/>
                          </a:rPr>
                        </m:ctrlPr>
                      </m:sSubPr>
                      <m:e>
                        <m:r>
                          <a:rPr lang="en-US" sz="1400" b="1" i="1" smtClean="0">
                            <a:latin typeface="Cambria Math" panose="02040503050406030204" pitchFamily="18" charset="0"/>
                          </a:rPr>
                          <m:t>𝒑</m:t>
                        </m:r>
                      </m:e>
                      <m:sub>
                        <m:r>
                          <a:rPr lang="en-US" sz="1400" b="0" i="1" smtClean="0">
                            <a:latin typeface="Cambria Math" panose="02040503050406030204" pitchFamily="18" charset="0"/>
                          </a:rPr>
                          <m:t>𝑘</m:t>
                        </m:r>
                      </m:sub>
                    </m:sSub>
                    <m:r>
                      <a:rPr lang="en-US" sz="1400" b="0" i="1" smtClean="0">
                        <a:latin typeface="Cambria Math" panose="02040503050406030204" pitchFamily="18" charset="0"/>
                      </a:rPr>
                      <m:t>=[1,0,1]</m:t>
                    </m:r>
                  </m:oMath>
                </a14:m>
                <a:endParaRPr lang="en-US" sz="1400" b="1" dirty="0">
                  <a:latin typeface="Times" panose="02020603050405020304" pitchFamily="18" charset="0"/>
                  <a:cs typeface="Times" panose="02020603050405020304" pitchFamily="18"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rPr>
                        <m:t>𝑈</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𝑉</m:t>
                          </m:r>
                        </m:e>
                        <m:sup>
                          <m:r>
                            <a:rPr lang="en-US" sz="1400" b="0" i="1" smtClean="0">
                              <a:latin typeface="Cambria Math" panose="02040503050406030204" pitchFamily="18" charset="0"/>
                            </a:rPr>
                            <m:t>2</m:t>
                          </m:r>
                        </m:sup>
                      </m:sSup>
                    </m:oMath>
                  </m:oMathPara>
                </a14:m>
                <a:endParaRPr lang="en-US" sz="1400" dirty="0">
                  <a:latin typeface="Times" panose="02020603050405020304" pitchFamily="18" charset="0"/>
                  <a:cs typeface="Times" panose="02020603050405020304" pitchFamily="18" charset="0"/>
                </a:endParaRPr>
              </a:p>
              <a:p>
                <a14:m>
                  <m:oMath xmlns:m="http://schemas.openxmlformats.org/officeDocument/2006/math">
                    <m:sSub>
                      <m:sSubPr>
                        <m:ctrlPr>
                          <a:rPr lang="en-US" sz="1400" b="1" i="1" dirty="0" smtClean="0">
                            <a:latin typeface="Cambria Math" panose="02040503050406030204" pitchFamily="18" charset="0"/>
                            <a:cs typeface="Times" panose="02020603050405020304" pitchFamily="18" charset="0"/>
                          </a:rPr>
                        </m:ctrlPr>
                      </m:sSubPr>
                      <m:e>
                        <m:r>
                          <a:rPr lang="en-US" sz="1400" b="1" i="1" dirty="0" smtClean="0">
                            <a:latin typeface="Cambria Math" panose="02040503050406030204" pitchFamily="18" charset="0"/>
                            <a:cs typeface="Times" panose="02020603050405020304" pitchFamily="18" charset="0"/>
                          </a:rPr>
                          <m:t>𝒂</m:t>
                        </m:r>
                      </m:e>
                      <m:sub>
                        <m:r>
                          <a:rPr lang="en-US" sz="1400" b="1" i="1" dirty="0" smtClean="0">
                            <a:latin typeface="Cambria Math" panose="02040503050406030204" pitchFamily="18" charset="0"/>
                            <a:cs typeface="Times" panose="02020603050405020304" pitchFamily="18" charset="0"/>
                          </a:rPr>
                          <m:t>𝒌</m:t>
                        </m:r>
                      </m:sub>
                    </m:sSub>
                  </m:oMath>
                </a14:m>
                <a:r>
                  <a:rPr lang="en-US" sz="1400" b="1" dirty="0">
                    <a:latin typeface="Times" panose="02020603050405020304" pitchFamily="18" charset="0"/>
                    <a:cs typeface="Times" panose="02020603050405020304" pitchFamily="18" charset="0"/>
                  </a:rPr>
                  <a:t>: </a:t>
                </a:r>
                <a:r>
                  <a:rPr lang="en-GB" sz="1400" dirty="0"/>
                  <a:t>the ratio between the primary and secondary winding for each phase </a:t>
                </a:r>
                <a:endParaRPr lang="en-US" sz="1400" b="1" dirty="0">
                  <a:latin typeface="Times" panose="02020603050405020304" pitchFamily="18" charset="0"/>
                  <a:cs typeface="Times" panose="02020603050405020304" pitchFamily="18" charset="0"/>
                </a:endParaRPr>
              </a:p>
            </p:txBody>
          </p:sp>
        </mc:Choice>
        <mc:Fallback xmlns="">
          <p:sp>
            <p:nvSpPr>
              <p:cNvPr id="20" name="TextBox 19">
                <a:extLst>
                  <a:ext uri="{FF2B5EF4-FFF2-40B4-BE49-F238E27FC236}">
                    <a16:creationId xmlns:a16="http://schemas.microsoft.com/office/drawing/2014/main" id="{C13100BB-6DF0-48EA-9255-1FA5F0F4C8E1}"/>
                  </a:ext>
                </a:extLst>
              </p:cNvPr>
              <p:cNvSpPr txBox="1">
                <a:spLocks noRot="1" noChangeAspect="1" noMove="1" noResize="1" noEditPoints="1" noAdjustHandles="1" noChangeArrowheads="1" noChangeShapeType="1" noTextEdit="1"/>
              </p:cNvSpPr>
              <p:nvPr/>
            </p:nvSpPr>
            <p:spPr>
              <a:xfrm>
                <a:off x="73661" y="4431684"/>
                <a:ext cx="2512265" cy="1600438"/>
              </a:xfrm>
              <a:prstGeom prst="rect">
                <a:avLst/>
              </a:prstGeom>
              <a:blipFill>
                <a:blip r:embed="rId5"/>
                <a:stretch>
                  <a:fillRect l="-483" t="-377" b="-2264"/>
                </a:stretch>
              </a:blipFill>
              <a:ln>
                <a:solidFill>
                  <a:schemeClr val="tx1"/>
                </a:solidFill>
              </a:ln>
            </p:spPr>
            <p:txBody>
              <a:bodyPr/>
              <a:lstStyle/>
              <a:p>
                <a:r>
                  <a:rPr lang="en-US">
                    <a:noFill/>
                  </a:rPr>
                  <a:t> </a:t>
                </a:r>
              </a:p>
            </p:txBody>
          </p:sp>
        </mc:Fallback>
      </mc:AlternateContent>
      <p:pic>
        <p:nvPicPr>
          <p:cNvPr id="21" name="Picture 20">
            <a:extLst>
              <a:ext uri="{FF2B5EF4-FFF2-40B4-BE49-F238E27FC236}">
                <a16:creationId xmlns:a16="http://schemas.microsoft.com/office/drawing/2014/main" id="{27D22C97-17C0-4338-9654-723EC150E954}"/>
              </a:ext>
            </a:extLst>
          </p:cNvPr>
          <p:cNvPicPr>
            <a:picLocks noChangeAspect="1"/>
          </p:cNvPicPr>
          <p:nvPr/>
        </p:nvPicPr>
        <p:blipFill>
          <a:blip r:embed="rId6"/>
          <a:stretch>
            <a:fillRect/>
          </a:stretch>
        </p:blipFill>
        <p:spPr>
          <a:xfrm>
            <a:off x="4214839" y="4964377"/>
            <a:ext cx="4396635" cy="974389"/>
          </a:xfrm>
          <a:prstGeom prst="rect">
            <a:avLst/>
          </a:prstGeom>
        </p:spPr>
      </p:pic>
      <p:grpSp>
        <p:nvGrpSpPr>
          <p:cNvPr id="22" name="Group 21">
            <a:extLst>
              <a:ext uri="{FF2B5EF4-FFF2-40B4-BE49-F238E27FC236}">
                <a16:creationId xmlns:a16="http://schemas.microsoft.com/office/drawing/2014/main" id="{88C58572-DFE6-4CF9-A19C-B2EDF462077C}"/>
              </a:ext>
            </a:extLst>
          </p:cNvPr>
          <p:cNvGrpSpPr/>
          <p:nvPr/>
        </p:nvGrpSpPr>
        <p:grpSpPr>
          <a:xfrm>
            <a:off x="5046349" y="779241"/>
            <a:ext cx="307760" cy="531609"/>
            <a:chOff x="4882718" y="5584843"/>
            <a:chExt cx="230820" cy="398707"/>
          </a:xfrm>
        </p:grpSpPr>
        <p:cxnSp>
          <p:nvCxnSpPr>
            <p:cNvPr id="23" name="Straight Connector 22">
              <a:extLst>
                <a:ext uri="{FF2B5EF4-FFF2-40B4-BE49-F238E27FC236}">
                  <a16:creationId xmlns:a16="http://schemas.microsoft.com/office/drawing/2014/main" id="{E2E9D10E-9011-4D81-8ED1-08E248EE4722}"/>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24" name="Straight Connector 23">
              <a:extLst>
                <a:ext uri="{FF2B5EF4-FFF2-40B4-BE49-F238E27FC236}">
                  <a16:creationId xmlns:a16="http://schemas.microsoft.com/office/drawing/2014/main" id="{5B3F0D3E-9C1B-4D84-A5DC-2A74F6EDF10D}"/>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25" name="Straight Connector 24">
              <a:extLst>
                <a:ext uri="{FF2B5EF4-FFF2-40B4-BE49-F238E27FC236}">
                  <a16:creationId xmlns:a16="http://schemas.microsoft.com/office/drawing/2014/main" id="{6813D44E-1895-4F61-A484-95B32B55347C}"/>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26" name="Group 25">
            <a:extLst>
              <a:ext uri="{FF2B5EF4-FFF2-40B4-BE49-F238E27FC236}">
                <a16:creationId xmlns:a16="http://schemas.microsoft.com/office/drawing/2014/main" id="{4B49A78D-98DA-48F4-9536-DE8177F88EDD}"/>
              </a:ext>
            </a:extLst>
          </p:cNvPr>
          <p:cNvGrpSpPr/>
          <p:nvPr/>
        </p:nvGrpSpPr>
        <p:grpSpPr>
          <a:xfrm>
            <a:off x="4060959" y="1744956"/>
            <a:ext cx="307760" cy="531609"/>
            <a:chOff x="4882718" y="5584843"/>
            <a:chExt cx="230820" cy="398707"/>
          </a:xfrm>
        </p:grpSpPr>
        <p:cxnSp>
          <p:nvCxnSpPr>
            <p:cNvPr id="27" name="Straight Connector 26">
              <a:extLst>
                <a:ext uri="{FF2B5EF4-FFF2-40B4-BE49-F238E27FC236}">
                  <a16:creationId xmlns:a16="http://schemas.microsoft.com/office/drawing/2014/main" id="{BC5C1C6E-0E39-4342-8794-5334F9EF0DD4}"/>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28" name="Straight Connector 27">
              <a:extLst>
                <a:ext uri="{FF2B5EF4-FFF2-40B4-BE49-F238E27FC236}">
                  <a16:creationId xmlns:a16="http://schemas.microsoft.com/office/drawing/2014/main" id="{C3089289-7088-4214-BF67-B0437135232F}"/>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29" name="Straight Connector 28">
              <a:extLst>
                <a:ext uri="{FF2B5EF4-FFF2-40B4-BE49-F238E27FC236}">
                  <a16:creationId xmlns:a16="http://schemas.microsoft.com/office/drawing/2014/main" id="{9C500320-91FB-4D92-B063-DD3B3CEBA465}"/>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30" name="Group 29">
            <a:extLst>
              <a:ext uri="{FF2B5EF4-FFF2-40B4-BE49-F238E27FC236}">
                <a16:creationId xmlns:a16="http://schemas.microsoft.com/office/drawing/2014/main" id="{214E35C2-2377-4F3F-8E21-8FC35E736011}"/>
              </a:ext>
            </a:extLst>
          </p:cNvPr>
          <p:cNvGrpSpPr/>
          <p:nvPr/>
        </p:nvGrpSpPr>
        <p:grpSpPr>
          <a:xfrm>
            <a:off x="4131776" y="2758211"/>
            <a:ext cx="307760" cy="531609"/>
            <a:chOff x="4882718" y="5584843"/>
            <a:chExt cx="230820" cy="398707"/>
          </a:xfrm>
        </p:grpSpPr>
        <p:cxnSp>
          <p:nvCxnSpPr>
            <p:cNvPr id="31" name="Straight Connector 30">
              <a:extLst>
                <a:ext uri="{FF2B5EF4-FFF2-40B4-BE49-F238E27FC236}">
                  <a16:creationId xmlns:a16="http://schemas.microsoft.com/office/drawing/2014/main" id="{C20F09F8-A6FA-4337-AB64-1D3D43E76272}"/>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32" name="Straight Connector 31">
              <a:extLst>
                <a:ext uri="{FF2B5EF4-FFF2-40B4-BE49-F238E27FC236}">
                  <a16:creationId xmlns:a16="http://schemas.microsoft.com/office/drawing/2014/main" id="{6AACF36E-F292-487A-80C3-DF270109948E}"/>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33" name="Straight Connector 32">
              <a:extLst>
                <a:ext uri="{FF2B5EF4-FFF2-40B4-BE49-F238E27FC236}">
                  <a16:creationId xmlns:a16="http://schemas.microsoft.com/office/drawing/2014/main" id="{485609D1-725F-4048-B0F5-FADBFC009422}"/>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34" name="Group 33">
            <a:extLst>
              <a:ext uri="{FF2B5EF4-FFF2-40B4-BE49-F238E27FC236}">
                <a16:creationId xmlns:a16="http://schemas.microsoft.com/office/drawing/2014/main" id="{508BF3EF-0934-4F12-B0AD-AD7F887CCC72}"/>
              </a:ext>
            </a:extLst>
          </p:cNvPr>
          <p:cNvGrpSpPr/>
          <p:nvPr/>
        </p:nvGrpSpPr>
        <p:grpSpPr>
          <a:xfrm>
            <a:off x="2911825" y="4027133"/>
            <a:ext cx="307760" cy="531609"/>
            <a:chOff x="4882718" y="5584843"/>
            <a:chExt cx="230820" cy="398707"/>
          </a:xfrm>
        </p:grpSpPr>
        <p:cxnSp>
          <p:nvCxnSpPr>
            <p:cNvPr id="35" name="Straight Connector 34">
              <a:extLst>
                <a:ext uri="{FF2B5EF4-FFF2-40B4-BE49-F238E27FC236}">
                  <a16:creationId xmlns:a16="http://schemas.microsoft.com/office/drawing/2014/main" id="{A9C97D2D-6A49-40C5-A2E8-FF5F916C63EB}"/>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36" name="Straight Connector 35">
              <a:extLst>
                <a:ext uri="{FF2B5EF4-FFF2-40B4-BE49-F238E27FC236}">
                  <a16:creationId xmlns:a16="http://schemas.microsoft.com/office/drawing/2014/main" id="{F68F21AE-9344-451A-9563-225B8D7950A2}"/>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37" name="Straight Connector 36">
              <a:extLst>
                <a:ext uri="{FF2B5EF4-FFF2-40B4-BE49-F238E27FC236}">
                  <a16:creationId xmlns:a16="http://schemas.microsoft.com/office/drawing/2014/main" id="{4099A426-1A1A-4A43-B8AE-73AF26631E62}"/>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38" name="Group 37">
            <a:extLst>
              <a:ext uri="{FF2B5EF4-FFF2-40B4-BE49-F238E27FC236}">
                <a16:creationId xmlns:a16="http://schemas.microsoft.com/office/drawing/2014/main" id="{2C4AD84E-1F61-4C1F-808E-07767961D96C}"/>
              </a:ext>
            </a:extLst>
          </p:cNvPr>
          <p:cNvGrpSpPr/>
          <p:nvPr/>
        </p:nvGrpSpPr>
        <p:grpSpPr>
          <a:xfrm>
            <a:off x="3984177" y="5207064"/>
            <a:ext cx="199622" cy="629961"/>
            <a:chOff x="4882718" y="5584843"/>
            <a:chExt cx="230820" cy="398707"/>
          </a:xfrm>
        </p:grpSpPr>
        <p:cxnSp>
          <p:nvCxnSpPr>
            <p:cNvPr id="39" name="Straight Connector 38">
              <a:extLst>
                <a:ext uri="{FF2B5EF4-FFF2-40B4-BE49-F238E27FC236}">
                  <a16:creationId xmlns:a16="http://schemas.microsoft.com/office/drawing/2014/main" id="{F6872321-5AFE-4F5A-9A1D-2414763929A1}"/>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40" name="Straight Connector 39">
              <a:extLst>
                <a:ext uri="{FF2B5EF4-FFF2-40B4-BE49-F238E27FC236}">
                  <a16:creationId xmlns:a16="http://schemas.microsoft.com/office/drawing/2014/main" id="{51E8D1C2-092A-4903-BD78-FDC60CAD4270}"/>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41" name="Straight Connector 40">
              <a:extLst>
                <a:ext uri="{FF2B5EF4-FFF2-40B4-BE49-F238E27FC236}">
                  <a16:creationId xmlns:a16="http://schemas.microsoft.com/office/drawing/2014/main" id="{99DA6C6C-9893-483A-B58E-958AAF2936FC}"/>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sp>
        <p:nvSpPr>
          <p:cNvPr id="42" name="TextBox 41">
            <a:extLst>
              <a:ext uri="{FF2B5EF4-FFF2-40B4-BE49-F238E27FC236}">
                <a16:creationId xmlns:a16="http://schemas.microsoft.com/office/drawing/2014/main" id="{9A31A334-024A-454F-9600-4C4C0A57EF9B}"/>
              </a:ext>
            </a:extLst>
          </p:cNvPr>
          <p:cNvSpPr txBox="1"/>
          <p:nvPr/>
        </p:nvSpPr>
        <p:spPr>
          <a:xfrm>
            <a:off x="4588302" y="837849"/>
            <a:ext cx="498264" cy="379656"/>
          </a:xfrm>
          <a:prstGeom prst="rect">
            <a:avLst/>
          </a:prstGeom>
          <a:noFill/>
        </p:spPr>
        <p:txBody>
          <a:bodyPr wrap="square" rtlCol="0">
            <a:spAutoFit/>
          </a:bodyPr>
          <a:lstStyle/>
          <a:p>
            <a:r>
              <a:rPr lang="en-US" sz="1867" dirty="0">
                <a:solidFill>
                  <a:prstClr val="black"/>
                </a:solidFill>
                <a:latin typeface="Calibri" panose="020F0502020204030204"/>
              </a:rPr>
              <a:t>1</a:t>
            </a:r>
          </a:p>
        </p:txBody>
      </p:sp>
      <p:sp>
        <p:nvSpPr>
          <p:cNvPr id="43" name="TextBox 42">
            <a:extLst>
              <a:ext uri="{FF2B5EF4-FFF2-40B4-BE49-F238E27FC236}">
                <a16:creationId xmlns:a16="http://schemas.microsoft.com/office/drawing/2014/main" id="{C5414F23-D021-451E-8881-CB7205FBC2BD}"/>
              </a:ext>
            </a:extLst>
          </p:cNvPr>
          <p:cNvSpPr txBox="1"/>
          <p:nvPr/>
        </p:nvSpPr>
        <p:spPr>
          <a:xfrm>
            <a:off x="3679110" y="1751599"/>
            <a:ext cx="498264" cy="379656"/>
          </a:xfrm>
          <a:prstGeom prst="rect">
            <a:avLst/>
          </a:prstGeom>
          <a:noFill/>
        </p:spPr>
        <p:txBody>
          <a:bodyPr wrap="square" rtlCol="0">
            <a:spAutoFit/>
          </a:bodyPr>
          <a:lstStyle/>
          <a:p>
            <a:r>
              <a:rPr lang="en-US" sz="1867" dirty="0">
                <a:solidFill>
                  <a:prstClr val="black"/>
                </a:solidFill>
                <a:latin typeface="Calibri" panose="020F0502020204030204"/>
              </a:rPr>
              <a:t>2</a:t>
            </a:r>
          </a:p>
        </p:txBody>
      </p:sp>
      <p:sp>
        <p:nvSpPr>
          <p:cNvPr id="44" name="TextBox 43">
            <a:extLst>
              <a:ext uri="{FF2B5EF4-FFF2-40B4-BE49-F238E27FC236}">
                <a16:creationId xmlns:a16="http://schemas.microsoft.com/office/drawing/2014/main" id="{AB799B92-0189-4D9A-8953-7A03977DDE15}"/>
              </a:ext>
            </a:extLst>
          </p:cNvPr>
          <p:cNvSpPr txBox="1"/>
          <p:nvPr/>
        </p:nvSpPr>
        <p:spPr>
          <a:xfrm>
            <a:off x="3817104" y="2777531"/>
            <a:ext cx="498264" cy="379656"/>
          </a:xfrm>
          <a:prstGeom prst="rect">
            <a:avLst/>
          </a:prstGeom>
          <a:noFill/>
        </p:spPr>
        <p:txBody>
          <a:bodyPr wrap="square" rtlCol="0">
            <a:spAutoFit/>
          </a:bodyPr>
          <a:lstStyle/>
          <a:p>
            <a:r>
              <a:rPr lang="en-US" sz="1867" dirty="0">
                <a:solidFill>
                  <a:prstClr val="black"/>
                </a:solidFill>
                <a:latin typeface="Calibri" panose="020F0502020204030204"/>
              </a:rPr>
              <a:t>3</a:t>
            </a:r>
          </a:p>
        </p:txBody>
      </p:sp>
      <p:sp>
        <p:nvSpPr>
          <p:cNvPr id="45" name="TextBox 44">
            <a:extLst>
              <a:ext uri="{FF2B5EF4-FFF2-40B4-BE49-F238E27FC236}">
                <a16:creationId xmlns:a16="http://schemas.microsoft.com/office/drawing/2014/main" id="{8F31A0CA-3CBA-4118-A3CC-D57DFAC0C8A0}"/>
              </a:ext>
            </a:extLst>
          </p:cNvPr>
          <p:cNvSpPr txBox="1"/>
          <p:nvPr/>
        </p:nvSpPr>
        <p:spPr>
          <a:xfrm>
            <a:off x="2616966" y="4046452"/>
            <a:ext cx="498264" cy="379656"/>
          </a:xfrm>
          <a:prstGeom prst="rect">
            <a:avLst/>
          </a:prstGeom>
          <a:noFill/>
        </p:spPr>
        <p:txBody>
          <a:bodyPr wrap="square" rtlCol="0">
            <a:spAutoFit/>
          </a:bodyPr>
          <a:lstStyle/>
          <a:p>
            <a:r>
              <a:rPr lang="en-US" sz="1867" dirty="0">
                <a:solidFill>
                  <a:prstClr val="black"/>
                </a:solidFill>
                <a:latin typeface="Calibri" panose="020F0502020204030204"/>
              </a:rPr>
              <a:t>4</a:t>
            </a:r>
          </a:p>
        </p:txBody>
      </p:sp>
      <p:sp>
        <p:nvSpPr>
          <p:cNvPr id="46" name="TextBox 45">
            <a:extLst>
              <a:ext uri="{FF2B5EF4-FFF2-40B4-BE49-F238E27FC236}">
                <a16:creationId xmlns:a16="http://schemas.microsoft.com/office/drawing/2014/main" id="{3CE2CF5A-C4BF-41E0-BE09-4E1AF56DAA15}"/>
              </a:ext>
            </a:extLst>
          </p:cNvPr>
          <p:cNvSpPr txBox="1"/>
          <p:nvPr/>
        </p:nvSpPr>
        <p:spPr>
          <a:xfrm>
            <a:off x="3485913" y="5345997"/>
            <a:ext cx="498264" cy="379656"/>
          </a:xfrm>
          <a:prstGeom prst="rect">
            <a:avLst/>
          </a:prstGeom>
          <a:noFill/>
        </p:spPr>
        <p:txBody>
          <a:bodyPr wrap="square" rtlCol="0">
            <a:spAutoFit/>
          </a:bodyPr>
          <a:lstStyle/>
          <a:p>
            <a:r>
              <a:rPr lang="en-US" sz="1867" dirty="0">
                <a:solidFill>
                  <a:prstClr val="black"/>
                </a:solidFill>
                <a:latin typeface="Calibri" panose="020F0502020204030204"/>
              </a:rPr>
              <a:t>5</a:t>
            </a:r>
          </a:p>
        </p:txBody>
      </p:sp>
    </p:spTree>
    <p:extLst>
      <p:ext uri="{BB962C8B-B14F-4D97-AF65-F5344CB8AC3E}">
        <p14:creationId xmlns:p14="http://schemas.microsoft.com/office/powerpoint/2010/main" val="2001987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Cold-Load Pickup</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47" name="Rectangle 46">
            <a:extLst>
              <a:ext uri="{FF2B5EF4-FFF2-40B4-BE49-F238E27FC236}">
                <a16:creationId xmlns:a16="http://schemas.microsoft.com/office/drawing/2014/main" id="{584AA8EF-C787-47E0-B184-B9B6FAF532AA}"/>
              </a:ext>
            </a:extLst>
          </p:cNvPr>
          <p:cNvSpPr/>
          <p:nvPr/>
        </p:nvSpPr>
        <p:spPr>
          <a:xfrm>
            <a:off x="381000" y="865690"/>
            <a:ext cx="8434409" cy="2400657"/>
          </a:xfrm>
          <a:prstGeom prst="rect">
            <a:avLst/>
          </a:prstGeom>
        </p:spPr>
        <p:txBody>
          <a:bodyPr wrap="square">
            <a:spAutoFit/>
          </a:bodyPr>
          <a:lstStyle/>
          <a:p>
            <a:pPr marL="285750" indent="-285750" algn="just">
              <a:lnSpc>
                <a:spcPct val="100000"/>
              </a:lnSpc>
              <a:spcAft>
                <a:spcPts val="600"/>
              </a:spcAft>
              <a:buFont typeface="Arial" panose="020B0604020202020204" pitchFamily="34" charset="0"/>
              <a:buChar char="•"/>
            </a:pPr>
            <a:r>
              <a:rPr lang="en-GB" sz="2000" dirty="0">
                <a:latin typeface="Times" panose="02020603050405020304" pitchFamily="18" charset="0"/>
                <a:cs typeface="Times" panose="02020603050405020304" pitchFamily="18" charset="0"/>
              </a:rPr>
              <a:t>Cold load pickup (CLPU) is the well-known problem defined as excessive inrush current drawn by loads when the distribution circuits are re-energized after extended outages.</a:t>
            </a:r>
          </a:p>
          <a:p>
            <a:pPr marL="285750" indent="-285750" algn="just">
              <a:lnSpc>
                <a:spcPct val="100000"/>
              </a:lnSpc>
              <a:spcAft>
                <a:spcPts val="600"/>
              </a:spcAft>
              <a:buFont typeface="Arial" panose="020B0604020202020204" pitchFamily="34" charset="0"/>
              <a:buChar char="•"/>
            </a:pPr>
            <a:r>
              <a:rPr lang="en-GB" sz="2000" dirty="0">
                <a:latin typeface="Times" panose="02020603050405020304" pitchFamily="18" charset="0"/>
                <a:cs typeface="Times" panose="02020603050405020304" pitchFamily="18" charset="0"/>
              </a:rPr>
              <a:t>The typical behaviour of CLPU can be represented using a </a:t>
            </a:r>
            <a:r>
              <a:rPr lang="en-GB" sz="2000" dirty="0">
                <a:solidFill>
                  <a:srgbClr val="FF0000"/>
                </a:solidFill>
                <a:latin typeface="Times" panose="02020603050405020304" pitchFamily="18" charset="0"/>
                <a:cs typeface="Times" panose="02020603050405020304" pitchFamily="18" charset="0"/>
              </a:rPr>
              <a:t>delayed exponentially decaying function.</a:t>
            </a:r>
          </a:p>
          <a:p>
            <a:pPr marL="285750" indent="-285750" algn="just">
              <a:lnSpc>
                <a:spcPct val="100000"/>
              </a:lnSpc>
              <a:spcAft>
                <a:spcPts val="600"/>
              </a:spcAft>
              <a:buFont typeface="Arial" panose="020B0604020202020204" pitchFamily="34" charset="0"/>
              <a:buChar char="•"/>
            </a:pPr>
            <a:r>
              <a:rPr lang="en-GB" sz="2000" dirty="0">
                <a:latin typeface="Times" panose="02020603050405020304" pitchFamily="18" charset="0"/>
                <a:cs typeface="Times" panose="02020603050405020304" pitchFamily="18" charset="0"/>
              </a:rPr>
              <a:t>We use two blocks to provide a conservative approach and guarantee the supply-load balance (Liu, PSERC 2009).</a:t>
            </a:r>
          </a:p>
        </p:txBody>
      </p:sp>
      <p:pic>
        <p:nvPicPr>
          <p:cNvPr id="48" name="Picture 47">
            <a:extLst>
              <a:ext uri="{FF2B5EF4-FFF2-40B4-BE49-F238E27FC236}">
                <a16:creationId xmlns:a16="http://schemas.microsoft.com/office/drawing/2014/main" id="{027F3F43-D160-49D3-B022-CA60B4C8A854}"/>
              </a:ext>
            </a:extLst>
          </p:cNvPr>
          <p:cNvPicPr>
            <a:picLocks noChangeAspect="1"/>
          </p:cNvPicPr>
          <p:nvPr/>
        </p:nvPicPr>
        <p:blipFill>
          <a:blip r:embed="rId3"/>
          <a:stretch>
            <a:fillRect/>
          </a:stretch>
        </p:blipFill>
        <p:spPr>
          <a:xfrm>
            <a:off x="0" y="3513697"/>
            <a:ext cx="3962400" cy="688526"/>
          </a:xfrm>
          <a:prstGeom prst="rect">
            <a:avLst/>
          </a:prstGeom>
        </p:spPr>
      </p:pic>
      <p:pic>
        <p:nvPicPr>
          <p:cNvPr id="49" name="Picture 48">
            <a:extLst>
              <a:ext uri="{FF2B5EF4-FFF2-40B4-BE49-F238E27FC236}">
                <a16:creationId xmlns:a16="http://schemas.microsoft.com/office/drawing/2014/main" id="{D24A1223-C1AA-4058-83AE-22E4F39FC92F}"/>
              </a:ext>
            </a:extLst>
          </p:cNvPr>
          <p:cNvPicPr>
            <a:picLocks noChangeAspect="1"/>
          </p:cNvPicPr>
          <p:nvPr/>
        </p:nvPicPr>
        <p:blipFill>
          <a:blip r:embed="rId4"/>
          <a:stretch>
            <a:fillRect/>
          </a:stretch>
        </p:blipFill>
        <p:spPr>
          <a:xfrm>
            <a:off x="4038600" y="3374935"/>
            <a:ext cx="5105400" cy="2387797"/>
          </a:xfrm>
          <a:prstGeom prst="rect">
            <a:avLst/>
          </a:prstGeom>
        </p:spPr>
      </p:pic>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9816DA1A-78C8-4F0A-AFA3-249FFCFEF52B}"/>
                  </a:ext>
                </a:extLst>
              </p:cNvPr>
              <p:cNvSpPr/>
              <p:nvPr/>
            </p:nvSpPr>
            <p:spPr>
              <a:xfrm>
                <a:off x="0" y="4406866"/>
                <a:ext cx="3972130" cy="1323439"/>
              </a:xfrm>
              <a:prstGeom prst="rect">
                <a:avLst/>
              </a:prstGeom>
            </p:spPr>
            <p:txBody>
              <a:bodyPr wrap="square">
                <a:spAutoFit/>
              </a:bodyPr>
              <a:lstStyle/>
              <a:p>
                <a:pPr marL="285750" indent="-285750" algn="just">
                  <a:buFont typeface="Arial" panose="020B0604020202020204" pitchFamily="34" charset="0"/>
                  <a:buChar char="•"/>
                </a:pPr>
                <a14:m>
                  <m:oMath xmlns:m="http://schemas.openxmlformats.org/officeDocument/2006/math">
                    <m:r>
                      <a:rPr lang="en-US" sz="1600" b="0" i="1" smtClean="0">
                        <a:latin typeface="Cambria Math" panose="02040503050406030204" pitchFamily="18" charset="0"/>
                        <a:cs typeface="Times" panose="02020603050405020304" pitchFamily="18" charset="0"/>
                      </a:rPr>
                      <m:t>𝜆</m:t>
                    </m:r>
                    <m:r>
                      <a:rPr lang="en-US" sz="1600" b="0" i="1" smtClean="0">
                        <a:latin typeface="Cambria Math" panose="02040503050406030204" pitchFamily="18" charset="0"/>
                        <a:cs typeface="Times" panose="02020603050405020304" pitchFamily="18" charset="0"/>
                      </a:rPr>
                      <m:t>:</m:t>
                    </m:r>
                  </m:oMath>
                </a14:m>
                <a:r>
                  <a:rPr lang="en-GB" sz="1600" dirty="0">
                    <a:latin typeface="Times" panose="02020603050405020304" pitchFamily="18" charset="0"/>
                    <a:cs typeface="Times" panose="02020603050405020304" pitchFamily="18" charset="0"/>
                  </a:rPr>
                  <a:t> number of time steps required for the load to return to normal condition. </a:t>
                </a:r>
              </a:p>
              <a:p>
                <a:pPr marL="285750" indent="-285750" algn="just">
                  <a:buFont typeface="Arial" panose="020B0604020202020204" pitchFamily="34" charset="0"/>
                  <a:buChar char="•"/>
                </a:pPr>
                <a:r>
                  <a:rPr lang="en-GB" sz="1600" dirty="0">
                    <a:latin typeface="Times" panose="02020603050405020304" pitchFamily="18" charset="0"/>
                    <a:cs typeface="Times" panose="02020603050405020304" pitchFamily="18" charset="0"/>
                  </a:rPr>
                  <a:t>If a load goes from a de-energized state y = 0, to an energized state y =1, it will go back to normal condition after </a:t>
                </a:r>
                <a14:m>
                  <m:oMath xmlns:m="http://schemas.openxmlformats.org/officeDocument/2006/math">
                    <m:r>
                      <a:rPr lang="en-US" sz="1600" b="0" i="1" smtClean="0">
                        <a:latin typeface="Cambria Math" panose="02040503050406030204" pitchFamily="18" charset="0"/>
                        <a:cs typeface="Times" panose="02020603050405020304" pitchFamily="18" charset="0"/>
                      </a:rPr>
                      <m:t>𝜆</m:t>
                    </m:r>
                  </m:oMath>
                </a14:m>
                <a:r>
                  <a:rPr lang="en-US" sz="1600" dirty="0"/>
                  <a:t>.</a:t>
                </a:r>
              </a:p>
            </p:txBody>
          </p:sp>
        </mc:Choice>
        <mc:Fallback xmlns="">
          <p:sp>
            <p:nvSpPr>
              <p:cNvPr id="50" name="Rectangle 49">
                <a:extLst>
                  <a:ext uri="{FF2B5EF4-FFF2-40B4-BE49-F238E27FC236}">
                    <a16:creationId xmlns:a16="http://schemas.microsoft.com/office/drawing/2014/main" id="{9816DA1A-78C8-4F0A-AFA3-249FFCFEF52B}"/>
                  </a:ext>
                </a:extLst>
              </p:cNvPr>
              <p:cNvSpPr>
                <a:spLocks noRot="1" noChangeAspect="1" noMove="1" noResize="1" noEditPoints="1" noAdjustHandles="1" noChangeArrowheads="1" noChangeShapeType="1" noTextEdit="1"/>
              </p:cNvSpPr>
              <p:nvPr/>
            </p:nvSpPr>
            <p:spPr>
              <a:xfrm>
                <a:off x="0" y="4406866"/>
                <a:ext cx="3972130" cy="1323439"/>
              </a:xfrm>
              <a:prstGeom prst="rect">
                <a:avLst/>
              </a:prstGeom>
              <a:blipFill>
                <a:blip r:embed="rId5"/>
                <a:stretch>
                  <a:fillRect l="-101534" t="-808295" r="-86503" b="-332719"/>
                </a:stretch>
              </a:blipFill>
            </p:spPr>
            <p:txBody>
              <a:bodyPr/>
              <a:lstStyle/>
              <a:p>
                <a:r>
                  <a:rPr lang="en-US">
                    <a:noFill/>
                  </a:rPr>
                  <a:t> </a:t>
                </a:r>
              </a:p>
            </p:txBody>
          </p:sp>
        </mc:Fallback>
      </mc:AlternateContent>
    </p:spTree>
    <p:extLst>
      <p:ext uri="{BB962C8B-B14F-4D97-AF65-F5344CB8AC3E}">
        <p14:creationId xmlns:p14="http://schemas.microsoft.com/office/powerpoint/2010/main" val="961328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Voltage Regulator</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8A67BEF-4813-473B-A867-F8481D0B5C2F}"/>
                  </a:ext>
                </a:extLst>
              </p:cNvPr>
              <p:cNvSpPr/>
              <p:nvPr/>
            </p:nvSpPr>
            <p:spPr>
              <a:xfrm>
                <a:off x="381001" y="1005111"/>
                <a:ext cx="8534400" cy="5101012"/>
              </a:xfrm>
              <a:prstGeom prst="rect">
                <a:avLst/>
              </a:prstGeom>
            </p:spPr>
            <p:txBody>
              <a:bodyPr wrap="square">
                <a:spAutoFit/>
              </a:bodyPr>
              <a:lstStyle/>
              <a:p>
                <a:pPr marL="342900" indent="-342900" eaLnBrk="1" fontAlgn="auto" hangingPunct="1">
                  <a:spcBef>
                    <a:spcPts val="0"/>
                  </a:spcBef>
                  <a:spcAft>
                    <a:spcPts val="600"/>
                  </a:spcAft>
                  <a:buFont typeface="Arial" panose="020B0604020202020204" pitchFamily="34" charset="0"/>
                  <a:buChar char="•"/>
                </a:pPr>
                <a:r>
                  <a:rPr lang="en-GB" sz="1800" dirty="0">
                    <a:solidFill>
                      <a:prstClr val="black"/>
                    </a:solidFill>
                    <a:latin typeface="Times New Roman" panose="02020603050405020304" pitchFamily="18" charset="0"/>
                    <a:cs typeface="Times New Roman" panose="02020603050405020304" pitchFamily="18" charset="0"/>
                  </a:rPr>
                  <a:t>Voltage regulator with variable tap setting</a:t>
                </a:r>
              </a:p>
              <a:p>
                <a:pPr marL="342900" indent="-342900" eaLnBrk="1" fontAlgn="auto" hangingPunct="1">
                  <a:spcBef>
                    <a:spcPts val="0"/>
                  </a:spcBef>
                  <a:spcAft>
                    <a:spcPts val="600"/>
                  </a:spcAft>
                  <a:buFont typeface="Arial" panose="020B0604020202020204" pitchFamily="34" charset="0"/>
                  <a:buChar char="•"/>
                </a:pPr>
                <a:r>
                  <a:rPr lang="en-GB" sz="1800" dirty="0">
                    <a:solidFill>
                      <a:prstClr val="black"/>
                    </a:solidFill>
                    <a:latin typeface="Times New Roman" panose="02020603050405020304" pitchFamily="18" charset="0"/>
                    <a:cs typeface="Times New Roman" panose="02020603050405020304" pitchFamily="18" charset="0"/>
                  </a:rPr>
                  <a:t>Voltage on the secondary side = </a:t>
                </a:r>
                <a14:m>
                  <m:oMath xmlns:m="http://schemas.openxmlformats.org/officeDocument/2006/math">
                    <m:r>
                      <a:rPr lang="en-US" sz="1800" i="1" smtClean="0">
                        <a:solidFill>
                          <a:prstClr val="black"/>
                        </a:solidFill>
                        <a:latin typeface="Cambria Math" panose="02040503050406030204" pitchFamily="18" charset="0"/>
                        <a:cs typeface="Times New Roman" panose="02020603050405020304" pitchFamily="18" charset="0"/>
                      </a:rPr>
                      <m:t>𝑎</m:t>
                    </m:r>
                  </m:oMath>
                </a14:m>
                <a:r>
                  <a:rPr lang="en-GB" sz="18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GB" sz="18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dirty="0">
                    <a:solidFill>
                      <a:prstClr val="black"/>
                    </a:solidFill>
                    <a:latin typeface="Times New Roman" panose="02020603050405020304" pitchFamily="18" charset="0"/>
                    <a:cs typeface="Times New Roman" panose="02020603050405020304" pitchFamily="18" charset="0"/>
                  </a:rPr>
                  <a:t> voltage on the primary</a:t>
                </a: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The standard voltage regulator provides ± 10 % adjustment in thirty-two 0.625 % steps</a:t>
                </a:r>
                <a:endParaRPr lang="en-GB" sz="1800" dirty="0">
                  <a:solidFill>
                    <a:prstClr val="black"/>
                  </a:solidFill>
                  <a:latin typeface="Times New Roman" panose="02020603050405020304" pitchFamily="18" charset="0"/>
                  <a:cs typeface="Times New Roman" panose="02020603050405020304" pitchFamily="18" charset="0"/>
                </a:endParaRPr>
              </a:p>
              <a:p>
                <a:pPr marL="342900" indent="-342900" eaLnBrk="1" fontAlgn="auto" hangingPunct="1">
                  <a:spcBef>
                    <a:spcPts val="0"/>
                  </a:spcBef>
                  <a:spcAft>
                    <a:spcPts val="600"/>
                  </a:spcAft>
                  <a:buFont typeface="Arial" panose="020B0604020202020204" pitchFamily="34" charset="0"/>
                  <a:buChar char="•"/>
                </a:pPr>
                <a14:m>
                  <m:oMath xmlns:m="http://schemas.openxmlformats.org/officeDocument/2006/math">
                    <m:r>
                      <a:rPr lang="en-US" sz="1800">
                        <a:solidFill>
                          <a:prstClr val="black"/>
                        </a:solidFill>
                        <a:latin typeface="Cambria Math" panose="02040503050406030204" pitchFamily="18" charset="0"/>
                        <a:cs typeface="Times New Roman" panose="02020603050405020304" pitchFamily="18" charset="0"/>
                      </a:rPr>
                      <m:t>𝑎</m:t>
                    </m:r>
                    <m:r>
                      <a:rPr lang="en-US" sz="1800">
                        <a:solidFill>
                          <a:prstClr val="black"/>
                        </a:solidFill>
                        <a:latin typeface="Cambria Math" panose="02040503050406030204" pitchFamily="18" charset="0"/>
                        <a:cs typeface="Times New Roman" panose="02020603050405020304" pitchFamily="18" charset="0"/>
                      </a:rPr>
                      <m:t>=</m:t>
                    </m:r>
                    <m:d>
                      <m:dPr>
                        <m:begChr m:val="["/>
                        <m:endChr m:val="]"/>
                        <m:ctrlPr>
                          <a:rPr lang="en-US" sz="1800" i="1">
                            <a:solidFill>
                              <a:prstClr val="black"/>
                            </a:solidFill>
                            <a:latin typeface="Cambria Math" panose="02040503050406030204" pitchFamily="18" charset="0"/>
                            <a:cs typeface="Times New Roman" panose="02020603050405020304" pitchFamily="18" charset="0"/>
                          </a:rPr>
                        </m:ctrlPr>
                      </m:dPr>
                      <m:e>
                        <m:r>
                          <a:rPr lang="en-US" sz="1800">
                            <a:solidFill>
                              <a:prstClr val="black"/>
                            </a:solidFill>
                            <a:latin typeface="Cambria Math" panose="02040503050406030204" pitchFamily="18" charset="0"/>
                            <a:cs typeface="Times New Roman" panose="02020603050405020304" pitchFamily="18" charset="0"/>
                          </a:rPr>
                          <m:t>1+0.00625×</m:t>
                        </m:r>
                        <m:r>
                          <a:rPr lang="en-US" sz="1800">
                            <a:solidFill>
                              <a:prstClr val="black"/>
                            </a:solidFill>
                            <a:latin typeface="Cambria Math" panose="02040503050406030204" pitchFamily="18" charset="0"/>
                            <a:cs typeface="Times New Roman" panose="02020603050405020304" pitchFamily="18" charset="0"/>
                          </a:rPr>
                          <m:t>𝑇𝑎𝑝</m:t>
                        </m:r>
                      </m:e>
                    </m:d>
                    <m:r>
                      <a:rPr lang="en-US" sz="1800">
                        <a:solidFill>
                          <a:prstClr val="black"/>
                        </a:solidFill>
                        <a:latin typeface="Cambria Math" panose="02040503050406030204" pitchFamily="18" charset="0"/>
                        <a:cs typeface="Times New Roman" panose="02020603050405020304" pitchFamily="18" charset="0"/>
                      </a:rPr>
                      <m:t> →</m:t>
                    </m:r>
                    <m:sSub>
                      <m:sSubPr>
                        <m:ctrlPr>
                          <a:rPr lang="en-US" sz="1800" i="1" smtClean="0">
                            <a:solidFill>
                              <a:srgbClr val="FF0000"/>
                            </a:solidFill>
                            <a:latin typeface="Cambria Math" panose="02040503050406030204" pitchFamily="18" charset="0"/>
                            <a:cs typeface="Times New Roman" panose="02020603050405020304" pitchFamily="18" charset="0"/>
                          </a:rPr>
                        </m:ctrlPr>
                      </m:sSubPr>
                      <m:e>
                        <m:r>
                          <a:rPr lang="en-US" sz="1800">
                            <a:solidFill>
                              <a:srgbClr val="FF0000"/>
                            </a:solidFill>
                            <a:latin typeface="Cambria Math" panose="02040503050406030204" pitchFamily="18" charset="0"/>
                            <a:cs typeface="Times New Roman" panose="02020603050405020304" pitchFamily="18" charset="0"/>
                          </a:rPr>
                          <m:t>𝑈</m:t>
                        </m:r>
                      </m:e>
                      <m:sub>
                        <m:r>
                          <a:rPr lang="en-US" sz="1800">
                            <a:solidFill>
                              <a:srgbClr val="FF0000"/>
                            </a:solidFill>
                            <a:latin typeface="Cambria Math" panose="02040503050406030204" pitchFamily="18" charset="0"/>
                            <a:cs typeface="Times New Roman" panose="02020603050405020304" pitchFamily="18" charset="0"/>
                          </a:rPr>
                          <m:t>𝑗</m:t>
                        </m:r>
                      </m:sub>
                    </m:sSub>
                    <m:r>
                      <a:rPr lang="en-US" sz="1800">
                        <a:solidFill>
                          <a:srgbClr val="FF0000"/>
                        </a:solidFill>
                        <a:latin typeface="Cambria Math" panose="02040503050406030204" pitchFamily="18" charset="0"/>
                        <a:cs typeface="Times New Roman" panose="02020603050405020304" pitchFamily="18" charset="0"/>
                      </a:rPr>
                      <m:t>=</m:t>
                    </m:r>
                  </m:oMath>
                </a14:m>
                <a:r>
                  <a:rPr lang="en-US" sz="18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a:solidFill>
                              <a:srgbClr val="FF0000"/>
                            </a:solidFill>
                            <a:latin typeface="Cambria Math" panose="02040503050406030204" pitchFamily="18" charset="0"/>
                            <a:cs typeface="Times New Roman" panose="02020603050405020304" pitchFamily="18" charset="0"/>
                          </a:rPr>
                        </m:ctrlPr>
                      </m:sSupPr>
                      <m:e>
                        <m:d>
                          <m:dPr>
                            <m:begChr m:val="["/>
                            <m:endChr m:val="]"/>
                            <m:ctrlPr>
                              <a:rPr lang="en-US" sz="1800" i="1">
                                <a:solidFill>
                                  <a:srgbClr val="FF0000"/>
                                </a:solidFill>
                                <a:latin typeface="Cambria Math" panose="02040503050406030204" pitchFamily="18" charset="0"/>
                                <a:cs typeface="Times New Roman" panose="02020603050405020304" pitchFamily="18" charset="0"/>
                              </a:rPr>
                            </m:ctrlPr>
                          </m:dPr>
                          <m:e>
                            <m:r>
                              <a:rPr lang="en-US" sz="1800">
                                <a:solidFill>
                                  <a:srgbClr val="FF0000"/>
                                </a:solidFill>
                                <a:latin typeface="Cambria Math" panose="02040503050406030204" pitchFamily="18" charset="0"/>
                                <a:cs typeface="Times New Roman" panose="02020603050405020304" pitchFamily="18" charset="0"/>
                              </a:rPr>
                              <m:t>1+0.00625×</m:t>
                            </m:r>
                            <m:r>
                              <a:rPr lang="en-US" sz="1800">
                                <a:solidFill>
                                  <a:srgbClr val="FF0000"/>
                                </a:solidFill>
                                <a:latin typeface="Cambria Math" panose="02040503050406030204" pitchFamily="18" charset="0"/>
                                <a:cs typeface="Times New Roman" panose="02020603050405020304" pitchFamily="18" charset="0"/>
                              </a:rPr>
                              <m:t>𝑇𝑎𝑝</m:t>
                            </m:r>
                          </m:e>
                        </m:d>
                      </m:e>
                      <m:sup>
                        <m:r>
                          <a:rPr lang="en-US" sz="1800">
                            <a:solidFill>
                              <a:srgbClr val="FF0000"/>
                            </a:solidFill>
                            <a:latin typeface="Cambria Math" panose="02040503050406030204" pitchFamily="18" charset="0"/>
                            <a:cs typeface="Times New Roman" panose="02020603050405020304" pitchFamily="18" charset="0"/>
                          </a:rPr>
                          <m:t>2</m:t>
                        </m:r>
                      </m:sup>
                    </m:sSup>
                    <m:r>
                      <a:rPr lang="en-US" sz="1800">
                        <a:solidFill>
                          <a:srgbClr val="FF0000"/>
                        </a:solidFill>
                        <a:latin typeface="Cambria Math" panose="02040503050406030204" pitchFamily="18" charset="0"/>
                        <a:cs typeface="Times New Roman" panose="02020603050405020304" pitchFamily="18" charset="0"/>
                      </a:rPr>
                      <m:t> </m:t>
                    </m:r>
                    <m:sSub>
                      <m:sSubPr>
                        <m:ctrlPr>
                          <a:rPr lang="en-US" sz="1800" i="1">
                            <a:solidFill>
                              <a:srgbClr val="FF0000"/>
                            </a:solidFill>
                            <a:latin typeface="Cambria Math" panose="02040503050406030204" pitchFamily="18" charset="0"/>
                            <a:cs typeface="Times New Roman" panose="02020603050405020304" pitchFamily="18" charset="0"/>
                          </a:rPr>
                        </m:ctrlPr>
                      </m:sSubPr>
                      <m:e>
                        <m:r>
                          <a:rPr lang="en-US" sz="1800">
                            <a:solidFill>
                              <a:srgbClr val="FF0000"/>
                            </a:solidFill>
                            <a:latin typeface="Cambria Math" panose="02040503050406030204" pitchFamily="18" charset="0"/>
                            <a:cs typeface="Times New Roman" panose="02020603050405020304" pitchFamily="18" charset="0"/>
                          </a:rPr>
                          <m:t>𝑈</m:t>
                        </m:r>
                      </m:e>
                      <m:sub>
                        <m:r>
                          <a:rPr lang="en-US" sz="1800">
                            <a:solidFill>
                              <a:srgbClr val="FF0000"/>
                            </a:solidFill>
                            <a:latin typeface="Cambria Math" panose="02040503050406030204" pitchFamily="18" charset="0"/>
                            <a:cs typeface="Times New Roman" panose="02020603050405020304" pitchFamily="18" charset="0"/>
                          </a:rPr>
                          <m:t>𝑖</m:t>
                        </m:r>
                      </m:sub>
                    </m:sSub>
                  </m:oMath>
                </a14:m>
                <a:endParaRPr lang="en-GB" sz="1800" dirty="0">
                  <a:solidFill>
                    <a:prstClr val="black"/>
                  </a:solidFill>
                  <a:latin typeface="Times New Roman" panose="02020603050405020304" pitchFamily="18" charset="0"/>
                  <a:cs typeface="Times New Roman" panose="02020603050405020304" pitchFamily="18" charset="0"/>
                </a:endParaRP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Tap = -16, -15, …., 16</a:t>
                </a: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Define variable </a:t>
                </a:r>
                <a14:m>
                  <m:oMath xmlns:m="http://schemas.openxmlformats.org/officeDocument/2006/math">
                    <m:r>
                      <a:rPr lang="en-US" sz="1800">
                        <a:solidFill>
                          <a:prstClr val="black"/>
                        </a:solidFill>
                        <a:latin typeface="Cambria Math" panose="02040503050406030204" pitchFamily="18" charset="0"/>
                        <a:cs typeface="Times New Roman" panose="02020603050405020304" pitchFamily="18" charset="0"/>
                      </a:rPr>
                      <m:t>𝝉</m:t>
                    </m:r>
                    <m:r>
                      <a:rPr lang="en-US" sz="1800">
                        <a:solidFill>
                          <a:prstClr val="black"/>
                        </a:solidFill>
                        <a:latin typeface="Cambria Math" panose="02040503050406030204" pitchFamily="18" charset="0"/>
                        <a:cs typeface="Times New Roman" panose="02020603050405020304" pitchFamily="18" charset="0"/>
                      </a:rPr>
                      <m:t>∈</m:t>
                    </m:r>
                    <m:sSup>
                      <m:sSupPr>
                        <m:ctrlPr>
                          <a:rPr lang="en-US" sz="1800" i="1">
                            <a:solidFill>
                              <a:prstClr val="black"/>
                            </a:solidFill>
                            <a:latin typeface="Cambria Math" panose="02040503050406030204" pitchFamily="18" charset="0"/>
                            <a:cs typeface="Times New Roman" panose="02020603050405020304" pitchFamily="18" charset="0"/>
                          </a:rPr>
                        </m:ctrlPr>
                      </m:sSupPr>
                      <m:e>
                        <m:d>
                          <m:dPr>
                            <m:begChr m:val="{"/>
                            <m:endChr m:val="}"/>
                            <m:ctrlPr>
                              <a:rPr lang="en-US" sz="1800" i="1">
                                <a:solidFill>
                                  <a:prstClr val="black"/>
                                </a:solidFill>
                                <a:latin typeface="Cambria Math" panose="02040503050406030204" pitchFamily="18" charset="0"/>
                                <a:cs typeface="Times New Roman" panose="02020603050405020304" pitchFamily="18" charset="0"/>
                              </a:rPr>
                            </m:ctrlPr>
                          </m:dPr>
                          <m:e>
                            <m:r>
                              <a:rPr lang="en-US" sz="1800">
                                <a:solidFill>
                                  <a:prstClr val="black"/>
                                </a:solidFill>
                                <a:latin typeface="Cambria Math" panose="02040503050406030204" pitchFamily="18" charset="0"/>
                                <a:cs typeface="Times New Roman" panose="02020603050405020304" pitchFamily="18" charset="0"/>
                              </a:rPr>
                              <m:t>0,1</m:t>
                            </m:r>
                          </m:e>
                        </m:d>
                      </m:e>
                      <m:sup>
                        <m:r>
                          <a:rPr lang="en-US" sz="1800">
                            <a:solidFill>
                              <a:prstClr val="black"/>
                            </a:solidFill>
                            <a:latin typeface="Cambria Math" panose="02040503050406030204" pitchFamily="18" charset="0"/>
                            <a:cs typeface="Times New Roman" panose="02020603050405020304" pitchFamily="18" charset="0"/>
                          </a:rPr>
                          <m:t>33</m:t>
                        </m:r>
                      </m:sup>
                    </m:sSup>
                  </m:oMath>
                </a14:m>
                <a:r>
                  <a:rPr lang="en-US" sz="1800" dirty="0">
                    <a:solidFill>
                      <a:prstClr val="black"/>
                    </a:solidFill>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sz="1800" i="1" smtClean="0">
                            <a:solidFill>
                              <a:prstClr val="black"/>
                            </a:solidFill>
                            <a:latin typeface="Cambria Math" panose="02040503050406030204" pitchFamily="18" charset="0"/>
                            <a:cs typeface="Times New Roman" panose="02020603050405020304" pitchFamily="18" charset="0"/>
                          </a:rPr>
                        </m:ctrlPr>
                      </m:sSubPr>
                      <m:e>
                        <m:r>
                          <a:rPr lang="en-US" sz="1800" i="1" smtClean="0">
                            <a:solidFill>
                              <a:prstClr val="black"/>
                            </a:solidFill>
                            <a:latin typeface="Cambria Math" panose="02040503050406030204" pitchFamily="18" charset="0"/>
                            <a:cs typeface="Times New Roman" panose="02020603050405020304" pitchFamily="18" charset="0"/>
                          </a:rPr>
                          <m:t>𝜏</m:t>
                        </m:r>
                      </m:e>
                      <m:sub>
                        <m:r>
                          <a:rPr lang="en-US" sz="1800" i="1" smtClean="0">
                            <a:solidFill>
                              <a:prstClr val="black"/>
                            </a:solidFill>
                            <a:latin typeface="Cambria Math" panose="02040503050406030204" pitchFamily="18" charset="0"/>
                            <a:cs typeface="Times New Roman" panose="02020603050405020304" pitchFamily="18" charset="0"/>
                          </a:rPr>
                          <m:t>1</m:t>
                        </m:r>
                      </m:sub>
                    </m:sSub>
                    <m:r>
                      <a:rPr lang="en-US" sz="1800" i="1" smtClean="0">
                        <a:solidFill>
                          <a:prstClr val="black"/>
                        </a:solidFill>
                        <a:latin typeface="Cambria Math" panose="02040503050406030204" pitchFamily="18" charset="0"/>
                        <a:cs typeface="Times New Roman" panose="02020603050405020304" pitchFamily="18" charset="0"/>
                      </a:rPr>
                      <m:t>=1→</m:t>
                    </m:r>
                    <m:r>
                      <a:rPr lang="en-US" sz="1800" i="1" smtClean="0">
                        <a:solidFill>
                          <a:prstClr val="black"/>
                        </a:solidFill>
                        <a:latin typeface="Cambria Math" panose="02040503050406030204" pitchFamily="18" charset="0"/>
                        <a:cs typeface="Times New Roman" panose="02020603050405020304" pitchFamily="18" charset="0"/>
                      </a:rPr>
                      <m:t>𝑇𝑎𝑝</m:t>
                    </m:r>
                    <m:r>
                      <a:rPr lang="en-US" sz="1800" i="1" smtClean="0">
                        <a:solidFill>
                          <a:prstClr val="black"/>
                        </a:solidFill>
                        <a:latin typeface="Cambria Math" panose="02040503050406030204" pitchFamily="18" charset="0"/>
                        <a:cs typeface="Times New Roman" panose="02020603050405020304" pitchFamily="18" charset="0"/>
                      </a:rPr>
                      <m:t>=−16</m:t>
                    </m:r>
                  </m:oMath>
                </a14:m>
                <a:endParaRPr lang="en-US" sz="1800" dirty="0">
                  <a:solidFill>
                    <a:prstClr val="black"/>
                  </a:solidFill>
                  <a:latin typeface="Times New Roman" panose="02020603050405020304" pitchFamily="18" charset="0"/>
                  <a:cs typeface="Times New Roman" panose="02020603050405020304" pitchFamily="18" charset="0"/>
                </a:endParaRPr>
              </a:p>
              <a:p>
                <a:pPr marL="342900" indent="-342900" eaLnBrk="1" fontAlgn="auto" hangingPunct="1">
                  <a:spcBef>
                    <a:spcPts val="0"/>
                  </a:spcBef>
                  <a:spcAft>
                    <a:spcPts val="600"/>
                  </a:spcAft>
                  <a:buFont typeface="Arial" panose="020B0604020202020204" pitchFamily="34" charset="0"/>
                  <a:buChar char="•"/>
                </a:pPr>
                <a14:m>
                  <m:oMath xmlns:m="http://schemas.openxmlformats.org/officeDocument/2006/math">
                    <m:r>
                      <a:rPr lang="en-US" sz="1800">
                        <a:solidFill>
                          <a:prstClr val="black"/>
                        </a:solidFill>
                        <a:latin typeface="Cambria Math" panose="02040503050406030204" pitchFamily="18" charset="0"/>
                        <a:cs typeface="Times New Roman" panose="02020603050405020304" pitchFamily="18" charset="0"/>
                      </a:rPr>
                      <m:t>𝒓</m:t>
                    </m:r>
                    <m:r>
                      <a:rPr lang="en-US" sz="1800">
                        <a:solidFill>
                          <a:prstClr val="black"/>
                        </a:solidFill>
                        <a:latin typeface="Cambria Math" panose="02040503050406030204" pitchFamily="18" charset="0"/>
                        <a:cs typeface="Times New Roman" panose="02020603050405020304" pitchFamily="18" charset="0"/>
                      </a:rPr>
                      <m:t>=</m:t>
                    </m:r>
                    <m:sSup>
                      <m:sSupPr>
                        <m:ctrlPr>
                          <a:rPr lang="en-US" sz="1800" i="1">
                            <a:solidFill>
                              <a:prstClr val="black"/>
                            </a:solidFill>
                            <a:latin typeface="Cambria Math" panose="02040503050406030204" pitchFamily="18" charset="0"/>
                            <a:cs typeface="Times New Roman" panose="02020603050405020304" pitchFamily="18" charset="0"/>
                          </a:rPr>
                        </m:ctrlPr>
                      </m:sSupPr>
                      <m:e>
                        <m:r>
                          <a:rPr lang="en-US" sz="1800">
                            <a:solidFill>
                              <a:prstClr val="black"/>
                            </a:solidFill>
                            <a:latin typeface="Cambria Math" panose="02040503050406030204" pitchFamily="18" charset="0"/>
                            <a:cs typeface="Times New Roman" panose="02020603050405020304" pitchFamily="18" charset="0"/>
                          </a:rPr>
                          <m:t>𝑎</m:t>
                        </m:r>
                      </m:e>
                      <m:sup>
                        <m:r>
                          <a:rPr lang="en-US" sz="1800">
                            <a:solidFill>
                              <a:prstClr val="black"/>
                            </a:solidFill>
                            <a:latin typeface="Cambria Math" panose="02040503050406030204" pitchFamily="18" charset="0"/>
                            <a:cs typeface="Times New Roman" panose="02020603050405020304" pitchFamily="18" charset="0"/>
                          </a:rPr>
                          <m:t>2</m:t>
                        </m:r>
                      </m:sup>
                    </m:sSup>
                    <m:r>
                      <a:rPr lang="en-US" sz="1800">
                        <a:solidFill>
                          <a:prstClr val="black"/>
                        </a:solidFill>
                        <a:latin typeface="Cambria Math" panose="02040503050406030204" pitchFamily="18" charset="0"/>
                        <a:cs typeface="Times New Roman" panose="02020603050405020304" pitchFamily="18" charset="0"/>
                      </a:rPr>
                      <m:t>=</m:t>
                    </m:r>
                  </m:oMath>
                </a14:m>
                <a:r>
                  <a:rPr lang="en-US" sz="1800" dirty="0">
                    <a:solidFill>
                      <a:prstClr val="black"/>
                    </a:solidFill>
                    <a:latin typeface="Times New Roman" panose="02020603050405020304" pitchFamily="18" charset="0"/>
                    <a:cs typeface="Times New Roman" panose="02020603050405020304" pitchFamily="18" charset="0"/>
                  </a:rPr>
                  <a:t> [0.8100,0.8213,…,1.2100]</a:t>
                </a: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Exact linear constraints</a:t>
                </a:r>
              </a:p>
              <a:p>
                <a:pPr eaLnBrk="1" fontAlgn="auto" hangingPunct="1">
                  <a:spcBef>
                    <a:spcPts val="0"/>
                  </a:spcBef>
                  <a:spcAft>
                    <a:spcPts val="600"/>
                  </a:spcAft>
                </a:pPr>
                <a14:m>
                  <m:oMathPara xmlns:m="http://schemas.openxmlformats.org/officeDocument/2006/math">
                    <m:oMathParaPr>
                      <m:jc m:val="centerGroup"/>
                    </m:oMathParaPr>
                    <m:oMath xmlns:m="http://schemas.openxmlformats.org/officeDocument/2006/math">
                      <m:r>
                        <a:rPr lang="en-US" sz="1800" i="1" smtClean="0">
                          <a:solidFill>
                            <a:prstClr val="black"/>
                          </a:solidFill>
                          <a:latin typeface="Cambria Math" panose="02040503050406030204" pitchFamily="18" charset="0"/>
                          <a:cs typeface="Times New Roman" panose="02020603050405020304" pitchFamily="18" charset="0"/>
                        </a:rPr>
                        <m:t>−</m:t>
                      </m:r>
                      <m:r>
                        <a:rPr lang="en-US" sz="1800" i="1" smtClean="0">
                          <a:solidFill>
                            <a:prstClr val="black"/>
                          </a:solidFill>
                          <a:latin typeface="Cambria Math" panose="02040503050406030204" pitchFamily="18" charset="0"/>
                          <a:cs typeface="Times New Roman" panose="02020603050405020304" pitchFamily="18" charset="0"/>
                        </a:rPr>
                        <m:t>𝑀</m:t>
                      </m:r>
                      <m:d>
                        <m:dPr>
                          <m:ctrlPr>
                            <a:rPr lang="en-US" sz="1800" i="1">
                              <a:solidFill>
                                <a:prstClr val="black"/>
                              </a:solidFill>
                              <a:latin typeface="Cambria Math" panose="02040503050406030204" pitchFamily="18" charset="0"/>
                              <a:cs typeface="Times New Roman" panose="02020603050405020304" pitchFamily="18" charset="0"/>
                            </a:rPr>
                          </m:ctrlPr>
                        </m:dPr>
                        <m:e>
                          <m:r>
                            <a:rPr lang="en-US" sz="1800">
                              <a:solidFill>
                                <a:prstClr val="black"/>
                              </a:solidFill>
                              <a:latin typeface="Cambria Math" panose="02040503050406030204" pitchFamily="18" charset="0"/>
                              <a:cs typeface="Times New Roman" panose="02020603050405020304" pitchFamily="18" charset="0"/>
                            </a:rPr>
                            <m:t>1−</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𝜏</m:t>
                              </m:r>
                            </m:e>
                            <m:sub>
                              <m:r>
                                <a:rPr lang="en-US" sz="1800" i="1" smtClean="0">
                                  <a:solidFill>
                                    <a:prstClr val="black"/>
                                  </a:solidFill>
                                  <a:latin typeface="Cambria Math" panose="02040503050406030204" pitchFamily="18" charset="0"/>
                                  <a:cs typeface="Times New Roman" panose="02020603050405020304" pitchFamily="18" charset="0"/>
                                </a:rPr>
                                <m:t>𝑝</m:t>
                              </m:r>
                            </m:sub>
                          </m:sSub>
                        </m:e>
                      </m:d>
                      <m:r>
                        <a:rPr lang="en-US" sz="1800">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𝑟</m:t>
                          </m:r>
                        </m:e>
                        <m:sub>
                          <m:r>
                            <a:rPr lang="en-US" sz="1800" i="1" smtClean="0">
                              <a:solidFill>
                                <a:prstClr val="black"/>
                              </a:solidFill>
                              <a:latin typeface="Cambria Math" panose="02040503050406030204" pitchFamily="18" charset="0"/>
                              <a:cs typeface="Times New Roman" panose="02020603050405020304" pitchFamily="18" charset="0"/>
                            </a:rPr>
                            <m:t>𝑝</m:t>
                          </m:r>
                        </m:sub>
                      </m:sSub>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𝑖</m:t>
                          </m:r>
                        </m:sub>
                      </m:sSub>
                      <m:r>
                        <a:rPr lang="en-US" sz="1800">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𝑗</m:t>
                          </m:r>
                        </m:sub>
                      </m:sSub>
                      <m:r>
                        <a:rPr lang="en-US" sz="1800">
                          <a:solidFill>
                            <a:prstClr val="black"/>
                          </a:solidFill>
                          <a:latin typeface="Cambria Math" panose="02040503050406030204" pitchFamily="18" charset="0"/>
                          <a:cs typeface="Times New Roman" panose="02020603050405020304" pitchFamily="18" charset="0"/>
                        </a:rPr>
                        <m:t>≤ </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𝑟</m:t>
                          </m:r>
                        </m:e>
                        <m:sub>
                          <m:r>
                            <a:rPr lang="en-US" sz="1800" i="1" smtClean="0">
                              <a:solidFill>
                                <a:prstClr val="black"/>
                              </a:solidFill>
                              <a:latin typeface="Cambria Math" panose="02040503050406030204" pitchFamily="18" charset="0"/>
                              <a:cs typeface="Times New Roman" panose="02020603050405020304" pitchFamily="18" charset="0"/>
                            </a:rPr>
                            <m:t>𝑝</m:t>
                          </m:r>
                        </m:sub>
                      </m:sSub>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𝑖</m:t>
                          </m:r>
                        </m:sub>
                      </m:sSub>
                      <m:r>
                        <a:rPr lang="en-US" sz="1800">
                          <a:solidFill>
                            <a:prstClr val="black"/>
                          </a:solidFill>
                          <a:latin typeface="Cambria Math" panose="02040503050406030204" pitchFamily="18" charset="0"/>
                          <a:cs typeface="Times New Roman" panose="02020603050405020304" pitchFamily="18" charset="0"/>
                        </a:rPr>
                        <m:t>+</m:t>
                      </m:r>
                      <m:r>
                        <a:rPr lang="en-US" sz="1800" i="1" smtClean="0">
                          <a:solidFill>
                            <a:prstClr val="black"/>
                          </a:solidFill>
                          <a:latin typeface="Cambria Math" panose="02040503050406030204" pitchFamily="18" charset="0"/>
                          <a:cs typeface="Times New Roman" panose="02020603050405020304" pitchFamily="18" charset="0"/>
                        </a:rPr>
                        <m:t>𝑀</m:t>
                      </m:r>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1−</m:t>
                              </m:r>
                              <m:r>
                                <a:rPr lang="en-US" sz="1800">
                                  <a:solidFill>
                                    <a:prstClr val="black"/>
                                  </a:solidFill>
                                  <a:latin typeface="Cambria Math" panose="02040503050406030204" pitchFamily="18" charset="0"/>
                                  <a:cs typeface="Times New Roman" panose="02020603050405020304" pitchFamily="18" charset="0"/>
                                </a:rPr>
                                <m:t>𝜏</m:t>
                              </m:r>
                            </m:e>
                            <m:sub>
                              <m:r>
                                <a:rPr lang="en-US" sz="1800" i="1" smtClean="0">
                                  <a:solidFill>
                                    <a:prstClr val="black"/>
                                  </a:solidFill>
                                  <a:latin typeface="Cambria Math" panose="02040503050406030204" pitchFamily="18" charset="0"/>
                                  <a:cs typeface="Times New Roman" panose="02020603050405020304" pitchFamily="18" charset="0"/>
                                </a:rPr>
                                <m:t>𝑝</m:t>
                              </m:r>
                            </m:sub>
                          </m:sSub>
                        </m:e>
                      </m:d>
                      <m:r>
                        <a:rPr lang="en-US" sz="1800">
                          <a:solidFill>
                            <a:prstClr val="black"/>
                          </a:solidFill>
                          <a:latin typeface="Cambria Math" panose="02040503050406030204" pitchFamily="18" charset="0"/>
                          <a:cs typeface="Times New Roman" panose="02020603050405020304" pitchFamily="18" charset="0"/>
                        </a:rPr>
                        <m:t>, ∀</m:t>
                      </m:r>
                      <m:r>
                        <a:rPr lang="en-US" sz="1800" smtClean="0">
                          <a:solidFill>
                            <a:prstClr val="black"/>
                          </a:solidFill>
                          <a:latin typeface="Cambria Math" panose="02040503050406030204" pitchFamily="18" charset="0"/>
                          <a:cs typeface="Times New Roman" panose="02020603050405020304" pitchFamily="18" charset="0"/>
                        </a:rPr>
                        <m:t> </m:t>
                      </m:r>
                      <m:r>
                        <m:rPr>
                          <m:sty m:val="p"/>
                        </m:rPr>
                        <a:rPr lang="en-US" sz="1800" smtClean="0">
                          <a:solidFill>
                            <a:prstClr val="black"/>
                          </a:solidFill>
                          <a:latin typeface="Cambria Math" panose="02040503050406030204" pitchFamily="18" charset="0"/>
                          <a:cs typeface="Times New Roman" panose="02020603050405020304" pitchFamily="18" charset="0"/>
                        </a:rPr>
                        <m:t>voltage</m:t>
                      </m:r>
                      <m:r>
                        <a:rPr lang="en-US" sz="1800" smtClean="0">
                          <a:solidFill>
                            <a:prstClr val="black"/>
                          </a:solidFill>
                          <a:latin typeface="Cambria Math" panose="02040503050406030204" pitchFamily="18" charset="0"/>
                          <a:cs typeface="Times New Roman" panose="02020603050405020304" pitchFamily="18" charset="0"/>
                        </a:rPr>
                        <m:t> </m:t>
                      </m:r>
                      <m:r>
                        <m:rPr>
                          <m:sty m:val="p"/>
                        </m:rPr>
                        <a:rPr lang="en-US" sz="1800" smtClean="0">
                          <a:solidFill>
                            <a:prstClr val="black"/>
                          </a:solidFill>
                          <a:latin typeface="Cambria Math" panose="02040503050406030204" pitchFamily="18" charset="0"/>
                          <a:cs typeface="Times New Roman" panose="02020603050405020304" pitchFamily="18" charset="0"/>
                        </a:rPr>
                        <m:t>regulators</m:t>
                      </m:r>
                      <m:r>
                        <a:rPr lang="en-US" sz="1800">
                          <a:solidFill>
                            <a:prstClr val="black"/>
                          </a:solidFill>
                          <a:latin typeface="Cambria Math" panose="02040503050406030204" pitchFamily="18" charset="0"/>
                          <a:cs typeface="Times New Roman" panose="02020603050405020304" pitchFamily="18" charset="0"/>
                        </a:rPr>
                        <m:t>,</m:t>
                      </m:r>
                      <m:r>
                        <a:rPr lang="en-US" sz="1800" i="1" dirty="0" smtClean="0">
                          <a:solidFill>
                            <a:prstClr val="black"/>
                          </a:solidFill>
                          <a:latin typeface="Cambria Math" panose="02040503050406030204" pitchFamily="18" charset="0"/>
                          <a:cs typeface="Times New Roman" panose="02020603050405020304" pitchFamily="18" charset="0"/>
                        </a:rPr>
                        <m:t>𝑝</m:t>
                      </m:r>
                      <m:r>
                        <a:rPr lang="en-US" sz="1800">
                          <a:solidFill>
                            <a:prstClr val="black"/>
                          </a:solidFill>
                          <a:latin typeface="Cambria Math" panose="02040503050406030204" pitchFamily="18" charset="0"/>
                          <a:cs typeface="Times New Roman" panose="02020603050405020304" pitchFamily="18" charset="0"/>
                        </a:rPr>
                        <m:t>∈</m:t>
                      </m:r>
                      <m:d>
                        <m:dPr>
                          <m:begChr m:val="{"/>
                          <m:endChr m:val="}"/>
                          <m:ctrlPr>
                            <a:rPr lang="en-US" sz="1800" i="1">
                              <a:solidFill>
                                <a:prstClr val="black"/>
                              </a:solidFill>
                              <a:latin typeface="Cambria Math" panose="02040503050406030204" pitchFamily="18" charset="0"/>
                              <a:cs typeface="Times New Roman" panose="02020603050405020304" pitchFamily="18" charset="0"/>
                            </a:rPr>
                          </m:ctrlPr>
                        </m:dPr>
                        <m:e>
                          <m:r>
                            <a:rPr lang="en-US" sz="1800">
                              <a:solidFill>
                                <a:prstClr val="black"/>
                              </a:solidFill>
                              <a:latin typeface="Cambria Math" panose="02040503050406030204" pitchFamily="18" charset="0"/>
                              <a:cs typeface="Times New Roman" panose="02020603050405020304" pitchFamily="18" charset="0"/>
                            </a:rPr>
                            <m:t>1..33</m:t>
                          </m:r>
                        </m:e>
                      </m:d>
                    </m:oMath>
                  </m:oMathPara>
                </a14:m>
                <a:endParaRPr lang="en-US" sz="1800" dirty="0">
                  <a:solidFill>
                    <a:prstClr val="black"/>
                  </a:solidFill>
                  <a:latin typeface="Times New Roman" panose="02020603050405020304" pitchFamily="18" charset="0"/>
                  <a:cs typeface="Times New Roman" panose="02020603050405020304" pitchFamily="18" charset="0"/>
                </a:endParaRP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Example: if </a:t>
                </a:r>
                <a14:m>
                  <m:oMath xmlns:m="http://schemas.openxmlformats.org/officeDocument/2006/math">
                    <m:sSup>
                      <m:sSupPr>
                        <m:ctrlPr>
                          <a:rPr lang="en-US" sz="1800" i="1" smtClean="0">
                            <a:solidFill>
                              <a:prstClr val="black"/>
                            </a:solidFill>
                            <a:latin typeface="Cambria Math" panose="02040503050406030204" pitchFamily="18" charset="0"/>
                            <a:cs typeface="Times New Roman" panose="02020603050405020304" pitchFamily="18" charset="0"/>
                          </a:rPr>
                        </m:ctrlPr>
                      </m:sSupPr>
                      <m:e>
                        <m:r>
                          <a:rPr lang="en-US" sz="1800" i="1" smtClean="0">
                            <a:solidFill>
                              <a:prstClr val="black"/>
                            </a:solidFill>
                            <a:latin typeface="Cambria Math" panose="02040503050406030204" pitchFamily="18" charset="0"/>
                            <a:cs typeface="Times New Roman" panose="02020603050405020304" pitchFamily="18" charset="0"/>
                          </a:rPr>
                          <m:t>𝑎</m:t>
                        </m:r>
                      </m:e>
                      <m:sup>
                        <m:r>
                          <a:rPr lang="en-US" sz="1800" i="1" smtClean="0">
                            <a:solidFill>
                              <a:prstClr val="black"/>
                            </a:solidFill>
                            <a:latin typeface="Cambria Math" panose="02040503050406030204" pitchFamily="18" charset="0"/>
                            <a:cs typeface="Times New Roman" panose="02020603050405020304" pitchFamily="18" charset="0"/>
                          </a:rPr>
                          <m:t>2</m:t>
                        </m:r>
                      </m:sup>
                    </m:sSup>
                  </m:oMath>
                </a14:m>
                <a:r>
                  <a:rPr lang="en-US" sz="1800" dirty="0">
                    <a:solidFill>
                      <a:prstClr val="black"/>
                    </a:solidFill>
                    <a:latin typeface="Times New Roman" panose="02020603050405020304" pitchFamily="18" charset="0"/>
                    <a:cs typeface="Times New Roman" panose="02020603050405020304" pitchFamily="18" charset="0"/>
                  </a:rPr>
                  <a:t> is desired to be 0.81, then </a:t>
                </a:r>
                <a14:m>
                  <m:oMath xmlns:m="http://schemas.openxmlformats.org/officeDocument/2006/math">
                    <m:sSub>
                      <m:sSubPr>
                        <m:ctrlPr>
                          <a:rPr lang="en-US" sz="1800" i="1" smtClean="0">
                            <a:solidFill>
                              <a:prstClr val="black"/>
                            </a:solidFill>
                            <a:latin typeface="Cambria Math" panose="02040503050406030204" pitchFamily="18" charset="0"/>
                            <a:cs typeface="Times New Roman" panose="02020603050405020304" pitchFamily="18" charset="0"/>
                          </a:rPr>
                        </m:ctrlPr>
                      </m:sSubPr>
                      <m:e>
                        <m:r>
                          <a:rPr lang="en-US" sz="1800" i="1" smtClean="0">
                            <a:solidFill>
                              <a:prstClr val="black"/>
                            </a:solidFill>
                            <a:latin typeface="Cambria Math" panose="02040503050406030204" pitchFamily="18" charset="0"/>
                            <a:cs typeface="Times New Roman" panose="02020603050405020304" pitchFamily="18" charset="0"/>
                          </a:rPr>
                          <m:t>𝜏</m:t>
                        </m:r>
                      </m:e>
                      <m:sub>
                        <m:r>
                          <a:rPr lang="en-US" sz="1800" i="1" smtClean="0">
                            <a:solidFill>
                              <a:prstClr val="black"/>
                            </a:solidFill>
                            <a:latin typeface="Cambria Math" panose="02040503050406030204" pitchFamily="18" charset="0"/>
                            <a:cs typeface="Times New Roman" panose="02020603050405020304" pitchFamily="18" charset="0"/>
                          </a:rPr>
                          <m:t>𝑝</m:t>
                        </m:r>
                      </m:sub>
                    </m:sSub>
                    <m:r>
                      <a:rPr lang="en-US" sz="1800" i="1" smtClean="0">
                        <a:solidFill>
                          <a:prstClr val="black"/>
                        </a:solidFill>
                        <a:latin typeface="Cambria Math" panose="02040503050406030204" pitchFamily="18" charset="0"/>
                        <a:cs typeface="Times New Roman" panose="02020603050405020304" pitchFamily="18" charset="0"/>
                      </a:rPr>
                      <m:t>=1,</m:t>
                    </m:r>
                    <m:r>
                      <a:rPr lang="en-US" sz="1800" smtClean="0">
                        <a:solidFill>
                          <a:prstClr val="black"/>
                        </a:solidFill>
                        <a:latin typeface="Cambria Math" panose="02040503050406030204" pitchFamily="18" charset="0"/>
                        <a:cs typeface="Times New Roman" panose="02020603050405020304" pitchFamily="18" charset="0"/>
                      </a:rPr>
                      <m:t> </m:t>
                    </m:r>
                    <m:r>
                      <m:rPr>
                        <m:sty m:val="p"/>
                      </m:rPr>
                      <a:rPr lang="en-US" sz="1800" smtClean="0">
                        <a:solidFill>
                          <a:prstClr val="black"/>
                        </a:solidFill>
                        <a:latin typeface="Cambria Math" panose="02040503050406030204" pitchFamily="18" charset="0"/>
                        <a:cs typeface="Times New Roman" panose="02020603050405020304" pitchFamily="18" charset="0"/>
                      </a:rPr>
                      <m:t>if</m:t>
                    </m:r>
                    <m:r>
                      <a:rPr lang="en-US" sz="1800" smtClean="0">
                        <a:solidFill>
                          <a:prstClr val="black"/>
                        </a:solidFill>
                        <a:latin typeface="Cambria Math" panose="02040503050406030204" pitchFamily="18" charset="0"/>
                        <a:cs typeface="Times New Roman" panose="02020603050405020304" pitchFamily="18" charset="0"/>
                      </a:rPr>
                      <m:t> </m:t>
                    </m:r>
                    <m:r>
                      <m:rPr>
                        <m:sty m:val="p"/>
                      </m:rPr>
                      <a:rPr lang="en-US" sz="1800" smtClean="0">
                        <a:solidFill>
                          <a:prstClr val="black"/>
                        </a:solidFill>
                        <a:latin typeface="Cambria Math" panose="02040503050406030204" pitchFamily="18" charset="0"/>
                        <a:cs typeface="Times New Roman" panose="02020603050405020304" pitchFamily="18" charset="0"/>
                      </a:rPr>
                      <m:t>p</m:t>
                    </m:r>
                    <m:r>
                      <a:rPr lang="en-US" sz="1800" smtClean="0">
                        <a:solidFill>
                          <a:prstClr val="black"/>
                        </a:solidFill>
                        <a:latin typeface="Cambria Math" panose="02040503050406030204" pitchFamily="18" charset="0"/>
                        <a:cs typeface="Times New Roman" panose="02020603050405020304" pitchFamily="18" charset="0"/>
                      </a:rPr>
                      <m:t>=1</m:t>
                    </m:r>
                  </m:oMath>
                </a14:m>
                <a:endParaRPr lang="en-US" sz="1800" dirty="0">
                  <a:solidFill>
                    <a:prstClr val="black"/>
                  </a:solidFill>
                  <a:latin typeface="Times New Roman" panose="02020603050405020304" pitchFamily="18" charset="0"/>
                  <a:cs typeface="Times New Roman" panose="02020603050405020304" pitchFamily="18" charset="0"/>
                </a:endParaRPr>
              </a:p>
              <a:p>
                <a:pPr eaLnBrk="1" fontAlgn="auto" hangingPunct="1">
                  <a:spcBef>
                    <a:spcPts val="0"/>
                  </a:spcBef>
                  <a:spcAft>
                    <a:spcPts val="600"/>
                  </a:spcAft>
                </a:pPr>
                <a14:m>
                  <m:oMathPara xmlns:m="http://schemas.openxmlformats.org/officeDocument/2006/math">
                    <m:oMathParaPr>
                      <m:jc m:val="centerGroup"/>
                    </m:oMathParaPr>
                    <m:oMath xmlns:m="http://schemas.openxmlformats.org/officeDocument/2006/math">
                      <m:r>
                        <a:rPr lang="en-US" sz="1800" i="1" smtClean="0">
                          <a:solidFill>
                            <a:prstClr val="black"/>
                          </a:solidFill>
                          <a:latin typeface="Cambria Math" panose="02040503050406030204" pitchFamily="18" charset="0"/>
                          <a:cs typeface="Times New Roman" panose="02020603050405020304" pitchFamily="18" charset="0"/>
                        </a:rPr>
                        <m:t>0.81 </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𝑖</m:t>
                          </m:r>
                        </m:sub>
                      </m:sSub>
                      <m:r>
                        <a:rPr lang="en-US" sz="1800">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𝑗</m:t>
                          </m:r>
                        </m:sub>
                      </m:sSub>
                      <m:r>
                        <a:rPr lang="en-US" sz="1800">
                          <a:solidFill>
                            <a:prstClr val="black"/>
                          </a:solidFill>
                          <a:latin typeface="Cambria Math" panose="02040503050406030204" pitchFamily="18" charset="0"/>
                          <a:cs typeface="Times New Roman" panose="02020603050405020304" pitchFamily="18" charset="0"/>
                        </a:rPr>
                        <m:t>≤</m:t>
                      </m:r>
                      <m:r>
                        <a:rPr lang="en-US" sz="1800" i="1" smtClean="0">
                          <a:solidFill>
                            <a:prstClr val="black"/>
                          </a:solidFill>
                          <a:latin typeface="Cambria Math" panose="02040503050406030204" pitchFamily="18" charset="0"/>
                          <a:cs typeface="Times New Roman" panose="02020603050405020304" pitchFamily="18" charset="0"/>
                        </a:rPr>
                        <m:t>0.81 </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a:solidFill>
                                <a:prstClr val="black"/>
                              </a:solidFill>
                              <a:latin typeface="Cambria Math" panose="02040503050406030204" pitchFamily="18" charset="0"/>
                              <a:cs typeface="Times New Roman" panose="02020603050405020304" pitchFamily="18" charset="0"/>
                            </a:rPr>
                            <m:t>𝑈</m:t>
                          </m:r>
                        </m:e>
                        <m:sub>
                          <m:r>
                            <a:rPr lang="en-US" sz="1800">
                              <a:solidFill>
                                <a:prstClr val="black"/>
                              </a:solidFill>
                              <a:latin typeface="Cambria Math" panose="02040503050406030204" pitchFamily="18" charset="0"/>
                              <a:cs typeface="Times New Roman" panose="02020603050405020304" pitchFamily="18" charset="0"/>
                            </a:rPr>
                            <m:t>𝑖</m:t>
                          </m:r>
                        </m:sub>
                      </m:sSub>
                    </m:oMath>
                  </m:oMathPara>
                </a14:m>
                <a:endParaRPr lang="en-US" sz="1800" dirty="0">
                  <a:solidFill>
                    <a:prstClr val="black"/>
                  </a:solidFill>
                  <a:latin typeface="Times New Roman" panose="02020603050405020304" pitchFamily="18" charset="0"/>
                  <a:cs typeface="Times New Roman" panose="02020603050405020304" pitchFamily="18" charset="0"/>
                </a:endParaRPr>
              </a:p>
              <a:p>
                <a:pPr marL="342900" indent="-342900" eaLnBrk="1" fontAlgn="auto" hangingPunct="1">
                  <a:spcBef>
                    <a:spcPts val="0"/>
                  </a:spcBef>
                  <a:spcAft>
                    <a:spcPts val="60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Simplified constraint</a:t>
                </a:r>
              </a:p>
              <a:p>
                <a:pPr eaLnBrk="1" fontAlgn="auto" hangingPunct="1">
                  <a:spcBef>
                    <a:spcPts val="0"/>
                  </a:spcBef>
                  <a:spcAft>
                    <a:spcPts val="600"/>
                  </a:spcAft>
                </a:pPr>
                <a14:m>
                  <m:oMathPara xmlns:m="http://schemas.openxmlformats.org/officeDocument/2006/math">
                    <m:oMathParaPr>
                      <m:jc m:val="centerGroup"/>
                    </m:oMathParaPr>
                    <m:oMath xmlns:m="http://schemas.openxmlformats.org/officeDocument/2006/math">
                      <m:r>
                        <a:rPr lang="en-US" sz="1800" i="1" smtClean="0">
                          <a:solidFill>
                            <a:prstClr val="black"/>
                          </a:solidFill>
                          <a:latin typeface="Cambria Math" panose="02040503050406030204" pitchFamily="18" charset="0"/>
                        </a:rPr>
                        <m:t>0.81 </m:t>
                      </m:r>
                      <m:sSub>
                        <m:sSubPr>
                          <m:ctrlPr>
                            <a:rPr lang="en-US" sz="1800" i="1" smtClean="0">
                              <a:solidFill>
                                <a:prstClr val="black"/>
                              </a:solidFill>
                              <a:latin typeface="Cambria Math" panose="02040503050406030204" pitchFamily="18" charset="0"/>
                            </a:rPr>
                          </m:ctrlPr>
                        </m:sSubPr>
                        <m:e>
                          <m:r>
                            <a:rPr lang="en-US" sz="1800" i="1" smtClean="0">
                              <a:solidFill>
                                <a:prstClr val="black"/>
                              </a:solidFill>
                              <a:latin typeface="Cambria Math" panose="02040503050406030204" pitchFamily="18" charset="0"/>
                            </a:rPr>
                            <m:t>𝑈</m:t>
                          </m:r>
                        </m:e>
                        <m:sub>
                          <m:r>
                            <a:rPr lang="en-US" sz="1800" i="1" smtClean="0">
                              <a:solidFill>
                                <a:prstClr val="black"/>
                              </a:solidFill>
                              <a:latin typeface="Cambria Math" panose="02040503050406030204" pitchFamily="18" charset="0"/>
                            </a:rPr>
                            <m:t>𝑖</m:t>
                          </m:r>
                        </m:sub>
                      </m:sSub>
                      <m:r>
                        <a:rPr lang="en-US" sz="1800" i="1" smtClean="0">
                          <a:solidFill>
                            <a:prstClr val="black"/>
                          </a:solidFill>
                          <a:latin typeface="Cambria Math" panose="02040503050406030204" pitchFamily="18" charset="0"/>
                        </a:rPr>
                        <m:t>≤</m:t>
                      </m:r>
                      <m:sSub>
                        <m:sSubPr>
                          <m:ctrlPr>
                            <a:rPr lang="en-US" sz="1800" i="1" smtClean="0">
                              <a:solidFill>
                                <a:prstClr val="black"/>
                              </a:solidFill>
                              <a:latin typeface="Cambria Math" panose="02040503050406030204" pitchFamily="18" charset="0"/>
                            </a:rPr>
                          </m:ctrlPr>
                        </m:sSubPr>
                        <m:e>
                          <m:r>
                            <a:rPr lang="en-US" sz="1800" i="1" smtClean="0">
                              <a:solidFill>
                                <a:prstClr val="black"/>
                              </a:solidFill>
                              <a:latin typeface="Cambria Math" panose="02040503050406030204" pitchFamily="18" charset="0"/>
                            </a:rPr>
                            <m:t>𝑈</m:t>
                          </m:r>
                        </m:e>
                        <m:sub>
                          <m:r>
                            <a:rPr lang="en-US" sz="1800" i="1" smtClean="0">
                              <a:solidFill>
                                <a:prstClr val="black"/>
                              </a:solidFill>
                              <a:latin typeface="Cambria Math" panose="02040503050406030204" pitchFamily="18" charset="0"/>
                            </a:rPr>
                            <m:t>𝑗</m:t>
                          </m:r>
                        </m:sub>
                      </m:sSub>
                      <m:r>
                        <a:rPr lang="en-US" sz="1800" i="1" smtClean="0">
                          <a:solidFill>
                            <a:prstClr val="black"/>
                          </a:solidFill>
                          <a:latin typeface="Cambria Math" panose="02040503050406030204" pitchFamily="18" charset="0"/>
                        </a:rPr>
                        <m:t>≤1.21 </m:t>
                      </m:r>
                      <m:sSub>
                        <m:sSubPr>
                          <m:ctrlPr>
                            <a:rPr lang="en-US" sz="1800" i="1" smtClean="0">
                              <a:solidFill>
                                <a:prstClr val="black"/>
                              </a:solidFill>
                              <a:latin typeface="Cambria Math" panose="02040503050406030204" pitchFamily="18" charset="0"/>
                            </a:rPr>
                          </m:ctrlPr>
                        </m:sSubPr>
                        <m:e>
                          <m:r>
                            <a:rPr lang="en-US" sz="1800" i="1" smtClean="0">
                              <a:solidFill>
                                <a:prstClr val="black"/>
                              </a:solidFill>
                              <a:latin typeface="Cambria Math" panose="02040503050406030204" pitchFamily="18" charset="0"/>
                            </a:rPr>
                            <m:t>𝑈</m:t>
                          </m:r>
                        </m:e>
                        <m:sub>
                          <m:r>
                            <a:rPr lang="en-US" sz="1800" i="1" smtClean="0">
                              <a:solidFill>
                                <a:prstClr val="black"/>
                              </a:solidFill>
                              <a:latin typeface="Cambria Math" panose="02040503050406030204" pitchFamily="18" charset="0"/>
                            </a:rPr>
                            <m:t>𝑖</m:t>
                          </m:r>
                        </m:sub>
                      </m:sSub>
                    </m:oMath>
                  </m:oMathPara>
                </a14:m>
                <a:endParaRPr lang="en-US" sz="1800" dirty="0">
                  <a:solidFill>
                    <a:prstClr val="black"/>
                  </a:solidFill>
                  <a:latin typeface="Calibri" panose="020F0502020204030204"/>
                </a:endParaRPr>
              </a:p>
              <a:p>
                <a:pPr marL="457200" indent="-457200" eaLnBrk="1" fontAlgn="auto" hangingPunct="1">
                  <a:spcBef>
                    <a:spcPts val="0"/>
                  </a:spcBef>
                  <a:spcAft>
                    <a:spcPts val="0"/>
                  </a:spcAft>
                  <a:buFont typeface="+mj-lt"/>
                  <a:buAutoNum type="arabicPeriod"/>
                </a:pPr>
                <a:endParaRPr lang="en-GB" sz="18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88A67BEF-4813-473B-A867-F8481D0B5C2F}"/>
                  </a:ext>
                </a:extLst>
              </p:cNvPr>
              <p:cNvSpPr>
                <a:spLocks noRot="1" noChangeAspect="1" noMove="1" noResize="1" noEditPoints="1" noAdjustHandles="1" noChangeArrowheads="1" noChangeShapeType="1" noTextEdit="1"/>
              </p:cNvSpPr>
              <p:nvPr/>
            </p:nvSpPr>
            <p:spPr>
              <a:xfrm>
                <a:off x="381001" y="1005111"/>
                <a:ext cx="8534400" cy="5101012"/>
              </a:xfrm>
              <a:prstGeom prst="rect">
                <a:avLst/>
              </a:prstGeom>
              <a:blipFill>
                <a:blip r:embed="rId3"/>
                <a:stretch>
                  <a:fillRect l="-38214" t="-196416" r="-31071" b="-146595"/>
                </a:stretch>
              </a:blipFill>
            </p:spPr>
            <p:txBody>
              <a:bodyPr/>
              <a:lstStyle/>
              <a:p>
                <a:r>
                  <a:rPr lang="en-US">
                    <a:noFill/>
                  </a:rPr>
                  <a:t> </a:t>
                </a:r>
              </a:p>
            </p:txBody>
          </p:sp>
        </mc:Fallback>
      </mc:AlternateContent>
    </p:spTree>
    <p:extLst>
      <p:ext uri="{BB962C8B-B14F-4D97-AF65-F5344CB8AC3E}">
        <p14:creationId xmlns:p14="http://schemas.microsoft.com/office/powerpoint/2010/main" val="1825151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Reconfiguration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a:extLst>
              <a:ext uri="{FF2B5EF4-FFF2-40B4-BE49-F238E27FC236}">
                <a16:creationId xmlns:a16="http://schemas.microsoft.com/office/drawing/2014/main" id="{E46F6479-502E-4239-8E28-C78805A7AE7F}"/>
              </a:ext>
            </a:extLst>
          </p:cNvPr>
          <p:cNvSpPr txBox="1">
            <a:spLocks/>
          </p:cNvSpPr>
          <p:nvPr/>
        </p:nvSpPr>
        <p:spPr>
          <a:xfrm>
            <a:off x="234272" y="1182361"/>
            <a:ext cx="5023528" cy="3333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73" indent="-457189" fontAlgn="auto">
              <a:spcAft>
                <a:spcPts val="0"/>
              </a:spcAft>
              <a:buFont typeface="+mj-lt"/>
              <a:buAutoNum type="arabicPeriod"/>
            </a:pPr>
            <a:r>
              <a:rPr lang="en-US" sz="1600" dirty="0" err="1">
                <a:solidFill>
                  <a:prstClr val="black"/>
                </a:solidFill>
                <a:latin typeface="Times New Roman" panose="02020603050405020304" pitchFamily="18" charset="0"/>
                <a:cs typeface="Times New Roman" panose="02020603050405020304" pitchFamily="18" charset="0"/>
              </a:rPr>
              <a:t>Radiality</a:t>
            </a:r>
            <a:r>
              <a:rPr lang="en-US" sz="1600" dirty="0">
                <a:solidFill>
                  <a:prstClr val="black"/>
                </a:solidFill>
                <a:latin typeface="Times New Roman" panose="02020603050405020304" pitchFamily="18" charset="0"/>
                <a:cs typeface="Times New Roman" panose="02020603050405020304" pitchFamily="18" charset="0"/>
              </a:rPr>
              <a:t> constraints (for radial networks)</a:t>
            </a:r>
          </a:p>
          <a:p>
            <a:pPr marL="609573" indent="-457189" fontAlgn="auto">
              <a:lnSpc>
                <a:spcPct val="300000"/>
              </a:lnSpc>
              <a:spcAft>
                <a:spcPts val="0"/>
              </a:spcAft>
              <a:buFont typeface="+mj-lt"/>
              <a:buAutoNum type="arabicPeriod"/>
            </a:pPr>
            <a:r>
              <a:rPr lang="en-US" sz="1600" dirty="0">
                <a:solidFill>
                  <a:prstClr val="black"/>
                </a:solidFill>
                <a:latin typeface="Times New Roman" panose="02020603050405020304" pitchFamily="18" charset="0"/>
                <a:cs typeface="Times New Roman" panose="02020603050405020304" pitchFamily="18" charset="0"/>
              </a:rPr>
              <a:t>Count switching operations</a:t>
            </a:r>
          </a:p>
          <a:p>
            <a:pPr marL="609573" indent="-457189" fontAlgn="auto">
              <a:lnSpc>
                <a:spcPct val="300000"/>
              </a:lnSpc>
              <a:spcAft>
                <a:spcPts val="0"/>
              </a:spcAft>
              <a:buFont typeface="+mj-lt"/>
              <a:buAutoNum type="arabicPeriod"/>
            </a:pPr>
            <a:r>
              <a:rPr lang="en-US" sz="1600" dirty="0">
                <a:solidFill>
                  <a:prstClr val="black"/>
                </a:solidFill>
                <a:latin typeface="Times New Roman" panose="02020603050405020304" pitchFamily="18" charset="0"/>
                <a:cs typeface="Times New Roman" panose="02020603050405020304" pitchFamily="18" charset="0"/>
              </a:rPr>
              <a:t>Fault Isolation: </a:t>
            </a:r>
          </a:p>
          <a:p>
            <a:pPr marL="1219158" lvl="1" indent="-457189" fontAlgn="auto">
              <a:spcAft>
                <a:spcPts val="0"/>
              </a:spcAft>
            </a:pPr>
            <a:r>
              <a:rPr lang="en-GB" sz="1600" dirty="0">
                <a:solidFill>
                  <a:prstClr val="black"/>
                </a:solidFill>
                <a:latin typeface="Times New Roman" panose="02020603050405020304" pitchFamily="18" charset="0"/>
                <a:cs typeface="Times New Roman" panose="02020603050405020304" pitchFamily="18" charset="0"/>
              </a:rPr>
              <a:t>Force the voltage to be zero on damaged lines</a:t>
            </a:r>
          </a:p>
          <a:p>
            <a:pPr marL="1219158" lvl="1" indent="-457189" fontAlgn="auto">
              <a:spcAft>
                <a:spcPts val="0"/>
              </a:spcAft>
            </a:pPr>
            <a:r>
              <a:rPr lang="en-GB" sz="1600" dirty="0">
                <a:solidFill>
                  <a:prstClr val="black"/>
                </a:solidFill>
                <a:latin typeface="Times New Roman" panose="02020603050405020304" pitchFamily="18" charset="0"/>
                <a:cs typeface="Times New Roman" panose="02020603050405020304" pitchFamily="18" charset="0"/>
              </a:rPr>
              <a:t>The voltage propagates through KVL until a CB/switch stops the propagation</a:t>
            </a:r>
          </a:p>
          <a:p>
            <a:pPr marL="0" indent="0" fontAlgn="auto">
              <a:spcAft>
                <a:spcPts val="0"/>
              </a:spcAft>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pPr fontAlgn="auto">
              <a:spcAft>
                <a:spcPts val="0"/>
              </a:spcAft>
            </a:pPr>
            <a:endParaRPr lang="en-US"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AED9461-6D7F-4F68-A205-6D05CDC659F7}"/>
              </a:ext>
            </a:extLst>
          </p:cNvPr>
          <p:cNvPicPr>
            <a:picLocks noChangeAspect="1"/>
          </p:cNvPicPr>
          <p:nvPr/>
        </p:nvPicPr>
        <p:blipFill>
          <a:blip r:embed="rId3"/>
          <a:stretch>
            <a:fillRect/>
          </a:stretch>
        </p:blipFill>
        <p:spPr>
          <a:xfrm>
            <a:off x="1271287" y="2194313"/>
            <a:ext cx="2723616" cy="579494"/>
          </a:xfrm>
          <a:prstGeom prst="rect">
            <a:avLst/>
          </a:prstGeom>
        </p:spPr>
      </p:pic>
      <p:pic>
        <p:nvPicPr>
          <p:cNvPr id="8" name="Picture 7">
            <a:extLst>
              <a:ext uri="{FF2B5EF4-FFF2-40B4-BE49-F238E27FC236}">
                <a16:creationId xmlns:a16="http://schemas.microsoft.com/office/drawing/2014/main" id="{549430CA-5676-4DF4-92C8-3676668B319A}"/>
              </a:ext>
            </a:extLst>
          </p:cNvPr>
          <p:cNvPicPr>
            <a:picLocks noChangeAspect="1"/>
          </p:cNvPicPr>
          <p:nvPr/>
        </p:nvPicPr>
        <p:blipFill>
          <a:blip r:embed="rId4"/>
          <a:stretch>
            <a:fillRect/>
          </a:stretch>
        </p:blipFill>
        <p:spPr>
          <a:xfrm>
            <a:off x="1524000" y="1479377"/>
            <a:ext cx="1987272" cy="401046"/>
          </a:xfrm>
          <a:prstGeom prst="rect">
            <a:avLst/>
          </a:prstGeom>
        </p:spPr>
      </p:pic>
      <p:pic>
        <p:nvPicPr>
          <p:cNvPr id="10" name="Picture 9">
            <a:extLst>
              <a:ext uri="{FF2B5EF4-FFF2-40B4-BE49-F238E27FC236}">
                <a16:creationId xmlns:a16="http://schemas.microsoft.com/office/drawing/2014/main" id="{26F3653B-E077-48D0-B786-C27A7093FD9A}"/>
              </a:ext>
            </a:extLst>
          </p:cNvPr>
          <p:cNvPicPr>
            <a:picLocks noChangeAspect="1"/>
          </p:cNvPicPr>
          <p:nvPr/>
        </p:nvPicPr>
        <p:blipFill>
          <a:blip r:embed="rId5"/>
          <a:stretch>
            <a:fillRect/>
          </a:stretch>
        </p:blipFill>
        <p:spPr>
          <a:xfrm>
            <a:off x="5306674" y="1231448"/>
            <a:ext cx="3640006" cy="2604434"/>
          </a:xfrm>
          <a:prstGeom prst="rect">
            <a:avLst/>
          </a:prstGeom>
        </p:spPr>
      </p:pic>
      <p:sp>
        <p:nvSpPr>
          <p:cNvPr id="11" name="Oval 10">
            <a:extLst>
              <a:ext uri="{FF2B5EF4-FFF2-40B4-BE49-F238E27FC236}">
                <a16:creationId xmlns:a16="http://schemas.microsoft.com/office/drawing/2014/main" id="{53A9C891-14A9-4197-B28A-EE8B98ECF6BF}"/>
              </a:ext>
            </a:extLst>
          </p:cNvPr>
          <p:cNvSpPr/>
          <p:nvPr/>
        </p:nvSpPr>
        <p:spPr>
          <a:xfrm>
            <a:off x="6967616" y="2480557"/>
            <a:ext cx="1813560" cy="1302217"/>
          </a:xfrm>
          <a:prstGeom prst="ellipse">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BF36F54-E4C5-41B5-AA3F-CE7D0AEA7129}"/>
              </a:ext>
            </a:extLst>
          </p:cNvPr>
          <p:cNvSpPr/>
          <p:nvPr/>
        </p:nvSpPr>
        <p:spPr>
          <a:xfrm>
            <a:off x="5940259" y="1271401"/>
            <a:ext cx="2470759" cy="1960497"/>
          </a:xfrm>
          <a:prstGeom prst="ellipse">
            <a:avLst/>
          </a:prstGeom>
          <a:no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20C343E-27EF-4B0E-8E6F-4BD98E32C429}"/>
              </a:ext>
            </a:extLst>
          </p:cNvPr>
          <p:cNvSpPr/>
          <p:nvPr/>
        </p:nvSpPr>
        <p:spPr>
          <a:xfrm>
            <a:off x="6114859" y="1305638"/>
            <a:ext cx="2666317" cy="2266620"/>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F17BE16-466D-4E82-B86E-3F1A41125B9C}"/>
              </a:ext>
            </a:extLst>
          </p:cNvPr>
          <p:cNvPicPr>
            <a:picLocks noChangeAspect="1"/>
          </p:cNvPicPr>
          <p:nvPr/>
        </p:nvPicPr>
        <p:blipFill rotWithShape="1">
          <a:blip r:embed="rId6"/>
          <a:srcRect l="7538"/>
          <a:stretch/>
        </p:blipFill>
        <p:spPr>
          <a:xfrm>
            <a:off x="4859276" y="4555539"/>
            <a:ext cx="4284724" cy="1054274"/>
          </a:xfrm>
          <a:prstGeom prst="rect">
            <a:avLst/>
          </a:prstGeom>
        </p:spPr>
      </p:pic>
      <p:cxnSp>
        <p:nvCxnSpPr>
          <p:cNvPr id="15" name="Straight Arrow Connector 14">
            <a:extLst>
              <a:ext uri="{FF2B5EF4-FFF2-40B4-BE49-F238E27FC236}">
                <a16:creationId xmlns:a16="http://schemas.microsoft.com/office/drawing/2014/main" id="{3FA5A24D-5836-4977-BC29-6949BC2BE870}"/>
              </a:ext>
            </a:extLst>
          </p:cNvPr>
          <p:cNvCxnSpPr/>
          <p:nvPr/>
        </p:nvCxnSpPr>
        <p:spPr>
          <a:xfrm>
            <a:off x="7192433" y="4416393"/>
            <a:ext cx="0" cy="182880"/>
          </a:xfrm>
          <a:prstGeom prst="straightConnector1">
            <a:avLst/>
          </a:prstGeom>
          <a:noFill/>
          <a:ln w="635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id="{A79B0BCA-F845-403A-A2B7-E31DC54A8604}"/>
              </a:ext>
            </a:extLst>
          </p:cNvPr>
          <p:cNvCxnSpPr/>
          <p:nvPr/>
        </p:nvCxnSpPr>
        <p:spPr>
          <a:xfrm>
            <a:off x="7546001" y="4416393"/>
            <a:ext cx="0" cy="182880"/>
          </a:xfrm>
          <a:prstGeom prst="straightConnector1">
            <a:avLst/>
          </a:prstGeom>
          <a:noFill/>
          <a:ln w="6350" cap="flat" cmpd="sng" algn="ctr">
            <a:solidFill>
              <a:srgbClr val="5B9BD5"/>
            </a:solidFill>
            <a:prstDash val="solid"/>
            <a:miter lim="800000"/>
            <a:tailEnd type="triangle"/>
          </a:ln>
          <a:effectLst/>
        </p:spPr>
      </p:cxnSp>
      <p:cxnSp>
        <p:nvCxnSpPr>
          <p:cNvPr id="17" name="Straight Arrow Connector 16">
            <a:extLst>
              <a:ext uri="{FF2B5EF4-FFF2-40B4-BE49-F238E27FC236}">
                <a16:creationId xmlns:a16="http://schemas.microsoft.com/office/drawing/2014/main" id="{C7222C28-3A1C-478C-836D-D79530396BDF}"/>
              </a:ext>
            </a:extLst>
          </p:cNvPr>
          <p:cNvCxnSpPr/>
          <p:nvPr/>
        </p:nvCxnSpPr>
        <p:spPr>
          <a:xfrm>
            <a:off x="6857153" y="4416393"/>
            <a:ext cx="0" cy="182880"/>
          </a:xfrm>
          <a:prstGeom prst="straightConnector1">
            <a:avLst/>
          </a:prstGeom>
          <a:noFill/>
          <a:ln w="6350" cap="flat" cmpd="sng" algn="ctr">
            <a:solidFill>
              <a:srgbClr val="5B9BD5"/>
            </a:solidFill>
            <a:prstDash val="solid"/>
            <a:miter lim="800000"/>
            <a:tailEnd type="triangle"/>
          </a:ln>
          <a:effectLst/>
        </p:spPr>
      </p:cxnSp>
      <p:sp>
        <p:nvSpPr>
          <p:cNvPr id="18" name="TextBox 17">
            <a:extLst>
              <a:ext uri="{FF2B5EF4-FFF2-40B4-BE49-F238E27FC236}">
                <a16:creationId xmlns:a16="http://schemas.microsoft.com/office/drawing/2014/main" id="{9B6A17FD-79E3-4213-9EE1-B6EAD0E67B12}"/>
              </a:ext>
            </a:extLst>
          </p:cNvPr>
          <p:cNvSpPr txBox="1"/>
          <p:nvPr/>
        </p:nvSpPr>
        <p:spPr>
          <a:xfrm>
            <a:off x="6775937" y="4204081"/>
            <a:ext cx="103632" cy="276999"/>
          </a:xfrm>
          <a:prstGeom prst="rect">
            <a:avLst/>
          </a:prstGeom>
          <a:noFill/>
        </p:spPr>
        <p:txBody>
          <a:bodyPr wrap="square" rtlCol="0">
            <a:spAutoFit/>
          </a:bodyPr>
          <a:lstStyle/>
          <a:p>
            <a:pPr eaLnBrk="1" fontAlgn="auto" hangingPunct="1">
              <a:spcBef>
                <a:spcPts val="0"/>
              </a:spcBef>
              <a:spcAft>
                <a:spcPts val="0"/>
              </a:spcAft>
            </a:pPr>
            <a:r>
              <a:rPr lang="en-US" sz="1200" dirty="0">
                <a:solidFill>
                  <a:prstClr val="black"/>
                </a:solidFill>
                <a:latin typeface="Calibri" panose="020F0502020204030204"/>
              </a:rPr>
              <a:t>0</a:t>
            </a:r>
          </a:p>
        </p:txBody>
      </p:sp>
      <p:sp>
        <p:nvSpPr>
          <p:cNvPr id="19" name="TextBox 18">
            <a:extLst>
              <a:ext uri="{FF2B5EF4-FFF2-40B4-BE49-F238E27FC236}">
                <a16:creationId xmlns:a16="http://schemas.microsoft.com/office/drawing/2014/main" id="{08D2B4FD-9794-440B-A7F3-7F3CEA63F7A7}"/>
              </a:ext>
            </a:extLst>
          </p:cNvPr>
          <p:cNvSpPr txBox="1"/>
          <p:nvPr/>
        </p:nvSpPr>
        <p:spPr>
          <a:xfrm>
            <a:off x="7103463" y="4204080"/>
            <a:ext cx="103632" cy="276999"/>
          </a:xfrm>
          <a:prstGeom prst="rect">
            <a:avLst/>
          </a:prstGeom>
          <a:noFill/>
        </p:spPr>
        <p:txBody>
          <a:bodyPr wrap="square" rtlCol="0">
            <a:spAutoFit/>
          </a:bodyPr>
          <a:lstStyle/>
          <a:p>
            <a:pPr eaLnBrk="1" fontAlgn="auto" hangingPunct="1">
              <a:spcBef>
                <a:spcPts val="0"/>
              </a:spcBef>
              <a:spcAft>
                <a:spcPts val="0"/>
              </a:spcAft>
            </a:pPr>
            <a:r>
              <a:rPr lang="en-US" sz="1200" dirty="0">
                <a:solidFill>
                  <a:srgbClr val="FF0000"/>
                </a:solidFill>
                <a:latin typeface="Calibri" panose="020F0502020204030204"/>
              </a:rPr>
              <a:t>0</a:t>
            </a:r>
          </a:p>
        </p:txBody>
      </p:sp>
      <p:sp>
        <p:nvSpPr>
          <p:cNvPr id="20" name="TextBox 19">
            <a:extLst>
              <a:ext uri="{FF2B5EF4-FFF2-40B4-BE49-F238E27FC236}">
                <a16:creationId xmlns:a16="http://schemas.microsoft.com/office/drawing/2014/main" id="{02AEBDE9-5913-4AB2-B352-BE8F5F014A96}"/>
              </a:ext>
            </a:extLst>
          </p:cNvPr>
          <p:cNvSpPr txBox="1"/>
          <p:nvPr/>
        </p:nvSpPr>
        <p:spPr>
          <a:xfrm>
            <a:off x="7465674" y="4204079"/>
            <a:ext cx="103632" cy="276999"/>
          </a:xfrm>
          <a:prstGeom prst="rect">
            <a:avLst/>
          </a:prstGeom>
          <a:noFill/>
        </p:spPr>
        <p:txBody>
          <a:bodyPr wrap="square" rtlCol="0">
            <a:spAutoFit/>
          </a:bodyPr>
          <a:lstStyle/>
          <a:p>
            <a:pPr eaLnBrk="1" fontAlgn="auto" hangingPunct="1">
              <a:spcBef>
                <a:spcPts val="0"/>
              </a:spcBef>
              <a:spcAft>
                <a:spcPts val="0"/>
              </a:spcAft>
            </a:pPr>
            <a:r>
              <a:rPr lang="en-US" sz="1200" dirty="0">
                <a:solidFill>
                  <a:srgbClr val="FF0000"/>
                </a:solidFill>
                <a:latin typeface="Calibri" panose="020F0502020204030204"/>
              </a:rPr>
              <a:t>0</a:t>
            </a:r>
          </a:p>
        </p:txBody>
      </p:sp>
      <p:cxnSp>
        <p:nvCxnSpPr>
          <p:cNvPr id="21" name="Straight Connector 20">
            <a:extLst>
              <a:ext uri="{FF2B5EF4-FFF2-40B4-BE49-F238E27FC236}">
                <a16:creationId xmlns:a16="http://schemas.microsoft.com/office/drawing/2014/main" id="{5E825386-A69D-4D66-A0E2-9775ECE71B27}"/>
              </a:ext>
            </a:extLst>
          </p:cNvPr>
          <p:cNvCxnSpPr>
            <a:cxnSpLocks/>
          </p:cNvCxnSpPr>
          <p:nvPr/>
        </p:nvCxnSpPr>
        <p:spPr>
          <a:xfrm flipH="1">
            <a:off x="6775937" y="4416393"/>
            <a:ext cx="912758" cy="0"/>
          </a:xfrm>
          <a:prstGeom prst="line">
            <a:avLst/>
          </a:prstGeom>
          <a:noFill/>
          <a:ln w="6350" cap="flat" cmpd="sng" algn="ctr">
            <a:solidFill>
              <a:srgbClr val="5B9BD5"/>
            </a:solidFill>
            <a:prstDash val="solid"/>
            <a:miter lim="800000"/>
          </a:ln>
          <a:effectLst/>
        </p:spPr>
      </p:cxnSp>
      <p:cxnSp>
        <p:nvCxnSpPr>
          <p:cNvPr id="22" name="Straight Arrow Connector 21">
            <a:extLst>
              <a:ext uri="{FF2B5EF4-FFF2-40B4-BE49-F238E27FC236}">
                <a16:creationId xmlns:a16="http://schemas.microsoft.com/office/drawing/2014/main" id="{3D0E57B0-C0F4-45BD-8C5B-1E8EF93C27E3}"/>
              </a:ext>
            </a:extLst>
          </p:cNvPr>
          <p:cNvCxnSpPr/>
          <p:nvPr/>
        </p:nvCxnSpPr>
        <p:spPr>
          <a:xfrm>
            <a:off x="6522937" y="4416393"/>
            <a:ext cx="0" cy="18288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a:extLst>
              <a:ext uri="{FF2B5EF4-FFF2-40B4-BE49-F238E27FC236}">
                <a16:creationId xmlns:a16="http://schemas.microsoft.com/office/drawing/2014/main" id="{D37AB16E-8647-41CC-BB4F-19BA57158592}"/>
              </a:ext>
            </a:extLst>
          </p:cNvPr>
          <p:cNvCxnSpPr/>
          <p:nvPr/>
        </p:nvCxnSpPr>
        <p:spPr>
          <a:xfrm>
            <a:off x="6090121" y="4416393"/>
            <a:ext cx="0" cy="182880"/>
          </a:xfrm>
          <a:prstGeom prst="straightConnector1">
            <a:avLst/>
          </a:prstGeom>
          <a:noFill/>
          <a:ln w="6350" cap="flat" cmpd="sng" algn="ctr">
            <a:solidFill>
              <a:srgbClr val="5B9BD5"/>
            </a:solidFill>
            <a:prstDash val="solid"/>
            <a:miter lim="800000"/>
            <a:tailEnd type="triangle"/>
          </a:ln>
          <a:effectLst/>
        </p:spPr>
      </p:cxnSp>
      <p:sp>
        <p:nvSpPr>
          <p:cNvPr id="24" name="TextBox 23">
            <a:extLst>
              <a:ext uri="{FF2B5EF4-FFF2-40B4-BE49-F238E27FC236}">
                <a16:creationId xmlns:a16="http://schemas.microsoft.com/office/drawing/2014/main" id="{8D58F233-661D-41BF-A5F9-A1105C182BC5}"/>
              </a:ext>
            </a:extLst>
          </p:cNvPr>
          <p:cNvSpPr txBox="1"/>
          <p:nvPr/>
        </p:nvSpPr>
        <p:spPr>
          <a:xfrm>
            <a:off x="6015001" y="4204081"/>
            <a:ext cx="103632" cy="276999"/>
          </a:xfrm>
          <a:prstGeom prst="rect">
            <a:avLst/>
          </a:prstGeom>
          <a:noFill/>
        </p:spPr>
        <p:txBody>
          <a:bodyPr wrap="square" rtlCol="0">
            <a:spAutoFit/>
          </a:bodyPr>
          <a:lstStyle/>
          <a:p>
            <a:pPr eaLnBrk="1" fontAlgn="auto" hangingPunct="1">
              <a:spcBef>
                <a:spcPts val="0"/>
              </a:spcBef>
              <a:spcAft>
                <a:spcPts val="0"/>
              </a:spcAft>
            </a:pPr>
            <a:r>
              <a:rPr lang="en-US" sz="1200" dirty="0">
                <a:solidFill>
                  <a:prstClr val="black"/>
                </a:solidFill>
                <a:latin typeface="Calibri" panose="020F0502020204030204"/>
              </a:rPr>
              <a:t>1</a:t>
            </a:r>
          </a:p>
        </p:txBody>
      </p:sp>
      <p:sp>
        <p:nvSpPr>
          <p:cNvPr id="25" name="TextBox 24">
            <a:extLst>
              <a:ext uri="{FF2B5EF4-FFF2-40B4-BE49-F238E27FC236}">
                <a16:creationId xmlns:a16="http://schemas.microsoft.com/office/drawing/2014/main" id="{76F53858-01D9-4FE3-B1EB-4791D0DAF2D3}"/>
              </a:ext>
            </a:extLst>
          </p:cNvPr>
          <p:cNvSpPr txBox="1"/>
          <p:nvPr/>
        </p:nvSpPr>
        <p:spPr>
          <a:xfrm>
            <a:off x="6428139" y="4204078"/>
            <a:ext cx="103632" cy="276999"/>
          </a:xfrm>
          <a:prstGeom prst="rect">
            <a:avLst/>
          </a:prstGeom>
          <a:noFill/>
        </p:spPr>
        <p:txBody>
          <a:bodyPr wrap="square" rtlCol="0">
            <a:spAutoFit/>
          </a:bodyPr>
          <a:lstStyle/>
          <a:p>
            <a:pPr eaLnBrk="1" fontAlgn="auto" hangingPunct="1">
              <a:spcBef>
                <a:spcPts val="0"/>
              </a:spcBef>
              <a:spcAft>
                <a:spcPts val="0"/>
              </a:spcAft>
            </a:pPr>
            <a:r>
              <a:rPr lang="en-US" sz="1200" dirty="0">
                <a:solidFill>
                  <a:prstClr val="black"/>
                </a:solidFill>
                <a:latin typeface="Calibri" panose="020F0502020204030204"/>
              </a:rPr>
              <a:t>1</a:t>
            </a:r>
          </a:p>
        </p:txBody>
      </p:sp>
      <p:cxnSp>
        <p:nvCxnSpPr>
          <p:cNvPr id="26" name="Straight Connector 25">
            <a:extLst>
              <a:ext uri="{FF2B5EF4-FFF2-40B4-BE49-F238E27FC236}">
                <a16:creationId xmlns:a16="http://schemas.microsoft.com/office/drawing/2014/main" id="{539BC61A-6F9D-4EE8-80A5-B94ABE750AEE}"/>
              </a:ext>
            </a:extLst>
          </p:cNvPr>
          <p:cNvCxnSpPr>
            <a:cxnSpLocks/>
          </p:cNvCxnSpPr>
          <p:nvPr/>
        </p:nvCxnSpPr>
        <p:spPr>
          <a:xfrm flipH="1">
            <a:off x="4908919" y="4416393"/>
            <a:ext cx="1682496" cy="0"/>
          </a:xfrm>
          <a:prstGeom prst="line">
            <a:avLst/>
          </a:prstGeom>
          <a:noFill/>
          <a:ln w="6350" cap="flat" cmpd="sng" algn="ctr">
            <a:solidFill>
              <a:srgbClr val="5B9BD5"/>
            </a:solidFill>
            <a:prstDash val="solid"/>
            <a:miter lim="800000"/>
          </a:ln>
          <a:effectLst/>
        </p:spPr>
      </p:cxnSp>
      <p:cxnSp>
        <p:nvCxnSpPr>
          <p:cNvPr id="27" name="Straight Arrow Connector 26">
            <a:extLst>
              <a:ext uri="{FF2B5EF4-FFF2-40B4-BE49-F238E27FC236}">
                <a16:creationId xmlns:a16="http://schemas.microsoft.com/office/drawing/2014/main" id="{F1E16F6B-DC2B-4CE9-946E-1764BF092E10}"/>
              </a:ext>
            </a:extLst>
          </p:cNvPr>
          <p:cNvCxnSpPr/>
          <p:nvPr/>
        </p:nvCxnSpPr>
        <p:spPr>
          <a:xfrm>
            <a:off x="4913593" y="4416393"/>
            <a:ext cx="0" cy="182880"/>
          </a:xfrm>
          <a:prstGeom prst="straightConnector1">
            <a:avLst/>
          </a:prstGeom>
          <a:noFill/>
          <a:ln w="6350" cap="flat" cmpd="sng" algn="ctr">
            <a:solidFill>
              <a:srgbClr val="5B9BD5"/>
            </a:solidFill>
            <a:prstDash val="solid"/>
            <a:miter lim="800000"/>
            <a:tailEnd type="triangle"/>
          </a:ln>
          <a:effectLst/>
        </p:spPr>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08DD650-6507-491A-B435-92F066000810}"/>
                  </a:ext>
                </a:extLst>
              </p:cNvPr>
              <p:cNvSpPr txBox="1"/>
              <p:nvPr/>
            </p:nvSpPr>
            <p:spPr>
              <a:xfrm>
                <a:off x="28771" y="4443694"/>
                <a:ext cx="2133600" cy="140570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𝜒</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outage status of bus</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Pr>
                      <m:e>
                        <m:r>
                          <m:rPr>
                            <m:sty m:val="p"/>
                          </m:rPr>
                          <a:rPr kumimoji="0" lang="en-US" sz="1400" b="0" i="0" u="none" strike="noStrike" kern="0" cap="none" spc="0" normalizeH="0" baseline="0" noProof="0" smtClean="0">
                            <a:ln>
                              <a:noFill/>
                            </a:ln>
                            <a:solidFill>
                              <a:prstClr val="black"/>
                            </a:solidFill>
                            <a:effectLst/>
                            <a:uLnTx/>
                            <a:uFillTx/>
                            <a:latin typeface="Cambria Math" panose="02040503050406030204" pitchFamily="18" charset="0"/>
                          </a:rPr>
                          <m:t>Ω</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𝐾</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b>
                    </m:sSub>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set of lines in loop </a:t>
                </a: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𝑙</m:t>
                    </m:r>
                  </m:oMath>
                </a14:m>
                <a:endPar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Pr>
                      <m:e>
                        <m:r>
                          <m:rPr>
                            <m:sty m:val="p"/>
                          </m:rPr>
                          <a:rPr kumimoji="0" lang="en-US" sz="1400" b="0" i="0" u="none" strike="noStrike" kern="0" cap="none" spc="0" normalizeH="0" baseline="0" noProof="0" smtClean="0">
                            <a:ln>
                              <a:noFill/>
                            </a:ln>
                            <a:solidFill>
                              <a:prstClr val="black"/>
                            </a:solidFill>
                            <a:effectLst/>
                            <a:uLnTx/>
                            <a:uFillTx/>
                            <a:latin typeface="Cambria Math" panose="02040503050406030204" pitchFamily="18" charset="0"/>
                          </a:rPr>
                          <m:t>Ω</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𝐷𝐾</m:t>
                        </m:r>
                      </m:sub>
                    </m:sSub>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set of damaged lines</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𝛾</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 </m:t>
                    </m:r>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Binary parameter equals one if a switch changes its status</a:t>
                </a:r>
              </a:p>
            </p:txBody>
          </p:sp>
        </mc:Choice>
        <mc:Fallback xmlns="">
          <p:sp>
            <p:nvSpPr>
              <p:cNvPr id="28" name="TextBox 27">
                <a:extLst>
                  <a:ext uri="{FF2B5EF4-FFF2-40B4-BE49-F238E27FC236}">
                    <a16:creationId xmlns:a16="http://schemas.microsoft.com/office/drawing/2014/main" id="{608DD650-6507-491A-B435-92F066000810}"/>
                  </a:ext>
                </a:extLst>
              </p:cNvPr>
              <p:cNvSpPr txBox="1">
                <a:spLocks noRot="1" noChangeAspect="1" noMove="1" noResize="1" noEditPoints="1" noAdjustHandles="1" noChangeArrowheads="1" noChangeShapeType="1" noTextEdit="1"/>
              </p:cNvSpPr>
              <p:nvPr/>
            </p:nvSpPr>
            <p:spPr>
              <a:xfrm>
                <a:off x="28771" y="4443694"/>
                <a:ext cx="2133600" cy="1405706"/>
              </a:xfrm>
              <a:prstGeom prst="rect">
                <a:avLst/>
              </a:prstGeom>
              <a:blipFill>
                <a:blip r:embed="rId7"/>
                <a:stretch>
                  <a:fillRect l="-568" t="-429" r="-1420" b="-3004"/>
                </a:stretch>
              </a:blipFill>
              <a:ln>
                <a:solidFill>
                  <a:sysClr val="windowText" lastClr="000000"/>
                </a:solidFill>
              </a:ln>
            </p:spPr>
            <p:txBody>
              <a:bodyPr/>
              <a:lstStyle/>
              <a:p>
                <a:r>
                  <a:rPr lang="en-US">
                    <a:noFill/>
                  </a:rPr>
                  <a:t> </a:t>
                </a:r>
              </a:p>
            </p:txBody>
          </p:sp>
        </mc:Fallback>
      </mc:AlternateContent>
      <p:pic>
        <p:nvPicPr>
          <p:cNvPr id="29" name="Picture 28">
            <a:extLst>
              <a:ext uri="{FF2B5EF4-FFF2-40B4-BE49-F238E27FC236}">
                <a16:creationId xmlns:a16="http://schemas.microsoft.com/office/drawing/2014/main" id="{7083A481-5DC5-43B2-AE73-1A208B1BBC4B}"/>
              </a:ext>
            </a:extLst>
          </p:cNvPr>
          <p:cNvPicPr>
            <a:picLocks noChangeAspect="1"/>
          </p:cNvPicPr>
          <p:nvPr/>
        </p:nvPicPr>
        <p:blipFill>
          <a:blip r:embed="rId8"/>
          <a:stretch>
            <a:fillRect/>
          </a:stretch>
        </p:blipFill>
        <p:spPr>
          <a:xfrm>
            <a:off x="2189177" y="4373034"/>
            <a:ext cx="2566787" cy="1419283"/>
          </a:xfrm>
          <a:prstGeom prst="rect">
            <a:avLst/>
          </a:prstGeom>
        </p:spPr>
      </p:pic>
      <p:sp>
        <p:nvSpPr>
          <p:cNvPr id="30" name="Rectangle 29"/>
          <p:cNvSpPr/>
          <p:nvPr/>
        </p:nvSpPr>
        <p:spPr>
          <a:xfrm>
            <a:off x="6637612" y="3867562"/>
            <a:ext cx="1214243" cy="276999"/>
          </a:xfrm>
          <a:prstGeom prst="rect">
            <a:avLst/>
          </a:prstGeom>
        </p:spPr>
        <p:txBody>
          <a:bodyPr wrap="none">
            <a:spAutoFit/>
          </a:bodyPr>
          <a:lstStyle/>
          <a:p>
            <a:pPr eaLnBrk="1" fontAlgn="auto" hangingPunct="1">
              <a:spcBef>
                <a:spcPts val="0"/>
              </a:spcBef>
              <a:spcAft>
                <a:spcPts val="0"/>
              </a:spcAft>
            </a:pPr>
            <a:r>
              <a:rPr lang="en-US" sz="1200" dirty="0">
                <a:solidFill>
                  <a:prstClr val="black"/>
                </a:solidFill>
                <a:latin typeface="Times" panose="02020603050405020304" pitchFamily="18" charset="0"/>
                <a:cs typeface="Times" panose="02020603050405020304" pitchFamily="18" charset="0"/>
              </a:rPr>
              <a:t>(</a:t>
            </a:r>
            <a:r>
              <a:rPr lang="en-US" sz="1200" dirty="0" err="1">
                <a:solidFill>
                  <a:prstClr val="black"/>
                </a:solidFill>
                <a:latin typeface="Times" panose="02020603050405020304" pitchFamily="18" charset="0"/>
                <a:cs typeface="Times" panose="02020603050405020304" pitchFamily="18" charset="0"/>
              </a:rPr>
              <a:t>Borghetti</a:t>
            </a:r>
            <a:r>
              <a:rPr lang="en-US" sz="1200" dirty="0">
                <a:solidFill>
                  <a:prstClr val="black"/>
                </a:solidFill>
                <a:latin typeface="Times" panose="02020603050405020304" pitchFamily="18" charset="0"/>
                <a:cs typeface="Times" panose="02020603050405020304" pitchFamily="18" charset="0"/>
              </a:rPr>
              <a:t> 2012)</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0384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8" grpId="0"/>
      <p:bldP spid="19" grpId="0"/>
      <p:bldP spid="20"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03127A86-314D-4820-BEDF-63939FDD0C5A}"/>
              </a:ext>
            </a:extLst>
          </p:cNvPr>
          <p:cNvSpPr/>
          <p:nvPr/>
        </p:nvSpPr>
        <p:spPr>
          <a:xfrm>
            <a:off x="381000" y="1805581"/>
            <a:ext cx="8445243" cy="861419"/>
          </a:xfrm>
          <a:prstGeom prst="roundRect">
            <a:avLst/>
          </a:prstGeom>
          <a:solidFill>
            <a:srgbClr val="EEECE1">
              <a:lumMod val="75000"/>
              <a:alpha val="30000"/>
            </a:srgbClr>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14" name="Rectangle: Rounded Corners 13">
            <a:extLst>
              <a:ext uri="{FF2B5EF4-FFF2-40B4-BE49-F238E27FC236}">
                <a16:creationId xmlns:a16="http://schemas.microsoft.com/office/drawing/2014/main" id="{03127A86-314D-4820-BEDF-63939FDD0C5A}"/>
              </a:ext>
            </a:extLst>
          </p:cNvPr>
          <p:cNvSpPr/>
          <p:nvPr/>
        </p:nvSpPr>
        <p:spPr>
          <a:xfrm>
            <a:off x="381000" y="838200"/>
            <a:ext cx="8445243" cy="861419"/>
          </a:xfrm>
          <a:prstGeom prst="roundRect">
            <a:avLst/>
          </a:prstGeom>
          <a:solidFill>
            <a:srgbClr val="EEECE1">
              <a:lumMod val="75000"/>
              <a:alpha val="30000"/>
            </a:srgbClr>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2" name="Title 1"/>
          <p:cNvSpPr>
            <a:spLocks noGrp="1"/>
          </p:cNvSpPr>
          <p:nvPr>
            <p:ph type="title"/>
          </p:nvPr>
        </p:nvSpPr>
        <p:spPr>
          <a:xfrm>
            <a:off x="381000" y="0"/>
            <a:ext cx="7772400" cy="838200"/>
          </a:xfrm>
        </p:spPr>
        <p:txBody>
          <a:bodyPr/>
          <a:lstStyle/>
          <a:p>
            <a:r>
              <a:rPr lang="en-US" sz="3600" dirty="0"/>
              <a:t>Definitions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9" name="Table 8">
            <a:extLst>
              <a:ext uri="{FF2B5EF4-FFF2-40B4-BE49-F238E27FC236}">
                <a16:creationId xmlns:a16="http://schemas.microsoft.com/office/drawing/2014/main" id="{55FB9FCC-7C27-47CE-817D-7B4A36F65FDB}"/>
              </a:ext>
            </a:extLst>
          </p:cNvPr>
          <p:cNvGraphicFramePr>
            <a:graphicFrameLocks noGrp="1"/>
          </p:cNvGraphicFramePr>
          <p:nvPr>
            <p:extLst>
              <p:ext uri="{D42A27DB-BD31-4B8C-83A1-F6EECF244321}">
                <p14:modId xmlns:p14="http://schemas.microsoft.com/office/powerpoint/2010/main" val="1734445574"/>
              </p:ext>
            </p:extLst>
          </p:nvPr>
        </p:nvGraphicFramePr>
        <p:xfrm>
          <a:off x="444243" y="2743200"/>
          <a:ext cx="8382000" cy="3107511"/>
        </p:xfrm>
        <a:graphic>
          <a:graphicData uri="http://schemas.openxmlformats.org/drawingml/2006/table">
            <a:tbl>
              <a:tblPr firstRow="1" bandRow="1"/>
              <a:tblGrid>
                <a:gridCol w="2070357">
                  <a:extLst>
                    <a:ext uri="{9D8B030D-6E8A-4147-A177-3AD203B41FA5}">
                      <a16:colId xmlns:a16="http://schemas.microsoft.com/office/drawing/2014/main" val="2120758492"/>
                    </a:ext>
                  </a:extLst>
                </a:gridCol>
                <a:gridCol w="3092547">
                  <a:extLst>
                    <a:ext uri="{9D8B030D-6E8A-4147-A177-3AD203B41FA5}">
                      <a16:colId xmlns:a16="http://schemas.microsoft.com/office/drawing/2014/main" val="3247472116"/>
                    </a:ext>
                  </a:extLst>
                </a:gridCol>
                <a:gridCol w="3219096">
                  <a:extLst>
                    <a:ext uri="{9D8B030D-6E8A-4147-A177-3AD203B41FA5}">
                      <a16:colId xmlns:a16="http://schemas.microsoft.com/office/drawing/2014/main" val="188536450"/>
                    </a:ext>
                  </a:extLst>
                </a:gridCol>
              </a:tblGrid>
              <a:tr h="414096">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endParaRPr lang="en-US" sz="1800" dirty="0">
                        <a:solidFill>
                          <a:schemeClr val="tx1">
                            <a:lumMod val="50000"/>
                          </a:schemeClr>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Resilience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Reliability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31094522"/>
                  </a:ext>
                </a:extLst>
              </a:tr>
              <a:tr h="56726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Times" panose="02020603050405020304" pitchFamily="18" charset="0"/>
                          <a:cs typeface="Times" panose="02020603050405020304" pitchFamily="18" charset="0"/>
                        </a:rPr>
                        <a:t>Events Considered </a:t>
                      </a:r>
                      <a:endParaRPr lang="en-US" sz="1800" dirty="0">
                        <a:solidFill>
                          <a:schemeClr val="tx1">
                            <a:lumMod val="50000"/>
                          </a:schemeClr>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Low Probability, High</a:t>
                      </a:r>
                    </a:p>
                    <a:p>
                      <a:pPr algn="ctr"/>
                      <a:r>
                        <a:rPr lang="en-US" sz="1800" dirty="0">
                          <a:solidFill>
                            <a:schemeClr val="tx1">
                              <a:lumMod val="50000"/>
                            </a:schemeClr>
                          </a:solidFill>
                          <a:latin typeface="Times" panose="02020603050405020304" pitchFamily="18" charset="0"/>
                          <a:cs typeface="Times" panose="02020603050405020304" pitchFamily="18" charset="0"/>
                        </a:rPr>
                        <a:t>Consequence Hazards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Times" panose="02020603050405020304" pitchFamily="18" charset="0"/>
                          <a:cs typeface="Times" panose="02020603050405020304" pitchFamily="18" charset="0"/>
                        </a:rPr>
                        <a:t>High Probability, 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Times" panose="02020603050405020304" pitchFamily="18" charset="0"/>
                          <a:cs typeface="Times" panose="02020603050405020304" pitchFamily="18" charset="0"/>
                        </a:rPr>
                        <a:t>Consequence Hazards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1087252"/>
                  </a:ext>
                </a:extLst>
              </a:tr>
              <a:tr h="41409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Times" panose="02020603050405020304" pitchFamily="18" charset="0"/>
                          <a:cs typeface="Times" panose="02020603050405020304" pitchFamily="18" charset="0"/>
                        </a:rPr>
                        <a:t>Risk-based?</a:t>
                      </a:r>
                      <a:endParaRPr lang="en-US" sz="1800" dirty="0">
                        <a:solidFill>
                          <a:schemeClr val="tx1">
                            <a:lumMod val="50000"/>
                          </a:schemeClr>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Yes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No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25347759"/>
                  </a:ext>
                </a:extLst>
              </a:tr>
              <a:tr h="72483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Times" panose="02020603050405020304" pitchFamily="18" charset="0"/>
                          <a:cs typeface="Times" panose="02020603050405020304" pitchFamily="18" charset="0"/>
                        </a:rPr>
                        <a:t>Binary or continuous?</a:t>
                      </a:r>
                      <a:endParaRPr lang="en-US" sz="1800" dirty="0">
                        <a:solidFill>
                          <a:schemeClr val="tx1">
                            <a:lumMod val="50000"/>
                          </a:schemeClr>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Resilience is considered a continuum, confidence is specified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Operationally, the system is reliable or not. Confidence is unspecified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97051118"/>
                  </a:ext>
                </a:extLst>
              </a:tr>
              <a:tr h="72483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Times" panose="02020603050405020304" pitchFamily="18" charset="0"/>
                          <a:cs typeface="Times" panose="02020603050405020304" pitchFamily="18" charset="0"/>
                        </a:rPr>
                        <a:t>Measurement focus</a:t>
                      </a:r>
                      <a:endParaRPr lang="en-US" sz="1800" dirty="0">
                        <a:solidFill>
                          <a:schemeClr val="tx1">
                            <a:lumMod val="50000"/>
                          </a:schemeClr>
                        </a:solidFill>
                        <a:latin typeface="Times" panose="02020603050405020304" pitchFamily="18" charset="0"/>
                        <a:cs typeface="Times"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Focus is on measuring impact to humans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lumMod val="50000"/>
                            </a:schemeClr>
                          </a:solidFill>
                          <a:latin typeface="Times" panose="02020603050405020304" pitchFamily="18" charset="0"/>
                          <a:cs typeface="Times" panose="02020603050405020304" pitchFamily="18" charset="0"/>
                        </a:rPr>
                        <a:t>Focus is on measuring the impact to the system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80355096"/>
                  </a:ext>
                </a:extLst>
              </a:tr>
            </a:tbl>
          </a:graphicData>
        </a:graphic>
      </p:graphicFrame>
      <p:sp>
        <p:nvSpPr>
          <p:cNvPr id="10" name="Content Placeholder 2">
            <a:extLst>
              <a:ext uri="{FF2B5EF4-FFF2-40B4-BE49-F238E27FC236}">
                <a16:creationId xmlns:a16="http://schemas.microsoft.com/office/drawing/2014/main" id="{3A2DD6DD-AD4B-404B-BE6E-F27D09D277D3}"/>
              </a:ext>
            </a:extLst>
          </p:cNvPr>
          <p:cNvSpPr txBox="1">
            <a:spLocks/>
          </p:cNvSpPr>
          <p:nvPr/>
        </p:nvSpPr>
        <p:spPr bwMode="auto">
          <a:xfrm>
            <a:off x="685800" y="1022903"/>
            <a:ext cx="2204687" cy="4248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charset="0"/>
              <a:buNone/>
            </a:pPr>
            <a:r>
              <a:rPr lang="en-US" sz="2500" dirty="0">
                <a:latin typeface="Times" panose="02020603050405020304" pitchFamily="18" charset="0"/>
                <a:cs typeface="Times" panose="02020603050405020304" pitchFamily="18" charset="0"/>
              </a:rPr>
              <a:t>Resilience</a:t>
            </a:r>
          </a:p>
          <a:p>
            <a:pPr marL="0" indent="0">
              <a:buFont typeface="Arial" charset="0"/>
              <a:buNone/>
            </a:pPr>
            <a:endParaRPr lang="en-US" sz="2500"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CEDA780F-E2DF-4933-AE94-7F6F182D77D1}"/>
              </a:ext>
            </a:extLst>
          </p:cNvPr>
          <p:cNvSpPr/>
          <p:nvPr/>
        </p:nvSpPr>
        <p:spPr>
          <a:xfrm>
            <a:off x="685800" y="1970330"/>
            <a:ext cx="1593706" cy="492443"/>
          </a:xfrm>
          <a:prstGeom prst="rect">
            <a:avLst/>
          </a:prstGeom>
        </p:spPr>
        <p:txBody>
          <a:bodyPr wrap="none">
            <a:spAutoFit/>
          </a:bodyPr>
          <a:lstStyle/>
          <a:p>
            <a:pPr defTabSz="1219170" eaLnBrk="1" hangingPunct="1"/>
            <a:r>
              <a:rPr lang="en-US" sz="2500" dirty="0">
                <a:solidFill>
                  <a:prstClr val="black"/>
                </a:solidFill>
                <a:latin typeface="Times" panose="02020603050405020304" pitchFamily="18" charset="0"/>
                <a:cs typeface="Times" panose="02020603050405020304" pitchFamily="18" charset="0"/>
              </a:rPr>
              <a:t>Reliability</a:t>
            </a:r>
          </a:p>
        </p:txBody>
      </p:sp>
      <p:sp>
        <p:nvSpPr>
          <p:cNvPr id="16" name="Rectangle 15">
            <a:extLst>
              <a:ext uri="{FF2B5EF4-FFF2-40B4-BE49-F238E27FC236}">
                <a16:creationId xmlns:a16="http://schemas.microsoft.com/office/drawing/2014/main" id="{88DE5A79-DE6D-4B6E-A20F-3F0E8F358CA1}"/>
              </a:ext>
            </a:extLst>
          </p:cNvPr>
          <p:cNvSpPr/>
          <p:nvPr/>
        </p:nvSpPr>
        <p:spPr>
          <a:xfrm>
            <a:off x="2335539" y="902940"/>
            <a:ext cx="6324601" cy="1323439"/>
          </a:xfrm>
          <a:prstGeom prst="rect">
            <a:avLst/>
          </a:prstGeom>
        </p:spPr>
        <p:txBody>
          <a:bodyPr wrap="square">
            <a:spAutoFit/>
          </a:bodyPr>
          <a:lstStyle/>
          <a:p>
            <a:pPr algn="just" defTabSz="1219170" eaLnBrk="1" hangingPunct="1"/>
            <a:r>
              <a:rPr lang="en-GB" sz="2000" dirty="0">
                <a:solidFill>
                  <a:prstClr val="black"/>
                </a:solidFill>
                <a:latin typeface="Times" panose="02020603050405020304" pitchFamily="18" charset="0"/>
                <a:cs typeface="Times" panose="02020603050405020304" pitchFamily="18" charset="0"/>
              </a:rPr>
              <a:t>The ability to prepare for and adapt to changing conditions and withstand and recover rapidly from disruptions.</a:t>
            </a:r>
          </a:p>
          <a:p>
            <a:pPr algn="just" defTabSz="1219170" eaLnBrk="1" hangingPunct="1"/>
            <a:br>
              <a:rPr lang="en-GB" sz="2000" dirty="0">
                <a:solidFill>
                  <a:prstClr val="black"/>
                </a:solidFill>
                <a:latin typeface="Times" panose="02020603050405020304" pitchFamily="18" charset="0"/>
                <a:cs typeface="Times" panose="02020603050405020304" pitchFamily="18" charset="0"/>
              </a:rPr>
            </a:br>
            <a:endParaRPr lang="en-US" sz="2000" dirty="0">
              <a:solidFill>
                <a:prstClr val="black"/>
              </a:solidFill>
              <a:latin typeface="Times" panose="02020603050405020304" pitchFamily="18" charset="0"/>
              <a:cs typeface="Times" panose="02020603050405020304" pitchFamily="18" charset="0"/>
            </a:endParaRPr>
          </a:p>
        </p:txBody>
      </p:sp>
      <p:sp>
        <p:nvSpPr>
          <p:cNvPr id="17" name="Rectangle 16">
            <a:extLst>
              <a:ext uri="{FF2B5EF4-FFF2-40B4-BE49-F238E27FC236}">
                <a16:creationId xmlns:a16="http://schemas.microsoft.com/office/drawing/2014/main" id="{60B9C10C-8B6A-4E1F-B015-17C649F82050}"/>
              </a:ext>
            </a:extLst>
          </p:cNvPr>
          <p:cNvSpPr/>
          <p:nvPr/>
        </p:nvSpPr>
        <p:spPr>
          <a:xfrm>
            <a:off x="2376745" y="1862610"/>
            <a:ext cx="6214147" cy="707886"/>
          </a:xfrm>
          <a:prstGeom prst="rect">
            <a:avLst/>
          </a:prstGeom>
        </p:spPr>
        <p:txBody>
          <a:bodyPr wrap="square">
            <a:spAutoFit/>
          </a:bodyPr>
          <a:lstStyle/>
          <a:p>
            <a:pPr algn="just" defTabSz="1219170" eaLnBrk="1" hangingPunct="1"/>
            <a:r>
              <a:rPr lang="en-GB" sz="2000" dirty="0">
                <a:solidFill>
                  <a:prstClr val="black"/>
                </a:solidFill>
                <a:latin typeface="Times" panose="02020603050405020304" pitchFamily="18" charset="0"/>
                <a:cs typeface="Times" panose="02020603050405020304" pitchFamily="18" charset="0"/>
              </a:rPr>
              <a:t>The ability of the system to satisfy the customer demand within accepted standards and in the amount desired. </a:t>
            </a:r>
            <a:endParaRPr lang="en-US" sz="2000" dirty="0">
              <a:solidFill>
                <a:prstClr val="black"/>
              </a:solidFill>
              <a:latin typeface="Times" panose="02020603050405020304" pitchFamily="18" charset="0"/>
              <a:cs typeface="Times" panose="02020603050405020304" pitchFamily="18" charset="0"/>
            </a:endParaRPr>
          </a:p>
        </p:txBody>
      </p:sp>
      <p:sp>
        <p:nvSpPr>
          <p:cNvPr id="15" name="Rectangle 14"/>
          <p:cNvSpPr/>
          <p:nvPr/>
        </p:nvSpPr>
        <p:spPr>
          <a:xfrm>
            <a:off x="6660464" y="5864423"/>
            <a:ext cx="1797736" cy="307777"/>
          </a:xfrm>
          <a:prstGeom prst="rect">
            <a:avLst/>
          </a:prstGeom>
        </p:spPr>
        <p:txBody>
          <a:bodyPr wrap="none">
            <a:spAutoFit/>
          </a:bodyPr>
          <a:lstStyle/>
          <a:p>
            <a:pPr defTabSz="1219170" eaLnBrk="1" hangingPunct="1"/>
            <a:r>
              <a:rPr lang="en-US" sz="1400" dirty="0">
                <a:solidFill>
                  <a:prstClr val="black"/>
                </a:solidFill>
                <a:latin typeface="Times" panose="02020603050405020304" pitchFamily="18" charset="0"/>
                <a:cs typeface="Times" panose="02020603050405020304" pitchFamily="18" charset="0"/>
              </a:rPr>
              <a:t>Source: (</a:t>
            </a:r>
            <a:r>
              <a:rPr lang="en-US" sz="1400" dirty="0" err="1">
                <a:solidFill>
                  <a:prstClr val="black"/>
                </a:solidFill>
                <a:latin typeface="Times" panose="02020603050405020304" pitchFamily="18" charset="0"/>
                <a:cs typeface="Times" panose="02020603050405020304" pitchFamily="18" charset="0"/>
              </a:rPr>
              <a:t>Vugrin</a:t>
            </a:r>
            <a:r>
              <a:rPr lang="en-US" sz="1400" dirty="0">
                <a:solidFill>
                  <a:prstClr val="black"/>
                </a:solidFill>
                <a:latin typeface="Times" panose="02020603050405020304" pitchFamily="18" charset="0"/>
                <a:cs typeface="Times" panose="02020603050405020304" pitchFamily="18" charset="0"/>
              </a:rPr>
              <a:t> 2017)</a:t>
            </a:r>
            <a:endParaRPr lang="en-US" sz="1400" dirty="0">
              <a:solidFill>
                <a:prstClr val="black"/>
              </a:solidFill>
              <a:latin typeface="Arial" charset="0"/>
            </a:endParaRPr>
          </a:p>
        </p:txBody>
      </p:sp>
    </p:spTree>
    <p:extLst>
      <p:ext uri="{BB962C8B-B14F-4D97-AF65-F5344CB8AC3E}">
        <p14:creationId xmlns:p14="http://schemas.microsoft.com/office/powerpoint/2010/main" val="4264288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Crew Routing (1/2)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1" name="Picture 30">
            <a:extLst>
              <a:ext uri="{FF2B5EF4-FFF2-40B4-BE49-F238E27FC236}">
                <a16:creationId xmlns:a16="http://schemas.microsoft.com/office/drawing/2014/main" id="{2B52C814-DC29-4229-AB6F-0104B90C12CF}"/>
              </a:ext>
            </a:extLst>
          </p:cNvPr>
          <p:cNvPicPr>
            <a:picLocks noChangeAspect="1"/>
          </p:cNvPicPr>
          <p:nvPr/>
        </p:nvPicPr>
        <p:blipFill>
          <a:blip r:embed="rId3"/>
          <a:stretch>
            <a:fillRect/>
          </a:stretch>
        </p:blipFill>
        <p:spPr>
          <a:xfrm>
            <a:off x="3104031" y="2438400"/>
            <a:ext cx="1696570" cy="1128884"/>
          </a:xfrm>
          <a:prstGeom prst="rect">
            <a:avLst/>
          </a:prstGeom>
        </p:spPr>
      </p:pic>
      <p:pic>
        <p:nvPicPr>
          <p:cNvPr id="32" name="Picture 31">
            <a:extLst>
              <a:ext uri="{FF2B5EF4-FFF2-40B4-BE49-F238E27FC236}">
                <a16:creationId xmlns:a16="http://schemas.microsoft.com/office/drawing/2014/main" id="{B6F61DFD-E286-4929-9D1E-0B19A9CDB3AF}"/>
              </a:ext>
            </a:extLst>
          </p:cNvPr>
          <p:cNvPicPr>
            <a:picLocks noChangeAspect="1"/>
          </p:cNvPicPr>
          <p:nvPr/>
        </p:nvPicPr>
        <p:blipFill>
          <a:blip r:embed="rId4"/>
          <a:stretch>
            <a:fillRect/>
          </a:stretch>
        </p:blipFill>
        <p:spPr>
          <a:xfrm>
            <a:off x="2070100" y="3657600"/>
            <a:ext cx="4084828" cy="1765115"/>
          </a:xfrm>
          <a:prstGeom prst="rect">
            <a:avLst/>
          </a:prstGeom>
        </p:spPr>
      </p:pic>
      <p:sp>
        <p:nvSpPr>
          <p:cNvPr id="33" name="Rectangle 32">
            <a:extLst>
              <a:ext uri="{FF2B5EF4-FFF2-40B4-BE49-F238E27FC236}">
                <a16:creationId xmlns:a16="http://schemas.microsoft.com/office/drawing/2014/main" id="{88A67BEF-4813-473B-A867-F8481D0B5C2F}"/>
              </a:ext>
            </a:extLst>
          </p:cNvPr>
          <p:cNvSpPr/>
          <p:nvPr/>
        </p:nvSpPr>
        <p:spPr>
          <a:xfrm>
            <a:off x="649179" y="1066800"/>
            <a:ext cx="8342421" cy="1846659"/>
          </a:xfrm>
          <a:prstGeom prst="rect">
            <a:avLst/>
          </a:prstGeom>
        </p:spPr>
        <p:txBody>
          <a:bodyPr wrap="square">
            <a:spAutoFit/>
          </a:bodyPr>
          <a:lstStyle/>
          <a:p>
            <a:pPr eaLnBrk="1" fontAlgn="auto" hangingPunct="1">
              <a:spcBef>
                <a:spcPts val="0"/>
              </a:spcBef>
              <a:spcAft>
                <a:spcPts val="0"/>
              </a:spcAft>
            </a:pPr>
            <a:r>
              <a:rPr lang="en-GB" sz="1800" dirty="0">
                <a:solidFill>
                  <a:prstClr val="black"/>
                </a:solidFill>
                <a:latin typeface="Times New Roman" panose="02020603050405020304" pitchFamily="18" charset="0"/>
                <a:cs typeface="Times New Roman" panose="02020603050405020304" pitchFamily="18" charset="0"/>
              </a:rPr>
              <a:t>Vehicle routing problem (VRP)</a:t>
            </a:r>
          </a:p>
          <a:p>
            <a:pPr marL="457200" indent="-457200" eaLnBrk="1" fontAlgn="auto" hangingPunct="1">
              <a:spcBef>
                <a:spcPts val="0"/>
              </a:spcBef>
              <a:spcAft>
                <a:spcPts val="0"/>
              </a:spcAft>
              <a:buFont typeface="+mj-lt"/>
              <a:buAutoNum type="arabicPeriod"/>
            </a:pPr>
            <a:r>
              <a:rPr lang="en-GB" sz="1800" dirty="0">
                <a:solidFill>
                  <a:prstClr val="black"/>
                </a:solidFill>
                <a:latin typeface="Times New Roman" panose="02020603050405020304" pitchFamily="18" charset="0"/>
                <a:cs typeface="Times New Roman" panose="02020603050405020304" pitchFamily="18" charset="0"/>
              </a:rPr>
              <a:t>Starting and ending locations</a:t>
            </a:r>
          </a:p>
          <a:p>
            <a:pPr marL="457200" indent="-457200" eaLnBrk="1" fontAlgn="auto" hangingPunct="1">
              <a:spcBef>
                <a:spcPts val="0"/>
              </a:spcBef>
              <a:spcAft>
                <a:spcPts val="0"/>
              </a:spcAft>
              <a:buFont typeface="+mj-lt"/>
              <a:buAutoNum type="arabicPeriod"/>
            </a:pPr>
            <a:r>
              <a:rPr lang="en-GB" sz="1800" dirty="0">
                <a:solidFill>
                  <a:prstClr val="black"/>
                </a:solidFill>
                <a:latin typeface="Times New Roman" panose="02020603050405020304" pitchFamily="18" charset="0"/>
                <a:cs typeface="Times New Roman" panose="02020603050405020304" pitchFamily="18" charset="0"/>
              </a:rPr>
              <a:t>Path-flow constraint</a:t>
            </a:r>
          </a:p>
          <a:p>
            <a:pPr marL="457200" indent="-457200" eaLnBrk="1" fontAlgn="auto" hangingPunct="1">
              <a:spcBef>
                <a:spcPts val="0"/>
              </a:spcBef>
              <a:spcAft>
                <a:spcPts val="0"/>
              </a:spcAft>
              <a:buFont typeface="+mj-lt"/>
              <a:buAutoNum type="arabicPeriod"/>
            </a:pPr>
            <a:r>
              <a:rPr lang="en-GB" sz="1800" dirty="0">
                <a:solidFill>
                  <a:prstClr val="black"/>
                </a:solidFill>
                <a:latin typeface="Times New Roman" panose="02020603050405020304" pitchFamily="18" charset="0"/>
                <a:cs typeface="Times New Roman" panose="02020603050405020304" pitchFamily="18" charset="0"/>
              </a:rPr>
              <a:t>A damaged component is visited only once by a line crew and a tree crew (if required)</a:t>
            </a:r>
          </a:p>
          <a:p>
            <a:pPr marL="457200" indent="-457200" eaLnBrk="1" fontAlgn="auto" hangingPunct="1">
              <a:spcBef>
                <a:spcPts val="0"/>
              </a:spcBef>
              <a:spcAft>
                <a:spcPts val="0"/>
              </a:spcAft>
              <a:buFont typeface="+mj-lt"/>
              <a:buAutoNum type="arabicPeriod"/>
            </a:pPr>
            <a:endParaRPr lang="en-GB" dirty="0">
              <a:solidFill>
                <a:prstClr val="black"/>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598F3B44-3C37-468B-B9B7-EC14BD5B453A}"/>
              </a:ext>
            </a:extLst>
          </p:cNvPr>
          <p:cNvPicPr>
            <a:picLocks noChangeAspect="1"/>
          </p:cNvPicPr>
          <p:nvPr/>
        </p:nvPicPr>
        <p:blipFill>
          <a:blip r:embed="rId5"/>
          <a:stretch>
            <a:fillRect/>
          </a:stretch>
        </p:blipFill>
        <p:spPr>
          <a:xfrm>
            <a:off x="6180328" y="2803647"/>
            <a:ext cx="3023281" cy="24634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5146985-5A9A-4848-ADC5-BD6645FD2F59}"/>
                  </a:ext>
                </a:extLst>
              </p:cNvPr>
              <p:cNvSpPr txBox="1"/>
              <p:nvPr/>
            </p:nvSpPr>
            <p:spPr>
              <a:xfrm>
                <a:off x="0" y="2915518"/>
                <a:ext cx="2044700" cy="2047355"/>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14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 </m:t>
                    </m:r>
                  </m:oMath>
                </a14:m>
                <a:r>
                  <a:rPr kumimoji="0" lang="en-US" sz="1400" b="0" i="0" u="none" strike="noStrike" kern="0" cap="none" spc="0" normalizeH="0" baseline="0" noProof="0" dirty="0">
                    <a:ln>
                      <a:noFill/>
                    </a:ln>
                    <a:solidFill>
                      <a:prstClr val="black"/>
                    </a:solidFill>
                    <a:effectLst/>
                    <a:uLnTx/>
                    <a:uFillTx/>
                    <a:latin typeface="Cambria Math" panose="02040503050406030204" pitchFamily="18" charset="0"/>
                  </a:rPr>
                  <a:t>binary var equals 1 if crew travels the path</a:t>
                </a:r>
                <a:endParaRPr kumimoji="0" lang="en-US" sz="1400" b="0" i="1" u="none" strike="noStrike" kern="0" cap="none" spc="0" normalizeH="0" baseline="0" noProof="0" dirty="0">
                  <a:ln>
                    <a:noFill/>
                  </a:ln>
                  <a:solidFill>
                    <a:prstClr val="black"/>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𝜙</m:t>
                        </m:r>
                      </m:e>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0/1</m:t>
                        </m:r>
                      </m:sup>
                    </m:s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start/return location time</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𝑁</m:t>
                    </m:r>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set of nodes</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bPr>
                      <m:e>
                        <m:r>
                          <m:rPr>
                            <m:sty m:val="p"/>
                          </m:rPr>
                          <a:rPr kumimoji="0" lang="en-US" sz="1400" b="0" i="0"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Ω</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𝐷𝑇</m:t>
                        </m:r>
                      </m:sub>
                    </m:sSub>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set of lines damaged by trees</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𝐶</m:t>
                        </m:r>
                      </m:e>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𝐿</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𝑇</m:t>
                        </m:r>
                      </m:sup>
                    </m:s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m:t>
                    </m:r>
                  </m:oMath>
                </a14:m>
                <a:r>
                  <a:rPr kumimoji="0" lang="en-US" sz="14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set of line/tree crews</a:t>
                </a:r>
              </a:p>
            </p:txBody>
          </p:sp>
        </mc:Choice>
        <mc:Fallback xmlns="">
          <p:sp>
            <p:nvSpPr>
              <p:cNvPr id="35" name="TextBox 34">
                <a:extLst>
                  <a:ext uri="{FF2B5EF4-FFF2-40B4-BE49-F238E27FC236}">
                    <a16:creationId xmlns:a16="http://schemas.microsoft.com/office/drawing/2014/main" id="{F5146985-5A9A-4848-ADC5-BD6645FD2F59}"/>
                  </a:ext>
                </a:extLst>
              </p:cNvPr>
              <p:cNvSpPr txBox="1">
                <a:spLocks noRot="1" noChangeAspect="1" noMove="1" noResize="1" noEditPoints="1" noAdjustHandles="1" noChangeArrowheads="1" noChangeShapeType="1" noTextEdit="1"/>
              </p:cNvSpPr>
              <p:nvPr/>
            </p:nvSpPr>
            <p:spPr>
              <a:xfrm>
                <a:off x="0" y="2915518"/>
                <a:ext cx="2044700" cy="2047355"/>
              </a:xfrm>
              <a:prstGeom prst="rect">
                <a:avLst/>
              </a:prstGeom>
              <a:blipFill>
                <a:blip r:embed="rId6"/>
                <a:stretch>
                  <a:fillRect l="-593" t="-296" r="-2671" b="-2071"/>
                </a:stretch>
              </a:blipFill>
              <a:ln>
                <a:solidFill>
                  <a:sysClr val="windowText" lastClr="000000"/>
                </a:solidFill>
              </a:ln>
            </p:spPr>
            <p:txBody>
              <a:bodyPr/>
              <a:lstStyle/>
              <a:p>
                <a:r>
                  <a:rPr lang="en-US">
                    <a:noFill/>
                  </a:rPr>
                  <a:t> </a:t>
                </a:r>
              </a:p>
            </p:txBody>
          </p:sp>
        </mc:Fallback>
      </mc:AlternateContent>
      <p:sp>
        <p:nvSpPr>
          <p:cNvPr id="10" name="Rectangle 9">
            <a:extLst>
              <a:ext uri="{FF2B5EF4-FFF2-40B4-BE49-F238E27FC236}">
                <a16:creationId xmlns:a16="http://schemas.microsoft.com/office/drawing/2014/main" id="{44FA99AB-99E9-4E6D-922E-46889AB9FC25}"/>
              </a:ext>
            </a:extLst>
          </p:cNvPr>
          <p:cNvSpPr/>
          <p:nvPr/>
        </p:nvSpPr>
        <p:spPr>
          <a:xfrm>
            <a:off x="6629400" y="2465093"/>
            <a:ext cx="1577144" cy="338554"/>
          </a:xfrm>
          <a:prstGeom prst="rect">
            <a:avLst/>
          </a:prstGeom>
          <a:ln>
            <a:solidFill>
              <a:sysClr val="window" lastClr="FFFFFF"/>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Valid route</a:t>
            </a:r>
            <a:endParaRPr kumimoji="0" lang="en-US" sz="1600" b="0" i="0" u="none" strike="noStrike" kern="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555846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Crew Routing (2/2)</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0" name="Picture 9">
            <a:extLst>
              <a:ext uri="{FF2B5EF4-FFF2-40B4-BE49-F238E27FC236}">
                <a16:creationId xmlns:a16="http://schemas.microsoft.com/office/drawing/2014/main" id="{C4780DC7-F897-403E-8E38-15462C27E7FE}"/>
              </a:ext>
            </a:extLst>
          </p:cNvPr>
          <p:cNvPicPr>
            <a:picLocks noChangeAspect="1"/>
          </p:cNvPicPr>
          <p:nvPr/>
        </p:nvPicPr>
        <p:blipFill>
          <a:blip r:embed="rId3"/>
          <a:stretch>
            <a:fillRect/>
          </a:stretch>
        </p:blipFill>
        <p:spPr>
          <a:xfrm>
            <a:off x="4113096" y="3809813"/>
            <a:ext cx="4994978" cy="1612469"/>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CB35E26-6607-40E7-97FD-1F4BE0F11E50}"/>
                  </a:ext>
                </a:extLst>
              </p:cNvPr>
              <p:cNvSpPr/>
              <p:nvPr/>
            </p:nvSpPr>
            <p:spPr>
              <a:xfrm>
                <a:off x="-261753" y="795681"/>
                <a:ext cx="4710150" cy="1708160"/>
              </a:xfrm>
              <a:prstGeom prst="rect">
                <a:avLst/>
              </a:prstGeom>
            </p:spPr>
            <p:txBody>
              <a:bodyPr wrap="square">
                <a:spAutoFit/>
              </a:bodyPr>
              <a:lstStyle/>
              <a:p>
                <a:pPr marL="800100" lvl="1" indent="-342900" eaLnBrk="1" fontAlgn="auto" hangingPunct="1">
                  <a:spcBef>
                    <a:spcPts val="0"/>
                  </a:spcBef>
                  <a:spcAft>
                    <a:spcPts val="0"/>
                  </a:spcAft>
                  <a:buFont typeface="+mj-lt"/>
                  <a:buAutoNum type="arabicPeriod"/>
                </a:pPr>
                <a:r>
                  <a:rPr lang="en-US" sz="1500" dirty="0">
                    <a:solidFill>
                      <a:prstClr val="black"/>
                    </a:solidFill>
                    <a:latin typeface="Times New Roman" panose="02020603050405020304" pitchFamily="18" charset="0"/>
                    <a:cs typeface="Times New Roman" panose="02020603050405020304" pitchFamily="18" charset="0"/>
                  </a:rPr>
                  <a:t>Calculate arrival time</a:t>
                </a:r>
              </a:p>
              <a:p>
                <a:pPr lvl="2" eaLnBrk="1" fontAlgn="auto" hangingPunct="1">
                  <a:spcBef>
                    <a:spcPts val="0"/>
                  </a:spcBef>
                  <a:spcAft>
                    <a:spcPts val="0"/>
                  </a:spcAft>
                </a:pPr>
                <a14:m>
                  <m:oMath xmlns:m="http://schemas.openxmlformats.org/officeDocument/2006/math">
                    <m:r>
                      <a:rPr lang="en-US" sz="1500" i="1" dirty="0" smtClean="0">
                        <a:solidFill>
                          <a:prstClr val="black"/>
                        </a:solidFill>
                        <a:latin typeface="Cambria Math" panose="02040503050406030204" pitchFamily="18" charset="0"/>
                        <a:cs typeface="Times New Roman" panose="02020603050405020304" pitchFamily="18" charset="0"/>
                      </a:rPr>
                      <m:t>𝐴𝑟𝑟𝑖𝑣𝑎</m:t>
                    </m:r>
                    <m:sSub>
                      <m:sSubPr>
                        <m:ctrlPr>
                          <a:rPr lang="en-US" sz="1500" i="1" dirty="0" smtClean="0">
                            <a:solidFill>
                              <a:prstClr val="black"/>
                            </a:solidFill>
                            <a:latin typeface="Cambria Math" panose="02040503050406030204" pitchFamily="18" charset="0"/>
                            <a:cs typeface="Times New Roman" panose="02020603050405020304" pitchFamily="18" charset="0"/>
                          </a:rPr>
                        </m:ctrlPr>
                      </m:sSubPr>
                      <m:e>
                        <m:r>
                          <a:rPr lang="en-US" sz="1500" i="1" dirty="0" smtClean="0">
                            <a:solidFill>
                              <a:prstClr val="black"/>
                            </a:solidFill>
                            <a:latin typeface="Cambria Math" panose="02040503050406030204" pitchFamily="18" charset="0"/>
                            <a:cs typeface="Times New Roman" panose="02020603050405020304" pitchFamily="18" charset="0"/>
                          </a:rPr>
                          <m:t>𝑙</m:t>
                        </m:r>
                      </m:e>
                      <m:sub>
                        <m:r>
                          <a:rPr lang="en-US" sz="1500" i="1" dirty="0" smtClean="0">
                            <a:solidFill>
                              <a:prstClr val="black"/>
                            </a:solidFill>
                            <a:latin typeface="Cambria Math" panose="02040503050406030204" pitchFamily="18" charset="0"/>
                            <a:cs typeface="Times New Roman" panose="02020603050405020304" pitchFamily="18" charset="0"/>
                          </a:rPr>
                          <m:t>𝑛</m:t>
                        </m:r>
                      </m:sub>
                    </m:sSub>
                  </m:oMath>
                </a14:m>
                <a:r>
                  <a:rPr lang="en-US" sz="1500" i="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1500" i="1" dirty="0">
                        <a:solidFill>
                          <a:prstClr val="black"/>
                        </a:solidFill>
                        <a:latin typeface="Cambria Math" panose="02040503050406030204" pitchFamily="18" charset="0"/>
                        <a:cs typeface="Times New Roman" panose="02020603050405020304" pitchFamily="18" charset="0"/>
                      </a:rPr>
                      <m:t>𝐴𝑟𝑟𝑖𝑣𝑎</m:t>
                    </m:r>
                    <m:sSub>
                      <m:sSubPr>
                        <m:ctrlPr>
                          <a:rPr lang="en-US" sz="1500" i="1" dirty="0">
                            <a:solidFill>
                              <a:prstClr val="black"/>
                            </a:solidFill>
                            <a:latin typeface="Cambria Math" panose="02040503050406030204" pitchFamily="18" charset="0"/>
                            <a:cs typeface="Times New Roman" panose="02020603050405020304" pitchFamily="18" charset="0"/>
                          </a:rPr>
                        </m:ctrlPr>
                      </m:sSubPr>
                      <m:e>
                        <m:r>
                          <a:rPr lang="en-US" sz="1500" i="1" dirty="0">
                            <a:solidFill>
                              <a:prstClr val="black"/>
                            </a:solidFill>
                            <a:latin typeface="Cambria Math" panose="02040503050406030204" pitchFamily="18" charset="0"/>
                            <a:cs typeface="Times New Roman" panose="02020603050405020304" pitchFamily="18" charset="0"/>
                          </a:rPr>
                          <m:t>𝑙</m:t>
                        </m:r>
                      </m:e>
                      <m:sub>
                        <m:r>
                          <a:rPr lang="en-US" sz="1500" i="1" dirty="0" smtClean="0">
                            <a:solidFill>
                              <a:prstClr val="black"/>
                            </a:solidFill>
                            <a:latin typeface="Cambria Math" panose="02040503050406030204" pitchFamily="18" charset="0"/>
                            <a:cs typeface="Times New Roman" panose="02020603050405020304" pitchFamily="18" charset="0"/>
                          </a:rPr>
                          <m:t>𝑚</m:t>
                        </m:r>
                      </m:sub>
                    </m:sSub>
                  </m:oMath>
                </a14:m>
                <a:r>
                  <a:rPr lang="en-US" sz="1500" dirty="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
                      <a:rPr lang="en-US" sz="1500" i="1" smtClean="0">
                        <a:solidFill>
                          <a:prstClr val="black"/>
                        </a:solidFill>
                        <a:latin typeface="Cambria Math" panose="02040503050406030204" pitchFamily="18" charset="0"/>
                        <a:cs typeface="Times New Roman" panose="02020603050405020304" pitchFamily="18" charset="0"/>
                      </a:rPr>
                      <m:t>𝑇𝑟𝑎𝑣𝑒</m:t>
                    </m:r>
                    <m:sSub>
                      <m:sSubPr>
                        <m:ctrlPr>
                          <a:rPr lang="en-US" sz="1500" i="1" smtClean="0">
                            <a:solidFill>
                              <a:prstClr val="black"/>
                            </a:solidFill>
                            <a:latin typeface="Cambria Math" panose="02040503050406030204" pitchFamily="18" charset="0"/>
                            <a:cs typeface="Times New Roman" panose="02020603050405020304" pitchFamily="18" charset="0"/>
                          </a:rPr>
                        </m:ctrlPr>
                      </m:sSubPr>
                      <m:e>
                        <m:r>
                          <a:rPr lang="en-US" sz="1500" i="1" smtClean="0">
                            <a:solidFill>
                              <a:prstClr val="black"/>
                            </a:solidFill>
                            <a:latin typeface="Cambria Math" panose="02040503050406030204" pitchFamily="18" charset="0"/>
                            <a:cs typeface="Times New Roman" panose="02020603050405020304" pitchFamily="18" charset="0"/>
                          </a:rPr>
                          <m:t>𝑙</m:t>
                        </m:r>
                      </m:e>
                      <m:sub>
                        <m:r>
                          <a:rPr lang="en-US" sz="1500" i="1" smtClean="0">
                            <a:solidFill>
                              <a:prstClr val="black"/>
                            </a:solidFill>
                            <a:latin typeface="Cambria Math" panose="02040503050406030204" pitchFamily="18" charset="0"/>
                            <a:cs typeface="Times New Roman" panose="02020603050405020304" pitchFamily="18" charset="0"/>
                          </a:rPr>
                          <m:t>𝑚𝑛</m:t>
                        </m:r>
                      </m:sub>
                    </m:sSub>
                  </m:oMath>
                </a14:m>
                <a:r>
                  <a:rPr lang="en-US" sz="1500" dirty="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
                      <a:rPr lang="en-US" sz="1500" i="1" dirty="0" smtClean="0">
                        <a:solidFill>
                          <a:prstClr val="black"/>
                        </a:solidFill>
                        <a:latin typeface="Cambria Math" panose="02040503050406030204" pitchFamily="18" charset="0"/>
                        <a:cs typeface="Times New Roman" panose="02020603050405020304" pitchFamily="18" charset="0"/>
                      </a:rPr>
                      <m:t>𝑅𝑒𝑝𝑎𝑖</m:t>
                    </m:r>
                    <m:sSub>
                      <m:sSubPr>
                        <m:ctrlPr>
                          <a:rPr lang="en-US" sz="1500" i="1" dirty="0" smtClean="0">
                            <a:solidFill>
                              <a:prstClr val="black"/>
                            </a:solidFill>
                            <a:latin typeface="Cambria Math" panose="02040503050406030204" pitchFamily="18" charset="0"/>
                            <a:cs typeface="Times New Roman" panose="02020603050405020304" pitchFamily="18" charset="0"/>
                          </a:rPr>
                        </m:ctrlPr>
                      </m:sSubPr>
                      <m:e>
                        <m:r>
                          <a:rPr lang="en-US" sz="1500" i="1" dirty="0" smtClean="0">
                            <a:solidFill>
                              <a:prstClr val="black"/>
                            </a:solidFill>
                            <a:latin typeface="Cambria Math" panose="02040503050406030204" pitchFamily="18" charset="0"/>
                            <a:cs typeface="Times New Roman" panose="02020603050405020304" pitchFamily="18" charset="0"/>
                          </a:rPr>
                          <m:t>𝑟</m:t>
                        </m:r>
                      </m:e>
                      <m:sub>
                        <m:r>
                          <a:rPr lang="en-US" sz="1500" i="1" dirty="0" smtClean="0">
                            <a:solidFill>
                              <a:prstClr val="black"/>
                            </a:solidFill>
                            <a:latin typeface="Cambria Math" panose="02040503050406030204" pitchFamily="18" charset="0"/>
                            <a:cs typeface="Times New Roman" panose="02020603050405020304" pitchFamily="18" charset="0"/>
                          </a:rPr>
                          <m:t>𝑚</m:t>
                        </m:r>
                      </m:sub>
                    </m:sSub>
                  </m:oMath>
                </a14:m>
                <a:endParaRPr lang="en-US" sz="1500" dirty="0">
                  <a:solidFill>
                    <a:prstClr val="black"/>
                  </a:solidFill>
                  <a:latin typeface="Times New Roman" panose="02020603050405020304" pitchFamily="18" charset="0"/>
                  <a:cs typeface="Times New Roman" panose="02020603050405020304" pitchFamily="18" charset="0"/>
                </a:endParaRPr>
              </a:p>
              <a:p>
                <a:pPr marL="800100" lvl="1" indent="-342900" eaLnBrk="1" fontAlgn="auto" hangingPunct="1">
                  <a:spcBef>
                    <a:spcPts val="0"/>
                  </a:spcBef>
                  <a:spcAft>
                    <a:spcPts val="0"/>
                  </a:spcAft>
                  <a:buFont typeface="+mj-lt"/>
                  <a:buAutoNum type="arabicPeriod"/>
                </a:pPr>
                <a:r>
                  <a:rPr lang="en-US" sz="1500" dirty="0">
                    <a:solidFill>
                      <a:prstClr val="black"/>
                    </a:solidFill>
                    <a:latin typeface="Times New Roman" panose="02020603050405020304" pitchFamily="18" charset="0"/>
                    <a:cs typeface="Times New Roman" panose="02020603050405020304" pitchFamily="18" charset="0"/>
                  </a:rPr>
                  <a:t>Tree crews must finish before the line crews start repairing </a:t>
                </a:r>
              </a:p>
              <a:p>
                <a:pPr marL="800100" lvl="1" indent="-342900" eaLnBrk="1" fontAlgn="auto" hangingPunct="1">
                  <a:spcBef>
                    <a:spcPts val="0"/>
                  </a:spcBef>
                  <a:spcAft>
                    <a:spcPts val="0"/>
                  </a:spcAft>
                  <a:buFont typeface="+mj-lt"/>
                  <a:buAutoNum type="arabicPeriod"/>
                </a:pPr>
                <a:r>
                  <a:rPr lang="en-US" sz="1500" dirty="0">
                    <a:solidFill>
                      <a:prstClr val="black"/>
                    </a:solidFill>
                    <a:latin typeface="Times New Roman" panose="02020603050405020304" pitchFamily="18" charset="0"/>
                    <a:cs typeface="Times New Roman" panose="02020603050405020304" pitchFamily="18" charset="0"/>
                  </a:rPr>
                  <a:t>Set arrival time = 0 (empty) if a crew does not visit a component </a:t>
                </a:r>
              </a:p>
              <a:p>
                <a:pPr lvl="1" eaLnBrk="1" fontAlgn="auto" hangingPunct="1">
                  <a:spcBef>
                    <a:spcPts val="0"/>
                  </a:spcBef>
                  <a:spcAft>
                    <a:spcPts val="0"/>
                  </a:spcAft>
                </a:pPr>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0CB35E26-6607-40E7-97FD-1F4BE0F11E50}"/>
                  </a:ext>
                </a:extLst>
              </p:cNvPr>
              <p:cNvSpPr>
                <a:spLocks noRot="1" noChangeAspect="1" noMove="1" noResize="1" noEditPoints="1" noAdjustHandles="1" noChangeArrowheads="1" noChangeShapeType="1" noTextEdit="1"/>
              </p:cNvSpPr>
              <p:nvPr/>
            </p:nvSpPr>
            <p:spPr>
              <a:xfrm>
                <a:off x="-261753" y="795681"/>
                <a:ext cx="4710150" cy="1708160"/>
              </a:xfrm>
              <a:prstGeom prst="rect">
                <a:avLst/>
              </a:prstGeom>
              <a:blipFill>
                <a:blip r:embed="rId4"/>
                <a:stretch>
                  <a:fillRect t="-1071"/>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81927F3-148F-4641-A343-928E2112F86B}"/>
              </a:ext>
            </a:extLst>
          </p:cNvPr>
          <p:cNvPicPr>
            <a:picLocks noChangeAspect="1"/>
          </p:cNvPicPr>
          <p:nvPr/>
        </p:nvPicPr>
        <p:blipFill>
          <a:blip r:embed="rId5"/>
          <a:stretch>
            <a:fillRect/>
          </a:stretch>
        </p:blipFill>
        <p:spPr>
          <a:xfrm>
            <a:off x="5208302" y="1149498"/>
            <a:ext cx="3707098" cy="950702"/>
          </a:xfrm>
          <a:prstGeom prst="rect">
            <a:avLst/>
          </a:prstGeom>
        </p:spPr>
      </p:pic>
      <p:pic>
        <p:nvPicPr>
          <p:cNvPr id="13" name="Picture 12">
            <a:extLst>
              <a:ext uri="{FF2B5EF4-FFF2-40B4-BE49-F238E27FC236}">
                <a16:creationId xmlns:a16="http://schemas.microsoft.com/office/drawing/2014/main" id="{21DD262B-C000-4E20-94A5-613FD5BFCEEF}"/>
              </a:ext>
            </a:extLst>
          </p:cNvPr>
          <p:cNvPicPr>
            <a:picLocks noChangeAspect="1"/>
          </p:cNvPicPr>
          <p:nvPr/>
        </p:nvPicPr>
        <p:blipFill>
          <a:blip r:embed="rId6"/>
          <a:stretch>
            <a:fillRect/>
          </a:stretch>
        </p:blipFill>
        <p:spPr>
          <a:xfrm>
            <a:off x="5273773" y="2162571"/>
            <a:ext cx="3576155" cy="48565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AD019AE-2608-4E57-9A8D-7AEEAF5259F3}"/>
                  </a:ext>
                </a:extLst>
              </p:cNvPr>
              <p:cNvSpPr txBox="1"/>
              <p:nvPr/>
            </p:nvSpPr>
            <p:spPr>
              <a:xfrm>
                <a:off x="0" y="4371201"/>
                <a:ext cx="3276600" cy="1616981"/>
              </a:xfrm>
              <a:prstGeom prst="rect">
                <a:avLst/>
              </a:prstGeom>
              <a:solidFill>
                <a:sysClr val="window" lastClr="FFFF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rPr>
                      <m:t>𝛼</m:t>
                    </m:r>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rPr>
                      <m:t>:</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arrival time</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rPr>
                      <m:t>𝑇</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repair time</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𝑡𝑟</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travel time</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𝑅𝑒</m:t>
                    </m:r>
                    <m:sSup>
                      <m:sSupPr>
                        <m:ctrlP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pPr>
                      <m:e>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𝑠</m:t>
                        </m:r>
                      </m:e>
                      <m:sup>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𝐶</m:t>
                        </m:r>
                      </m:sup>
                    </m:sSup>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number of resources a crew takes from a depot</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𝑅𝑒</m:t>
                    </m:r>
                    <m:sSup>
                      <m:sSupPr>
                        <m:ctrlP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pPr>
                      <m:e>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𝑠</m:t>
                        </m:r>
                      </m:e>
                      <m:sup>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𝐷</m:t>
                        </m:r>
                      </m:sup>
                    </m:sSup>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number of resources in the depot</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𝐶𝑎</m:t>
                    </m:r>
                    <m:sSup>
                      <m:sSupPr>
                        <m:ctrlP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pPr>
                      <m:e>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𝑝</m:t>
                        </m:r>
                      </m:e>
                      <m:sup>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𝑟</m:t>
                        </m:r>
                      </m:sup>
                    </m:sSup>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capacity required to carry an equipment</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𝐶𝑎</m:t>
                    </m:r>
                    <m:sSup>
                      <m:sSupPr>
                        <m:ctrlP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ctrlPr>
                      </m:sSupPr>
                      <m:e>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𝑝</m:t>
                        </m:r>
                      </m:e>
                      <m:sup>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𝐶</m:t>
                        </m:r>
                      </m:sup>
                    </m:sSup>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capacity of the crew</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𝐸</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number of resources a crew has at location</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100" b="0" i="1" u="none" strike="noStrike" kern="0" cap="none" spc="0" normalizeH="0" baseline="0" noProof="0" smtClean="0">
                        <a:ln>
                          <a:noFill/>
                        </a:ln>
                        <a:solidFill>
                          <a:prstClr val="black"/>
                        </a:solidFill>
                        <a:effectLst/>
                        <a:uLnTx/>
                        <a:uFillTx/>
                        <a:latin typeface="Cambria Math" panose="02040503050406030204" pitchFamily="18" charset="0"/>
                        <a:cs typeface="Times" panose="02020603050405020304" pitchFamily="18" charset="0"/>
                      </a:rPr>
                      <m:t>𝑅</m:t>
                    </m:r>
                  </m:oMath>
                </a14:m>
                <a:r>
                  <a:rPr kumimoji="0" lang="en-US" sz="11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 required resources to repair a damaged component</a:t>
                </a:r>
              </a:p>
            </p:txBody>
          </p:sp>
        </mc:Choice>
        <mc:Fallback xmlns="">
          <p:sp>
            <p:nvSpPr>
              <p:cNvPr id="14" name="TextBox 13">
                <a:extLst>
                  <a:ext uri="{FF2B5EF4-FFF2-40B4-BE49-F238E27FC236}">
                    <a16:creationId xmlns:a16="http://schemas.microsoft.com/office/drawing/2014/main" id="{FAD019AE-2608-4E57-9A8D-7AEEAF5259F3}"/>
                  </a:ext>
                </a:extLst>
              </p:cNvPr>
              <p:cNvSpPr txBox="1">
                <a:spLocks noRot="1" noChangeAspect="1" noMove="1" noResize="1" noEditPoints="1" noAdjustHandles="1" noChangeArrowheads="1" noChangeShapeType="1" noTextEdit="1"/>
              </p:cNvSpPr>
              <p:nvPr/>
            </p:nvSpPr>
            <p:spPr>
              <a:xfrm>
                <a:off x="0" y="4371201"/>
                <a:ext cx="3276600" cy="1616981"/>
              </a:xfrm>
              <a:prstGeom prst="rect">
                <a:avLst/>
              </a:prstGeom>
              <a:blipFill>
                <a:blip r:embed="rId7"/>
                <a:stretch>
                  <a:fillRect b="-1498"/>
                </a:stretch>
              </a:blipFill>
              <a:ln>
                <a:solidFill>
                  <a:sysClr val="windowText" lastClr="000000"/>
                </a:solidFill>
              </a:ln>
            </p:spPr>
            <p:txBody>
              <a:bodyPr/>
              <a:lstStyle/>
              <a:p>
                <a:r>
                  <a:rPr lang="en-US">
                    <a:noFill/>
                  </a:rPr>
                  <a:t> </a:t>
                </a:r>
              </a:p>
            </p:txBody>
          </p:sp>
        </mc:Fallback>
      </mc:AlternateContent>
      <p:pic>
        <p:nvPicPr>
          <p:cNvPr id="15" name="Picture 14">
            <a:extLst>
              <a:ext uri="{FF2B5EF4-FFF2-40B4-BE49-F238E27FC236}">
                <a16:creationId xmlns:a16="http://schemas.microsoft.com/office/drawing/2014/main" id="{0F1B38BF-49D5-4118-89DC-DDE1EFFAF7D4}"/>
              </a:ext>
            </a:extLst>
          </p:cNvPr>
          <p:cNvPicPr>
            <a:picLocks noChangeAspect="1"/>
          </p:cNvPicPr>
          <p:nvPr/>
        </p:nvPicPr>
        <p:blipFill>
          <a:blip r:embed="rId8"/>
          <a:stretch>
            <a:fillRect/>
          </a:stretch>
        </p:blipFill>
        <p:spPr>
          <a:xfrm>
            <a:off x="5638800" y="2743200"/>
            <a:ext cx="2743200" cy="460994"/>
          </a:xfrm>
          <a:prstGeom prst="rect">
            <a:avLst/>
          </a:prstGeom>
        </p:spPr>
      </p:pic>
      <p:pic>
        <p:nvPicPr>
          <p:cNvPr id="16" name="Picture 15">
            <a:extLst>
              <a:ext uri="{FF2B5EF4-FFF2-40B4-BE49-F238E27FC236}">
                <a16:creationId xmlns:a16="http://schemas.microsoft.com/office/drawing/2014/main" id="{10355EC3-F900-4083-A384-0A5F91713D20}"/>
              </a:ext>
            </a:extLst>
          </p:cNvPr>
          <p:cNvPicPr>
            <a:picLocks noChangeAspect="1"/>
          </p:cNvPicPr>
          <p:nvPr/>
        </p:nvPicPr>
        <p:blipFill>
          <a:blip r:embed="rId9"/>
          <a:stretch>
            <a:fillRect/>
          </a:stretch>
        </p:blipFill>
        <p:spPr>
          <a:xfrm>
            <a:off x="5737515" y="3184889"/>
            <a:ext cx="2453169" cy="409784"/>
          </a:xfrm>
          <a:prstGeom prst="rect">
            <a:avLst/>
          </a:prstGeom>
        </p:spPr>
      </p:pic>
      <p:pic>
        <p:nvPicPr>
          <p:cNvPr id="17" name="Picture 16">
            <a:extLst>
              <a:ext uri="{FF2B5EF4-FFF2-40B4-BE49-F238E27FC236}">
                <a16:creationId xmlns:a16="http://schemas.microsoft.com/office/drawing/2014/main" id="{05E1C324-EB5B-4FC7-AAE8-BC191131573C}"/>
              </a:ext>
            </a:extLst>
          </p:cNvPr>
          <p:cNvPicPr>
            <a:picLocks noChangeAspect="1"/>
          </p:cNvPicPr>
          <p:nvPr/>
        </p:nvPicPr>
        <p:blipFill>
          <a:blip r:embed="rId10"/>
          <a:stretch>
            <a:fillRect/>
          </a:stretch>
        </p:blipFill>
        <p:spPr>
          <a:xfrm>
            <a:off x="5089175" y="5534761"/>
            <a:ext cx="2876645" cy="397834"/>
          </a:xfrm>
          <a:prstGeom prst="rect">
            <a:avLst/>
          </a:prstGeom>
        </p:spPr>
      </p:pic>
      <p:grpSp>
        <p:nvGrpSpPr>
          <p:cNvPr id="18" name="Group 17">
            <a:extLst>
              <a:ext uri="{FF2B5EF4-FFF2-40B4-BE49-F238E27FC236}">
                <a16:creationId xmlns:a16="http://schemas.microsoft.com/office/drawing/2014/main" id="{D62FE306-BC98-4E19-8FF9-2B3FC8BB2D2E}"/>
              </a:ext>
            </a:extLst>
          </p:cNvPr>
          <p:cNvGrpSpPr/>
          <p:nvPr/>
        </p:nvGrpSpPr>
        <p:grpSpPr>
          <a:xfrm>
            <a:off x="5081013" y="1143000"/>
            <a:ext cx="230820" cy="398707"/>
            <a:chOff x="4882718" y="5584843"/>
            <a:chExt cx="230820" cy="398707"/>
          </a:xfrm>
        </p:grpSpPr>
        <p:cxnSp>
          <p:nvCxnSpPr>
            <p:cNvPr id="19" name="Straight Connector 18">
              <a:extLst>
                <a:ext uri="{FF2B5EF4-FFF2-40B4-BE49-F238E27FC236}">
                  <a16:creationId xmlns:a16="http://schemas.microsoft.com/office/drawing/2014/main" id="{E93C9E18-E2F9-4C43-8B28-0AA5F4655A55}"/>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20" name="Straight Connector 19">
              <a:extLst>
                <a:ext uri="{FF2B5EF4-FFF2-40B4-BE49-F238E27FC236}">
                  <a16:creationId xmlns:a16="http://schemas.microsoft.com/office/drawing/2014/main" id="{DB660F28-D85C-4E58-93E2-5EC129A7D318}"/>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21" name="Straight Connector 20">
              <a:extLst>
                <a:ext uri="{FF2B5EF4-FFF2-40B4-BE49-F238E27FC236}">
                  <a16:creationId xmlns:a16="http://schemas.microsoft.com/office/drawing/2014/main" id="{3022FEE9-E5B9-4186-9119-77379CA7E185}"/>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22" name="Group 21">
            <a:extLst>
              <a:ext uri="{FF2B5EF4-FFF2-40B4-BE49-F238E27FC236}">
                <a16:creationId xmlns:a16="http://schemas.microsoft.com/office/drawing/2014/main" id="{2EDABD13-7A7C-4DCD-907F-E5E203F63872}"/>
              </a:ext>
            </a:extLst>
          </p:cNvPr>
          <p:cNvGrpSpPr/>
          <p:nvPr/>
        </p:nvGrpSpPr>
        <p:grpSpPr>
          <a:xfrm>
            <a:off x="5052914" y="1697614"/>
            <a:ext cx="155345" cy="302665"/>
            <a:chOff x="4882718" y="5584843"/>
            <a:chExt cx="230820" cy="398707"/>
          </a:xfrm>
        </p:grpSpPr>
        <p:cxnSp>
          <p:nvCxnSpPr>
            <p:cNvPr id="23" name="Straight Connector 22">
              <a:extLst>
                <a:ext uri="{FF2B5EF4-FFF2-40B4-BE49-F238E27FC236}">
                  <a16:creationId xmlns:a16="http://schemas.microsoft.com/office/drawing/2014/main" id="{3448ADE6-AE8C-495B-8DB6-5D4F8C98F26B}"/>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24" name="Straight Connector 23">
              <a:extLst>
                <a:ext uri="{FF2B5EF4-FFF2-40B4-BE49-F238E27FC236}">
                  <a16:creationId xmlns:a16="http://schemas.microsoft.com/office/drawing/2014/main" id="{995213E8-2249-4AA1-8A20-66EE554B6619}"/>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25" name="Straight Connector 24">
              <a:extLst>
                <a:ext uri="{FF2B5EF4-FFF2-40B4-BE49-F238E27FC236}">
                  <a16:creationId xmlns:a16="http://schemas.microsoft.com/office/drawing/2014/main" id="{C6BE5495-AA86-41AA-A901-83BD6478C911}"/>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26" name="Group 25">
            <a:extLst>
              <a:ext uri="{FF2B5EF4-FFF2-40B4-BE49-F238E27FC236}">
                <a16:creationId xmlns:a16="http://schemas.microsoft.com/office/drawing/2014/main" id="{25312EDA-44F6-4D1A-8CB4-9CB40BA5C799}"/>
              </a:ext>
            </a:extLst>
          </p:cNvPr>
          <p:cNvGrpSpPr/>
          <p:nvPr/>
        </p:nvGrpSpPr>
        <p:grpSpPr>
          <a:xfrm>
            <a:off x="5052914" y="2216038"/>
            <a:ext cx="245919" cy="350390"/>
            <a:chOff x="4882718" y="5584843"/>
            <a:chExt cx="230820" cy="398707"/>
          </a:xfrm>
        </p:grpSpPr>
        <p:cxnSp>
          <p:nvCxnSpPr>
            <p:cNvPr id="27" name="Straight Connector 26">
              <a:extLst>
                <a:ext uri="{FF2B5EF4-FFF2-40B4-BE49-F238E27FC236}">
                  <a16:creationId xmlns:a16="http://schemas.microsoft.com/office/drawing/2014/main" id="{A7E57CEF-9EA9-45B0-81DE-294DB2B4FA96}"/>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28" name="Straight Connector 27">
              <a:extLst>
                <a:ext uri="{FF2B5EF4-FFF2-40B4-BE49-F238E27FC236}">
                  <a16:creationId xmlns:a16="http://schemas.microsoft.com/office/drawing/2014/main" id="{2F7BB891-F972-4E59-B19D-EF6A7555D84C}"/>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29" name="Straight Connector 28">
              <a:extLst>
                <a:ext uri="{FF2B5EF4-FFF2-40B4-BE49-F238E27FC236}">
                  <a16:creationId xmlns:a16="http://schemas.microsoft.com/office/drawing/2014/main" id="{C7F1D0A6-D66E-4CB8-92DA-1747B82E4474}"/>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30" name="Group 29">
            <a:extLst>
              <a:ext uri="{FF2B5EF4-FFF2-40B4-BE49-F238E27FC236}">
                <a16:creationId xmlns:a16="http://schemas.microsoft.com/office/drawing/2014/main" id="{ACE4AB6A-26C0-40D8-89A9-E651487D7C7B}"/>
              </a:ext>
            </a:extLst>
          </p:cNvPr>
          <p:cNvGrpSpPr/>
          <p:nvPr/>
        </p:nvGrpSpPr>
        <p:grpSpPr>
          <a:xfrm>
            <a:off x="5599667" y="2811047"/>
            <a:ext cx="78266" cy="303996"/>
            <a:chOff x="4882718" y="5584843"/>
            <a:chExt cx="230820" cy="398707"/>
          </a:xfrm>
        </p:grpSpPr>
        <p:cxnSp>
          <p:nvCxnSpPr>
            <p:cNvPr id="36" name="Straight Connector 35">
              <a:extLst>
                <a:ext uri="{FF2B5EF4-FFF2-40B4-BE49-F238E27FC236}">
                  <a16:creationId xmlns:a16="http://schemas.microsoft.com/office/drawing/2014/main" id="{C468E8DE-2FCB-4669-9B84-8438768E9C2C}"/>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37" name="Straight Connector 36">
              <a:extLst>
                <a:ext uri="{FF2B5EF4-FFF2-40B4-BE49-F238E27FC236}">
                  <a16:creationId xmlns:a16="http://schemas.microsoft.com/office/drawing/2014/main" id="{E06401B8-81E2-47DB-AF1D-467469B50193}"/>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38" name="Straight Connector 37">
              <a:extLst>
                <a:ext uri="{FF2B5EF4-FFF2-40B4-BE49-F238E27FC236}">
                  <a16:creationId xmlns:a16="http://schemas.microsoft.com/office/drawing/2014/main" id="{DE55CD60-B517-4261-9C0A-F99DCA5A655A}"/>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39" name="Group 38">
            <a:extLst>
              <a:ext uri="{FF2B5EF4-FFF2-40B4-BE49-F238E27FC236}">
                <a16:creationId xmlns:a16="http://schemas.microsoft.com/office/drawing/2014/main" id="{49352F68-B9FF-4FA5-A058-8954112F24BF}"/>
              </a:ext>
            </a:extLst>
          </p:cNvPr>
          <p:cNvGrpSpPr/>
          <p:nvPr/>
        </p:nvGrpSpPr>
        <p:grpSpPr>
          <a:xfrm>
            <a:off x="5580924" y="3246801"/>
            <a:ext cx="124108" cy="261388"/>
            <a:chOff x="4882718" y="5584843"/>
            <a:chExt cx="230820" cy="398707"/>
          </a:xfrm>
        </p:grpSpPr>
        <p:cxnSp>
          <p:nvCxnSpPr>
            <p:cNvPr id="40" name="Straight Connector 39">
              <a:extLst>
                <a:ext uri="{FF2B5EF4-FFF2-40B4-BE49-F238E27FC236}">
                  <a16:creationId xmlns:a16="http://schemas.microsoft.com/office/drawing/2014/main" id="{32886A6B-B1F3-47CE-B590-53E23594FC14}"/>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41" name="Straight Connector 40">
              <a:extLst>
                <a:ext uri="{FF2B5EF4-FFF2-40B4-BE49-F238E27FC236}">
                  <a16:creationId xmlns:a16="http://schemas.microsoft.com/office/drawing/2014/main" id="{05D87370-61F6-48C4-896E-184A4FAE0134}"/>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42" name="Straight Connector 41">
              <a:extLst>
                <a:ext uri="{FF2B5EF4-FFF2-40B4-BE49-F238E27FC236}">
                  <a16:creationId xmlns:a16="http://schemas.microsoft.com/office/drawing/2014/main" id="{0410CB60-776D-4D9C-81DD-D181443162CF}"/>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43" name="Group 42">
            <a:extLst>
              <a:ext uri="{FF2B5EF4-FFF2-40B4-BE49-F238E27FC236}">
                <a16:creationId xmlns:a16="http://schemas.microsoft.com/office/drawing/2014/main" id="{642AED80-903A-41C4-84F4-4BA033DC9695}"/>
              </a:ext>
            </a:extLst>
          </p:cNvPr>
          <p:cNvGrpSpPr/>
          <p:nvPr/>
        </p:nvGrpSpPr>
        <p:grpSpPr>
          <a:xfrm>
            <a:off x="4094380" y="3893545"/>
            <a:ext cx="249020" cy="1576952"/>
            <a:chOff x="4882718" y="5584843"/>
            <a:chExt cx="230820" cy="398707"/>
          </a:xfrm>
        </p:grpSpPr>
        <p:cxnSp>
          <p:nvCxnSpPr>
            <p:cNvPr id="44" name="Straight Connector 43">
              <a:extLst>
                <a:ext uri="{FF2B5EF4-FFF2-40B4-BE49-F238E27FC236}">
                  <a16:creationId xmlns:a16="http://schemas.microsoft.com/office/drawing/2014/main" id="{DE47FBC7-EBCD-41CA-8123-C0F4A34ECBD5}"/>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45" name="Straight Connector 44">
              <a:extLst>
                <a:ext uri="{FF2B5EF4-FFF2-40B4-BE49-F238E27FC236}">
                  <a16:creationId xmlns:a16="http://schemas.microsoft.com/office/drawing/2014/main" id="{46179CD0-FF23-4623-AB63-985CDCCEBD05}"/>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46" name="Straight Connector 45">
              <a:extLst>
                <a:ext uri="{FF2B5EF4-FFF2-40B4-BE49-F238E27FC236}">
                  <a16:creationId xmlns:a16="http://schemas.microsoft.com/office/drawing/2014/main" id="{C55A30CF-1F28-492C-A7DF-657712B37218}"/>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grpSp>
        <p:nvGrpSpPr>
          <p:cNvPr id="47" name="Group 46">
            <a:extLst>
              <a:ext uri="{FF2B5EF4-FFF2-40B4-BE49-F238E27FC236}">
                <a16:creationId xmlns:a16="http://schemas.microsoft.com/office/drawing/2014/main" id="{CEE00684-3919-4FBF-AB3B-C17CC71D592E}"/>
              </a:ext>
            </a:extLst>
          </p:cNvPr>
          <p:cNvGrpSpPr/>
          <p:nvPr/>
        </p:nvGrpSpPr>
        <p:grpSpPr>
          <a:xfrm>
            <a:off x="4896064" y="5534761"/>
            <a:ext cx="219999" cy="346114"/>
            <a:chOff x="4882718" y="5584843"/>
            <a:chExt cx="230820" cy="398707"/>
          </a:xfrm>
        </p:grpSpPr>
        <p:cxnSp>
          <p:nvCxnSpPr>
            <p:cNvPr id="48" name="Straight Connector 47">
              <a:extLst>
                <a:ext uri="{FF2B5EF4-FFF2-40B4-BE49-F238E27FC236}">
                  <a16:creationId xmlns:a16="http://schemas.microsoft.com/office/drawing/2014/main" id="{798B029F-E73C-4279-B072-AF5F182FF398}"/>
                </a:ext>
              </a:extLst>
            </p:cNvPr>
            <p:cNvCxnSpPr/>
            <p:nvPr/>
          </p:nvCxnSpPr>
          <p:spPr>
            <a:xfrm flipH="1">
              <a:off x="4882718" y="5584843"/>
              <a:ext cx="230820" cy="0"/>
            </a:xfrm>
            <a:prstGeom prst="line">
              <a:avLst/>
            </a:prstGeom>
            <a:noFill/>
            <a:ln w="28575" cap="flat" cmpd="sng" algn="ctr">
              <a:solidFill>
                <a:srgbClr val="C00000"/>
              </a:solidFill>
              <a:prstDash val="solid"/>
              <a:miter lim="800000"/>
            </a:ln>
            <a:effectLst/>
          </p:spPr>
        </p:cxnSp>
        <p:cxnSp>
          <p:nvCxnSpPr>
            <p:cNvPr id="49" name="Straight Connector 48">
              <a:extLst>
                <a:ext uri="{FF2B5EF4-FFF2-40B4-BE49-F238E27FC236}">
                  <a16:creationId xmlns:a16="http://schemas.microsoft.com/office/drawing/2014/main" id="{802D676F-F467-4E3B-BAE6-87EBA7E10D52}"/>
                </a:ext>
              </a:extLst>
            </p:cNvPr>
            <p:cNvCxnSpPr/>
            <p:nvPr/>
          </p:nvCxnSpPr>
          <p:spPr>
            <a:xfrm>
              <a:off x="4882718" y="5584843"/>
              <a:ext cx="0" cy="398707"/>
            </a:xfrm>
            <a:prstGeom prst="line">
              <a:avLst/>
            </a:prstGeom>
            <a:noFill/>
            <a:ln w="28575" cap="flat" cmpd="sng" algn="ctr">
              <a:solidFill>
                <a:srgbClr val="C00000"/>
              </a:solidFill>
              <a:prstDash val="solid"/>
              <a:miter lim="800000"/>
            </a:ln>
            <a:effectLst/>
          </p:spPr>
        </p:cxnSp>
        <p:cxnSp>
          <p:nvCxnSpPr>
            <p:cNvPr id="50" name="Straight Connector 49">
              <a:extLst>
                <a:ext uri="{FF2B5EF4-FFF2-40B4-BE49-F238E27FC236}">
                  <a16:creationId xmlns:a16="http://schemas.microsoft.com/office/drawing/2014/main" id="{C082B266-35C2-4C45-AD6E-10A9B58F3A18}"/>
                </a:ext>
              </a:extLst>
            </p:cNvPr>
            <p:cNvCxnSpPr/>
            <p:nvPr/>
          </p:nvCxnSpPr>
          <p:spPr>
            <a:xfrm>
              <a:off x="4882718" y="5983549"/>
              <a:ext cx="230820" cy="0"/>
            </a:xfrm>
            <a:prstGeom prst="line">
              <a:avLst/>
            </a:prstGeom>
            <a:noFill/>
            <a:ln w="28575" cap="flat" cmpd="sng" algn="ctr">
              <a:solidFill>
                <a:srgbClr val="C00000"/>
              </a:solidFill>
              <a:prstDash val="solid"/>
              <a:miter lim="800000"/>
            </a:ln>
            <a:effectLst/>
          </p:spPr>
        </p:cxnSp>
      </p:grpSp>
      <p:sp>
        <p:nvSpPr>
          <p:cNvPr id="51" name="TextBox 50">
            <a:extLst>
              <a:ext uri="{FF2B5EF4-FFF2-40B4-BE49-F238E27FC236}">
                <a16:creationId xmlns:a16="http://schemas.microsoft.com/office/drawing/2014/main" id="{ED963349-4761-4F59-BF88-1993DEAC0C45}"/>
              </a:ext>
            </a:extLst>
          </p:cNvPr>
          <p:cNvSpPr txBox="1"/>
          <p:nvPr/>
        </p:nvSpPr>
        <p:spPr>
          <a:xfrm>
            <a:off x="4737478" y="1186957"/>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1</a:t>
            </a:r>
          </a:p>
        </p:txBody>
      </p:sp>
      <p:sp>
        <p:nvSpPr>
          <p:cNvPr id="52" name="TextBox 51">
            <a:extLst>
              <a:ext uri="{FF2B5EF4-FFF2-40B4-BE49-F238E27FC236}">
                <a16:creationId xmlns:a16="http://schemas.microsoft.com/office/drawing/2014/main" id="{52169134-8E8A-43AB-8736-E0B3F8A9D01D}"/>
              </a:ext>
            </a:extLst>
          </p:cNvPr>
          <p:cNvSpPr txBox="1"/>
          <p:nvPr/>
        </p:nvSpPr>
        <p:spPr>
          <a:xfrm>
            <a:off x="4679216" y="1702597"/>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2</a:t>
            </a:r>
          </a:p>
        </p:txBody>
      </p:sp>
      <p:sp>
        <p:nvSpPr>
          <p:cNvPr id="53" name="TextBox 52">
            <a:extLst>
              <a:ext uri="{FF2B5EF4-FFF2-40B4-BE49-F238E27FC236}">
                <a16:creationId xmlns:a16="http://schemas.microsoft.com/office/drawing/2014/main" id="{124B28FD-3FC9-4D1E-8F0C-61D907A1009A}"/>
              </a:ext>
            </a:extLst>
          </p:cNvPr>
          <p:cNvSpPr txBox="1"/>
          <p:nvPr/>
        </p:nvSpPr>
        <p:spPr>
          <a:xfrm>
            <a:off x="4750701" y="2183209"/>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3</a:t>
            </a:r>
          </a:p>
        </p:txBody>
      </p:sp>
      <p:sp>
        <p:nvSpPr>
          <p:cNvPr id="54" name="TextBox 53">
            <a:extLst>
              <a:ext uri="{FF2B5EF4-FFF2-40B4-BE49-F238E27FC236}">
                <a16:creationId xmlns:a16="http://schemas.microsoft.com/office/drawing/2014/main" id="{6FBF4C36-B675-4C96-B6F8-880804437968}"/>
              </a:ext>
            </a:extLst>
          </p:cNvPr>
          <p:cNvSpPr txBox="1"/>
          <p:nvPr/>
        </p:nvSpPr>
        <p:spPr>
          <a:xfrm>
            <a:off x="5265101" y="2798964"/>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4</a:t>
            </a:r>
          </a:p>
        </p:txBody>
      </p:sp>
      <p:sp>
        <p:nvSpPr>
          <p:cNvPr id="55" name="TextBox 54">
            <a:extLst>
              <a:ext uri="{FF2B5EF4-FFF2-40B4-BE49-F238E27FC236}">
                <a16:creationId xmlns:a16="http://schemas.microsoft.com/office/drawing/2014/main" id="{5BC00D13-C466-4DCD-A393-18B5C10A4742}"/>
              </a:ext>
            </a:extLst>
          </p:cNvPr>
          <p:cNvSpPr txBox="1"/>
          <p:nvPr/>
        </p:nvSpPr>
        <p:spPr>
          <a:xfrm>
            <a:off x="5265101" y="3213205"/>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5</a:t>
            </a:r>
          </a:p>
        </p:txBody>
      </p:sp>
      <p:sp>
        <p:nvSpPr>
          <p:cNvPr id="56" name="TextBox 55">
            <a:extLst>
              <a:ext uri="{FF2B5EF4-FFF2-40B4-BE49-F238E27FC236}">
                <a16:creationId xmlns:a16="http://schemas.microsoft.com/office/drawing/2014/main" id="{28ED0377-44F1-4780-BA46-31A6BD514FAD}"/>
              </a:ext>
            </a:extLst>
          </p:cNvPr>
          <p:cNvSpPr txBox="1"/>
          <p:nvPr/>
        </p:nvSpPr>
        <p:spPr>
          <a:xfrm>
            <a:off x="3817302" y="4552871"/>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6</a:t>
            </a:r>
          </a:p>
        </p:txBody>
      </p:sp>
      <p:sp>
        <p:nvSpPr>
          <p:cNvPr id="57" name="TextBox 56">
            <a:extLst>
              <a:ext uri="{FF2B5EF4-FFF2-40B4-BE49-F238E27FC236}">
                <a16:creationId xmlns:a16="http://schemas.microsoft.com/office/drawing/2014/main" id="{FE886350-1B57-4F27-8E32-0D35D6B44CF0}"/>
              </a:ext>
            </a:extLst>
          </p:cNvPr>
          <p:cNvSpPr txBox="1"/>
          <p:nvPr/>
        </p:nvSpPr>
        <p:spPr>
          <a:xfrm>
            <a:off x="4618922" y="5564087"/>
            <a:ext cx="37369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panose="020F0502020204030204"/>
              </a:rPr>
              <a:t>7</a:t>
            </a:r>
          </a:p>
        </p:txBody>
      </p:sp>
      <p:sp>
        <p:nvSpPr>
          <p:cNvPr id="58" name="Rectangle 57">
            <a:extLst>
              <a:ext uri="{FF2B5EF4-FFF2-40B4-BE49-F238E27FC236}">
                <a16:creationId xmlns:a16="http://schemas.microsoft.com/office/drawing/2014/main" id="{B57B78CC-3902-42F5-984D-E824F8611BB8}"/>
              </a:ext>
            </a:extLst>
          </p:cNvPr>
          <p:cNvSpPr/>
          <p:nvPr/>
        </p:nvSpPr>
        <p:spPr>
          <a:xfrm>
            <a:off x="-249052" y="2209800"/>
            <a:ext cx="4778895" cy="2169825"/>
          </a:xfrm>
          <a:prstGeom prst="rect">
            <a:avLst/>
          </a:prstGeom>
        </p:spPr>
        <p:txBody>
          <a:bodyPr wrap="square">
            <a:spAutoFit/>
          </a:bodyPr>
          <a:lstStyle/>
          <a:p>
            <a:pPr marL="800100" lvl="1" indent="-342900" eaLnBrk="1" fontAlgn="auto" hangingPunct="1">
              <a:spcBef>
                <a:spcPts val="0"/>
              </a:spcBef>
              <a:spcAft>
                <a:spcPts val="0"/>
              </a:spcAft>
              <a:buFontTx/>
              <a:buAutoNum type="arabicPeriod" startAt="4"/>
            </a:pPr>
            <a:r>
              <a:rPr lang="en-US" sz="1500" dirty="0">
                <a:solidFill>
                  <a:prstClr val="black"/>
                </a:solidFill>
                <a:latin typeface="Times New Roman" panose="02020603050405020304" pitchFamily="18" charset="0"/>
                <a:cs typeface="Times New Roman" panose="02020603050405020304" pitchFamily="18" charset="0"/>
              </a:rPr>
              <a:t>Crews must have enough equipment to repair the components</a:t>
            </a:r>
          </a:p>
          <a:p>
            <a:pPr marL="800100" lvl="1" indent="-342900" eaLnBrk="1" fontAlgn="auto" hangingPunct="1">
              <a:spcBef>
                <a:spcPts val="0"/>
              </a:spcBef>
              <a:spcAft>
                <a:spcPts val="0"/>
              </a:spcAft>
              <a:buFontTx/>
              <a:buAutoNum type="arabicPeriod" startAt="4"/>
            </a:pPr>
            <a:r>
              <a:rPr lang="en-US" sz="1500" dirty="0">
                <a:solidFill>
                  <a:prstClr val="black"/>
                </a:solidFill>
                <a:latin typeface="Times New Roman" panose="02020603050405020304" pitchFamily="18" charset="0"/>
                <a:cs typeface="Times New Roman" panose="02020603050405020304" pitchFamily="18" charset="0"/>
              </a:rPr>
              <a:t>Each crew has a capacity</a:t>
            </a:r>
          </a:p>
          <a:p>
            <a:pPr marL="800100" lvl="1" indent="-342900" eaLnBrk="1" fontAlgn="auto" hangingPunct="1">
              <a:spcBef>
                <a:spcPts val="0"/>
              </a:spcBef>
              <a:spcAft>
                <a:spcPts val="0"/>
              </a:spcAft>
              <a:buFontTx/>
              <a:buAutoNum type="arabicPeriod" startAt="4"/>
            </a:pPr>
            <a:r>
              <a:rPr lang="en-US" sz="1500" dirty="0">
                <a:solidFill>
                  <a:prstClr val="black"/>
                </a:solidFill>
                <a:latin typeface="Times New Roman" panose="02020603050405020304" pitchFamily="18" charset="0"/>
                <a:cs typeface="Times New Roman" panose="02020603050405020304" pitchFamily="18" charset="0"/>
              </a:rPr>
              <a:t>Equipment are used/picked up as the crews travel between components</a:t>
            </a:r>
          </a:p>
          <a:p>
            <a:pPr lvl="2" eaLnBrk="1" fontAlgn="auto" hangingPunct="1">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Equipment on hand = equipment at previous location – equipment used</a:t>
            </a:r>
          </a:p>
          <a:p>
            <a:pPr marL="800100" lvl="1" indent="-342900" eaLnBrk="1" fontAlgn="auto" hangingPunct="1">
              <a:spcBef>
                <a:spcPts val="0"/>
              </a:spcBef>
              <a:spcAft>
                <a:spcPts val="0"/>
              </a:spcAft>
              <a:buFontTx/>
              <a:buAutoNum type="arabicPeriod" startAt="4"/>
            </a:pPr>
            <a:r>
              <a:rPr lang="en-US" sz="1500" dirty="0">
                <a:solidFill>
                  <a:prstClr val="black"/>
                </a:solidFill>
                <a:latin typeface="Times New Roman" panose="02020603050405020304" pitchFamily="18" charset="0"/>
                <a:cs typeface="Times New Roman" panose="02020603050405020304" pitchFamily="18" charset="0"/>
              </a:rPr>
              <a:t>The equipment is taken from the depot/warehouse</a:t>
            </a:r>
          </a:p>
        </p:txBody>
      </p:sp>
    </p:spTree>
    <p:extLst>
      <p:ext uri="{BB962C8B-B14F-4D97-AF65-F5344CB8AC3E}">
        <p14:creationId xmlns:p14="http://schemas.microsoft.com/office/powerpoint/2010/main" val="1407210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Connecting Operation and Routing</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59" name="Content Placeholder 2">
                <a:extLst>
                  <a:ext uri="{FF2B5EF4-FFF2-40B4-BE49-F238E27FC236}">
                    <a16:creationId xmlns:a16="http://schemas.microsoft.com/office/drawing/2014/main" id="{91BFE679-97B7-49C7-AA5D-69EED4FEC2C0}"/>
                  </a:ext>
                </a:extLst>
              </p:cNvPr>
              <p:cNvSpPr txBox="1">
                <a:spLocks/>
              </p:cNvSpPr>
              <p:nvPr/>
            </p:nvSpPr>
            <p:spPr>
              <a:xfrm>
                <a:off x="407773" y="1066800"/>
                <a:ext cx="4304811" cy="2362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When can we operate the component?</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Define binary variable </a:t>
                </a:r>
                <a14:m>
                  <m:oMath xmlns:m="http://schemas.openxmlformats.org/officeDocument/2006/math">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𝑓</m:t>
                    </m:r>
                  </m:oMath>
                </a14:m>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which equals 1 once the line is repaired</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Calculate the restoration time   (Arrival time + Repair time)</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Set the status of the line </a:t>
                </a:r>
                <a14:m>
                  <m:oMath xmlns:m="http://schemas.openxmlformats.org/officeDocument/2006/math">
                    <m:r>
                      <a:rPr kumimoji="0" lang="en-US" sz="1900" b="0" i="0"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m:t>
                    </m:r>
                    <m:sSub>
                      <m:sSubPr>
                        <m:ctrlP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ctrlPr>
                      </m:sSubPr>
                      <m:e>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𝑢</m:t>
                        </m:r>
                      </m:e>
                      <m:sub>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𝑘</m:t>
                        </m:r>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m:t>
                        </m:r>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𝑡</m:t>
                        </m:r>
                      </m:sub>
                    </m:sSub>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Times New Roman" panose="02020603050405020304" pitchFamily="18" charset="0"/>
                      </a:rPr>
                      <m:t>)</m:t>
                    </m:r>
                  </m:oMath>
                </a14:m>
                <a:r>
                  <a:rPr kumimoji="0" lang="en-US" sz="19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to 1 once the line is repaired </a:t>
                </a:r>
              </a:p>
              <a:p>
                <a:pPr marL="1371600" marR="0" lvl="2" indent="-457200" algn="l" defTabSz="914400" rtl="0" eaLnBrk="1" fontAlgn="auto" latinLnBrk="0" hangingPunct="1">
                  <a:lnSpc>
                    <a:spcPct val="90000"/>
                  </a:lnSpc>
                  <a:spcBef>
                    <a:spcPts val="500"/>
                  </a:spcBef>
                  <a:spcAft>
                    <a:spcPts val="0"/>
                  </a:spcAft>
                  <a:buClrTx/>
                  <a:buSzTx/>
                  <a:buFont typeface="+mj-lt"/>
                  <a:buAutoNum type="alphaUcPeriod"/>
                  <a:tabLst/>
                  <a:defRPr/>
                </a:pPr>
                <a:endPar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mc:Choice>
        <mc:Fallback xmlns="">
          <p:sp>
            <p:nvSpPr>
              <p:cNvPr id="59" name="Content Placeholder 2">
                <a:extLst>
                  <a:ext uri="{FF2B5EF4-FFF2-40B4-BE49-F238E27FC236}">
                    <a16:creationId xmlns:a16="http://schemas.microsoft.com/office/drawing/2014/main" id="{91BFE679-97B7-49C7-AA5D-69EED4FEC2C0}"/>
                  </a:ext>
                </a:extLst>
              </p:cNvPr>
              <p:cNvSpPr txBox="1">
                <a:spLocks noRot="1" noChangeAspect="1" noMove="1" noResize="1" noEditPoints="1" noAdjustHandles="1" noChangeArrowheads="1" noChangeShapeType="1" noTextEdit="1"/>
              </p:cNvSpPr>
              <p:nvPr/>
            </p:nvSpPr>
            <p:spPr>
              <a:xfrm>
                <a:off x="407773" y="1066800"/>
                <a:ext cx="4304811" cy="2362200"/>
              </a:xfrm>
              <a:prstGeom prst="rect">
                <a:avLst/>
              </a:prstGeom>
              <a:blipFill>
                <a:blip r:embed="rId3"/>
                <a:stretch>
                  <a:fillRect l="-1133" t="-2577" r="-2408"/>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70E3A22C-AF6D-4FA6-AC82-1508D19DE309}"/>
              </a:ext>
            </a:extLst>
          </p:cNvPr>
          <p:cNvPicPr>
            <a:picLocks noChangeAspect="1"/>
          </p:cNvPicPr>
          <p:nvPr/>
        </p:nvPicPr>
        <p:blipFill>
          <a:blip r:embed="rId4"/>
          <a:stretch>
            <a:fillRect/>
          </a:stretch>
        </p:blipFill>
        <p:spPr>
          <a:xfrm>
            <a:off x="5000417" y="1217616"/>
            <a:ext cx="3686383" cy="944391"/>
          </a:xfrm>
          <a:prstGeom prst="rect">
            <a:avLst/>
          </a:prstGeom>
        </p:spPr>
      </p:pic>
      <p:pic>
        <p:nvPicPr>
          <p:cNvPr id="61" name="Picture 60">
            <a:extLst>
              <a:ext uri="{FF2B5EF4-FFF2-40B4-BE49-F238E27FC236}">
                <a16:creationId xmlns:a16="http://schemas.microsoft.com/office/drawing/2014/main" id="{791FD6AF-73B8-457F-A82F-D99A5A058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584" y="3451339"/>
            <a:ext cx="6858000" cy="2137069"/>
          </a:xfrm>
          <a:prstGeom prst="rect">
            <a:avLst/>
          </a:prstGeom>
        </p:spPr>
      </p:pic>
      <p:pic>
        <p:nvPicPr>
          <p:cNvPr id="62" name="Picture 61">
            <a:extLst>
              <a:ext uri="{FF2B5EF4-FFF2-40B4-BE49-F238E27FC236}">
                <a16:creationId xmlns:a16="http://schemas.microsoft.com/office/drawing/2014/main" id="{1754E384-BAAF-491C-BD10-8A0F251E0A76}"/>
              </a:ext>
            </a:extLst>
          </p:cNvPr>
          <p:cNvPicPr>
            <a:picLocks noChangeAspect="1"/>
          </p:cNvPicPr>
          <p:nvPr/>
        </p:nvPicPr>
        <p:blipFill rotWithShape="1">
          <a:blip r:embed="rId6"/>
          <a:srcRect t="34219" b="22857"/>
          <a:stretch/>
        </p:blipFill>
        <p:spPr>
          <a:xfrm>
            <a:off x="4712584" y="2209800"/>
            <a:ext cx="4431416" cy="692647"/>
          </a:xfrm>
          <a:prstGeom prst="rect">
            <a:avLst/>
          </a:prstGeom>
        </p:spPr>
      </p:pic>
    </p:spTree>
    <p:extLst>
      <p:ext uri="{BB962C8B-B14F-4D97-AF65-F5344CB8AC3E}">
        <p14:creationId xmlns:p14="http://schemas.microsoft.com/office/powerpoint/2010/main" val="3783836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Challenges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9" name="Picture 8">
            <a:extLst>
              <a:ext uri="{FF2B5EF4-FFF2-40B4-BE49-F238E27FC236}">
                <a16:creationId xmlns:a16="http://schemas.microsoft.com/office/drawing/2014/main" id="{30825568-68D2-4A03-B5CD-383EF1F41214}"/>
              </a:ext>
            </a:extLst>
          </p:cNvPr>
          <p:cNvPicPr>
            <a:picLocks noChangeAspect="1"/>
          </p:cNvPicPr>
          <p:nvPr/>
        </p:nvPicPr>
        <p:blipFill>
          <a:blip r:embed="rId3"/>
          <a:stretch>
            <a:fillRect/>
          </a:stretch>
        </p:blipFill>
        <p:spPr>
          <a:xfrm>
            <a:off x="3854626" y="1066800"/>
            <a:ext cx="5268779" cy="4280883"/>
          </a:xfrm>
          <a:prstGeom prst="rect">
            <a:avLst/>
          </a:prstGeom>
        </p:spPr>
      </p:pic>
      <mc:AlternateContent xmlns:mc="http://schemas.openxmlformats.org/markup-compatibility/2006" xmlns:a14="http://schemas.microsoft.com/office/drawing/2010/main">
        <mc:Choice Requires="a14">
          <p:sp>
            <p:nvSpPr>
              <p:cNvPr id="10" name="Content Placeholder 6">
                <a:extLst>
                  <a:ext uri="{FF2B5EF4-FFF2-40B4-BE49-F238E27FC236}">
                    <a16:creationId xmlns:a16="http://schemas.microsoft.com/office/drawing/2014/main" id="{DC038641-E83D-4A71-A0E5-8F39FBE27E27}"/>
                  </a:ext>
                </a:extLst>
              </p:cNvPr>
              <p:cNvSpPr>
                <a:spLocks noGrp="1"/>
              </p:cNvSpPr>
              <p:nvPr>
                <p:ph idx="1"/>
              </p:nvPr>
            </p:nvSpPr>
            <p:spPr>
              <a:xfrm>
                <a:off x="152400" y="1066800"/>
                <a:ext cx="4223951" cy="4942077"/>
              </a:xfrm>
            </p:spPr>
            <p:txBody>
              <a:bodyPr>
                <a:noAutofit/>
              </a:bodyPr>
              <a:lstStyle/>
              <a:p>
                <a:pPr>
                  <a:lnSpc>
                    <a:spcPct val="120000"/>
                  </a:lnSpc>
                  <a:buClrTx/>
                </a:pPr>
                <a:r>
                  <a:rPr lang="en-GB" sz="1600" dirty="0">
                    <a:solidFill>
                      <a:schemeClr val="tx1"/>
                    </a:solidFill>
                    <a:latin typeface="Times New Roman" panose="02020603050405020304" pitchFamily="18" charset="0"/>
                    <a:cs typeface="Times New Roman" panose="02020603050405020304" pitchFamily="18" charset="0"/>
                  </a:rPr>
                  <a:t>VRP is NP-hard, obtaining the optimal solution for large cases is very challenging.</a:t>
                </a:r>
              </a:p>
              <a:p>
                <a:pPr>
                  <a:lnSpc>
                    <a:spcPct val="120000"/>
                  </a:lnSpc>
                  <a:buClrTx/>
                </a:pPr>
                <a:r>
                  <a:rPr lang="en-GB" sz="1600" dirty="0">
                    <a:solidFill>
                      <a:schemeClr val="tx1"/>
                    </a:solidFill>
                    <a:latin typeface="Times New Roman" panose="02020603050405020304" pitchFamily="18" charset="0"/>
                    <a:cs typeface="Times New Roman" panose="02020603050405020304" pitchFamily="18" charset="0"/>
                  </a:rPr>
                  <a:t>VRP is commonly solved using heuristic methods.</a:t>
                </a:r>
              </a:p>
              <a:p>
                <a:pPr>
                  <a:lnSpc>
                    <a:spcPct val="120000"/>
                  </a:lnSpc>
                  <a:buClrTx/>
                </a:pPr>
                <a:r>
                  <a:rPr lang="en-GB" sz="1600" dirty="0">
                    <a:solidFill>
                      <a:schemeClr val="tx1"/>
                    </a:solidFill>
                    <a:latin typeface="Times New Roman" panose="02020603050405020304" pitchFamily="18" charset="0"/>
                    <a:cs typeface="Times New Roman" panose="02020603050405020304" pitchFamily="18" charset="0"/>
                  </a:rPr>
                  <a:t>Combining VRP with distribution system operation highly increases the complexity</a:t>
                </a:r>
                <a:r>
                  <a:rPr lang="en-US" sz="1600" dirty="0">
                    <a:solidFill>
                      <a:schemeClr val="tx1"/>
                    </a:solidFill>
                    <a:latin typeface="Times New Roman" panose="02020603050405020304" pitchFamily="18" charset="0"/>
                    <a:cs typeface="Times New Roman" panose="02020603050405020304" pitchFamily="18" charset="0"/>
                  </a:rPr>
                  <a:t>.</a:t>
                </a:r>
              </a:p>
              <a:p>
                <a:pPr>
                  <a:lnSpc>
                    <a:spcPct val="120000"/>
                  </a:lnSpc>
                  <a:buClrTx/>
                </a:pPr>
                <a:r>
                  <a:rPr lang="en-US" sz="1600" dirty="0">
                    <a:solidFill>
                      <a:schemeClr val="tx1"/>
                    </a:solidFill>
                    <a:latin typeface="Times New Roman" panose="02020603050405020304" pitchFamily="18" charset="0"/>
                    <a:cs typeface="Times New Roman" panose="02020603050405020304" pitchFamily="18" charset="0"/>
                  </a:rPr>
                  <a:t>Large number of damages:</a:t>
                </a:r>
              </a:p>
              <a:p>
                <a:pPr lvl="2" algn="l" rtl="0">
                  <a:lnSpc>
                    <a:spcPct val="120000"/>
                  </a:lnSpc>
                  <a:buClrTx/>
                  <a:buFont typeface="Wingdings" panose="05000000000000000000" pitchFamily="2" charset="2"/>
                  <a:buChar char="à"/>
                </a:pPr>
                <a:r>
                  <a:rPr lang="en-US"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600" dirty="0">
                    <a:solidFill>
                      <a:schemeClr val="tx1"/>
                    </a:solidFill>
                    <a:latin typeface="Times New Roman" panose="02020603050405020304" pitchFamily="18" charset="0"/>
                    <a:cs typeface="Times New Roman" panose="02020603050405020304" pitchFamily="18" charset="0"/>
                  </a:rPr>
                  <a:t>Routing becomes extremely difficult</a:t>
                </a:r>
              </a:p>
              <a:p>
                <a:pPr marL="384048" lvl="2" indent="0" algn="l" rtl="0">
                  <a:lnSpc>
                    <a:spcPct val="120000"/>
                  </a:lnSpc>
                  <a:buNone/>
                </a:pPr>
                <a:r>
                  <a:rPr lang="en-US" sz="1600" dirty="0">
                    <a:solidFill>
                      <a:schemeClr val="tx1"/>
                    </a:solidFill>
                    <a:latin typeface="Times New Roman" panose="02020603050405020304" pitchFamily="18" charset="0"/>
                    <a:cs typeface="Times New Roman" panose="02020603050405020304" pitchFamily="18" charset="0"/>
                  </a:rPr>
                  <a:t>E.g. 30 damaged components and 10 crews:</a:t>
                </a:r>
              </a:p>
              <a:p>
                <a:pPr marL="0" indent="0" algn="l" rtl="0">
                  <a:lnSpc>
                    <a:spcPct val="120000"/>
                  </a:lnSpc>
                  <a:buNone/>
                </a:pPr>
                <a:r>
                  <a:rPr lang="en-US" sz="16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𝑥</m:t>
                        </m:r>
                      </m:e>
                      <m:sub>
                        <m:r>
                          <a:rPr lang="en-US" sz="1600" b="0" i="1" smtClean="0">
                            <a:solidFill>
                              <a:schemeClr val="tx1"/>
                            </a:solidFill>
                            <a:latin typeface="Cambria Math" panose="02040503050406030204" pitchFamily="18" charset="0"/>
                          </a:rPr>
                          <m:t>𝑚</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𝑐</m:t>
                        </m:r>
                      </m:sub>
                    </m:sSub>
                    <m:r>
                      <a:rPr lang="en-US" sz="1600" b="0" i="1" smtClean="0">
                        <a:solidFill>
                          <a:schemeClr val="tx1"/>
                        </a:solidFill>
                        <a:latin typeface="Cambria Math" panose="02040503050406030204" pitchFamily="18" charset="0"/>
                        <a:ea typeface="Cambria Math" panose="02040503050406030204" pitchFamily="18" charset="0"/>
                      </a:rPr>
                      <m:t>→30 ×30×10</m:t>
                    </m:r>
                  </m:oMath>
                </a14:m>
                <a:r>
                  <a:rPr lang="en-US" sz="1600" dirty="0">
                    <a:solidFill>
                      <a:schemeClr val="tx1"/>
                    </a:solidFill>
                    <a:latin typeface="Times New Roman" panose="02020603050405020304" pitchFamily="18" charset="0"/>
                    <a:cs typeface="Times New Roman" panose="02020603050405020304" pitchFamily="18" charset="0"/>
                  </a:rPr>
                  <a:t> = </a:t>
                </a:r>
              </a:p>
              <a:p>
                <a:pPr marL="0" indent="0" algn="l" rtl="0">
                  <a:lnSpc>
                    <a:spcPct val="120000"/>
                  </a:lnSpc>
                  <a:buNone/>
                </a:pPr>
                <a:r>
                  <a:rPr lang="en-US"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1600" dirty="0">
                    <a:solidFill>
                      <a:schemeClr val="tx1"/>
                    </a:solidFill>
                    <a:latin typeface="Times New Roman" panose="02020603050405020304" pitchFamily="18" charset="0"/>
                    <a:cs typeface="Times New Roman" panose="02020603050405020304" pitchFamily="18" charset="0"/>
                  </a:rPr>
                  <a:t>9000 integer variables for routing only</a:t>
                </a:r>
              </a:p>
              <a:p>
                <a:pPr>
                  <a:lnSpc>
                    <a:spcPct val="120000"/>
                  </a:lnSpc>
                </a:pPr>
                <a:r>
                  <a:rPr lang="en-US" sz="1600" dirty="0">
                    <a:solidFill>
                      <a:srgbClr val="FF0000"/>
                    </a:solidFill>
                    <a:latin typeface="Times New Roman" panose="02020603050405020304" pitchFamily="18" charset="0"/>
                    <a:cs typeface="Times New Roman" panose="02020603050405020304" pitchFamily="18" charset="0"/>
                  </a:rPr>
                  <a:t>   Computation time is critical!</a:t>
                </a:r>
              </a:p>
            </p:txBody>
          </p:sp>
        </mc:Choice>
        <mc:Fallback xmlns="">
          <p:sp>
            <p:nvSpPr>
              <p:cNvPr id="10" name="Content Placeholder 6">
                <a:extLst>
                  <a:ext uri="{FF2B5EF4-FFF2-40B4-BE49-F238E27FC236}">
                    <a16:creationId xmlns:a16="http://schemas.microsoft.com/office/drawing/2014/main" id="{DC038641-E83D-4A71-A0E5-8F39FBE27E27}"/>
                  </a:ext>
                </a:extLst>
              </p:cNvPr>
              <p:cNvSpPr>
                <a:spLocks noGrp="1" noRot="1" noChangeAspect="1" noMove="1" noResize="1" noEditPoints="1" noAdjustHandles="1" noChangeArrowheads="1" noChangeShapeType="1" noTextEdit="1"/>
              </p:cNvSpPr>
              <p:nvPr>
                <p:ph idx="1"/>
              </p:nvPr>
            </p:nvSpPr>
            <p:spPr>
              <a:xfrm>
                <a:off x="152400" y="1066800"/>
                <a:ext cx="4223951" cy="4942077"/>
              </a:xfrm>
              <a:blipFill>
                <a:blip r:embed="rId4"/>
                <a:stretch>
                  <a:fillRect l="-722"/>
                </a:stretch>
              </a:blipFill>
            </p:spPr>
            <p:txBody>
              <a:bodyPr/>
              <a:lstStyle/>
              <a:p>
                <a:r>
                  <a:rPr lang="en-US">
                    <a:noFill/>
                  </a:rPr>
                  <a:t> </a:t>
                </a:r>
              </a:p>
            </p:txBody>
          </p:sp>
        </mc:Fallback>
      </mc:AlternateContent>
    </p:spTree>
    <p:extLst>
      <p:ext uri="{BB962C8B-B14F-4D97-AF65-F5344CB8AC3E}">
        <p14:creationId xmlns:p14="http://schemas.microsoft.com/office/powerpoint/2010/main" val="746366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Proposed Solution Algorithms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46F6479-502E-4239-8E28-C78805A7AE7F}"/>
                  </a:ext>
                </a:extLst>
              </p:cNvPr>
              <p:cNvSpPr txBox="1">
                <a:spLocks/>
              </p:cNvSpPr>
              <p:nvPr/>
            </p:nvSpPr>
            <p:spPr>
              <a:xfrm>
                <a:off x="1600200" y="1530181"/>
                <a:ext cx="6468635" cy="3670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dirty="0">
                    <a:latin typeface="Times New Roman" panose="02020603050405020304" pitchFamily="18" charset="0"/>
                    <a:cs typeface="Times New Roman" panose="02020603050405020304" pitchFamily="18" charset="0"/>
                  </a:rPr>
                  <a:t>Direct method</a:t>
                </a:r>
              </a:p>
              <a:p>
                <a:pPr lvl="1" fontAlgn="auto">
                  <a:spcAft>
                    <a:spcPts val="0"/>
                  </a:spcAft>
                </a:pPr>
                <a:r>
                  <a:rPr lang="en-US" sz="2200" dirty="0">
                    <a:latin typeface="Times New Roman" panose="02020603050405020304" pitchFamily="18" charset="0"/>
                    <a:cs typeface="Times New Roman" panose="02020603050405020304" pitchFamily="18" charset="0"/>
                  </a:rPr>
                  <a:t>Use commercial solvers (e.g., CPLEX, GUROBI) to solve the mathematical model</a:t>
                </a:r>
              </a:p>
              <a:p>
                <a:pPr fontAlgn="auto">
                  <a:spcAft>
                    <a:spcPts val="0"/>
                  </a:spcAft>
                </a:pPr>
                <a:r>
                  <a:rPr lang="en-US" sz="2200" dirty="0">
                    <a:latin typeface="Times New Roman" panose="02020603050405020304" pitchFamily="18" charset="0"/>
                    <a:cs typeface="Times New Roman" panose="02020603050405020304" pitchFamily="18" charset="0"/>
                  </a:rPr>
                  <a:t>Priority-based</a:t>
                </a:r>
              </a:p>
              <a:p>
                <a:pPr fontAlgn="auto">
                  <a:spcAft>
                    <a:spcPts val="0"/>
                  </a:spcAft>
                </a:pPr>
                <a:r>
                  <a:rPr lang="en-US" sz="2200" dirty="0">
                    <a:latin typeface="Times New Roman" panose="02020603050405020304" pitchFamily="18" charset="0"/>
                    <a:cs typeface="Times New Roman" panose="02020603050405020304" pitchFamily="18" charset="0"/>
                  </a:rPr>
                  <a:t>Cluster-based (C-DSRRP)</a:t>
                </a:r>
              </a:p>
              <a:p>
                <a:pPr fontAlgn="auto">
                  <a:spcAft>
                    <a:spcPts val="0"/>
                  </a:spcAft>
                </a:pPr>
                <a:r>
                  <a:rPr lang="en-US" sz="2200" dirty="0">
                    <a:latin typeface="Times New Roman" panose="02020603050405020304" pitchFamily="18" charset="0"/>
                    <a:cs typeface="Times New Roman" panose="02020603050405020304" pitchFamily="18" charset="0"/>
                  </a:rPr>
                  <a:t>Assignment-based (A-DSRRP)</a:t>
                </a:r>
              </a:p>
              <a:p>
                <a:pPr fontAlgn="auto">
                  <a:spcAft>
                    <a:spcPts val="0"/>
                  </a:spcAft>
                </a:pPr>
                <a:r>
                  <a:rPr lang="en-US" sz="2200" dirty="0">
                    <a:latin typeface="Times New Roman" panose="02020603050405020304" pitchFamily="18" charset="0"/>
                    <a:cs typeface="Times New Roman" panose="02020603050405020304" pitchFamily="18" charset="0"/>
                  </a:rPr>
                  <a:t>A-DSRRP </a:t>
                </a:r>
                <a14:m>
                  <m:oMath xmlns:m="http://schemas.openxmlformats.org/officeDocument/2006/math">
                    <m:r>
                      <a:rPr lang="en-US" sz="2200" i="1" smtClean="0">
                        <a:latin typeface="Cambria Math" panose="02040503050406030204" pitchFamily="18" charset="0"/>
                        <a:cs typeface="Times New Roman" panose="02020603050405020304" pitchFamily="18" charset="0"/>
                      </a:rPr>
                      <m:t>→ </m:t>
                    </m:r>
                  </m:oMath>
                </a14:m>
                <a:r>
                  <a:rPr lang="en-US" sz="2200" dirty="0">
                    <a:latin typeface="Times New Roman" panose="02020603050405020304" pitchFamily="18" charset="0"/>
                    <a:cs typeface="Times New Roman" panose="02020603050405020304" pitchFamily="18" charset="0"/>
                  </a:rPr>
                  <a:t>Neighborhood Search</a:t>
                </a:r>
              </a:p>
            </p:txBody>
          </p:sp>
        </mc:Choice>
        <mc:Fallback xmlns="">
          <p:sp>
            <p:nvSpPr>
              <p:cNvPr id="8" name="Content Placeholder 2">
                <a:extLst>
                  <a:ext uri="{FF2B5EF4-FFF2-40B4-BE49-F238E27FC236}">
                    <a16:creationId xmlns:a16="http://schemas.microsoft.com/office/drawing/2014/main" id="{E46F6479-502E-4239-8E28-C78805A7AE7F}"/>
                  </a:ext>
                </a:extLst>
              </p:cNvPr>
              <p:cNvSpPr txBox="1">
                <a:spLocks noRot="1" noChangeAspect="1" noMove="1" noResize="1" noEditPoints="1" noAdjustHandles="1" noChangeArrowheads="1" noChangeShapeType="1" noTextEdit="1"/>
              </p:cNvSpPr>
              <p:nvPr/>
            </p:nvSpPr>
            <p:spPr>
              <a:xfrm>
                <a:off x="1600200" y="1530181"/>
                <a:ext cx="6468635" cy="3670684"/>
              </a:xfrm>
              <a:prstGeom prst="rect">
                <a:avLst/>
              </a:prstGeom>
              <a:blipFill>
                <a:blip r:embed="rId3"/>
                <a:stretch>
                  <a:fillRect l="-1131" t="-1993" r="-1979"/>
                </a:stretch>
              </a:blipFill>
            </p:spPr>
            <p:txBody>
              <a:bodyPr/>
              <a:lstStyle/>
              <a:p>
                <a:r>
                  <a:rPr lang="en-US">
                    <a:noFill/>
                  </a:rPr>
                  <a:t> </a:t>
                </a:r>
              </a:p>
            </p:txBody>
          </p:sp>
        </mc:Fallback>
      </mc:AlternateContent>
    </p:spTree>
    <p:extLst>
      <p:ext uri="{BB962C8B-B14F-4D97-AF65-F5344CB8AC3E}">
        <p14:creationId xmlns:p14="http://schemas.microsoft.com/office/powerpoint/2010/main" val="380147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Priority-based</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46F6479-502E-4239-8E28-C78805A7AE7F}"/>
                  </a:ext>
                </a:extLst>
              </p:cNvPr>
              <p:cNvSpPr>
                <a:spLocks noGrp="1"/>
              </p:cNvSpPr>
              <p:nvPr>
                <p:ph idx="1"/>
              </p:nvPr>
            </p:nvSpPr>
            <p:spPr>
              <a:xfrm>
                <a:off x="609600" y="914400"/>
                <a:ext cx="8077200" cy="4595467"/>
              </a:xfrm>
            </p:spPr>
            <p:txBody>
              <a:bodyPr>
                <a:noAutofit/>
              </a:bodyPr>
              <a:lstStyle/>
              <a:p>
                <a:pPr>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The goal of this method is to mimic the approach used in practice</a:t>
                </a:r>
              </a:p>
              <a:p>
                <a:pPr>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Define the priority of the lines</a:t>
                </a: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1. Repair lines connected to high-priority customers. </a:t>
                </a: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    Weight factor </a:t>
                </a:r>
                <a14:m>
                  <m:oMath xmlns:m="http://schemas.openxmlformats.org/officeDocument/2006/math">
                    <m:sSub>
                      <m:sSubPr>
                        <m:ctrlPr>
                          <a:rPr lang="en-US" sz="2000" b="0" i="1" smtClean="0">
                            <a:solidFill>
                              <a:srgbClr val="FF0000"/>
                            </a:solidFill>
                            <a:latin typeface="Cambria Math" panose="02040503050406030204" pitchFamily="18" charset="0"/>
                            <a:cs typeface="Times New Roman" panose="02020603050405020304" pitchFamily="18" charset="0"/>
                          </a:rPr>
                        </m:ctrlPr>
                      </m:sSubPr>
                      <m:e>
                        <m:r>
                          <a:rPr lang="en-US" sz="2000" b="0" i="1" smtClean="0">
                            <a:solidFill>
                              <a:srgbClr val="FF0000"/>
                            </a:solidFill>
                            <a:latin typeface="Cambria Math" panose="02040503050406030204" pitchFamily="18" charset="0"/>
                            <a:cs typeface="Times New Roman" panose="02020603050405020304" pitchFamily="18" charset="0"/>
                          </a:rPr>
                          <m:t>𝑊</m:t>
                        </m:r>
                      </m:e>
                      <m:sub>
                        <m:r>
                          <a:rPr lang="en-US" sz="2000" b="0" i="1" smtClean="0">
                            <a:solidFill>
                              <a:srgbClr val="FF0000"/>
                            </a:solidFill>
                            <a:latin typeface="Cambria Math" panose="02040503050406030204" pitchFamily="18" charset="0"/>
                            <a:cs typeface="Times New Roman" panose="02020603050405020304" pitchFamily="18" charset="0"/>
                          </a:rPr>
                          <m:t>1</m:t>
                        </m:r>
                      </m:sub>
                    </m:sSub>
                    <m:r>
                      <a:rPr lang="en-US" sz="2000" b="0" i="1" smtClean="0">
                        <a:solidFill>
                          <a:schemeClr val="tx1"/>
                        </a:solidFill>
                        <a:latin typeface="Cambria Math" panose="02040503050406030204" pitchFamily="18" charset="0"/>
                        <a:cs typeface="Times New Roman" panose="02020603050405020304" pitchFamily="18" charset="0"/>
                      </a:rPr>
                      <m:t>=10</m:t>
                    </m:r>
                  </m:oMath>
                </a14:m>
                <a:endParaRPr lang="en-US" sz="2000" dirty="0">
                  <a:solidFill>
                    <a:schemeClr val="tx1"/>
                  </a:solidFill>
                  <a:latin typeface="Times New Roman" panose="02020603050405020304" pitchFamily="18" charset="0"/>
                  <a:cs typeface="Times New Roman" panose="02020603050405020304" pitchFamily="18" charset="0"/>
                </a:endParaRP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2. Repair 3-phase lines. 					           </a:t>
                </a: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    Weight factor </a:t>
                </a:r>
                <a14:m>
                  <m:oMath xmlns:m="http://schemas.openxmlformats.org/officeDocument/2006/math">
                    <m:sSub>
                      <m:sSubPr>
                        <m:ctrlPr>
                          <a:rPr lang="en-US" sz="2000" i="1" smtClean="0">
                            <a:solidFill>
                              <a:srgbClr val="FF0000"/>
                            </a:solidFill>
                            <a:latin typeface="Cambria Math" panose="02040503050406030204" pitchFamily="18" charset="0"/>
                            <a:cs typeface="Times New Roman" panose="02020603050405020304" pitchFamily="18" charset="0"/>
                          </a:rPr>
                        </m:ctrlPr>
                      </m:sSubPr>
                      <m:e>
                        <m:r>
                          <a:rPr lang="en-US" sz="2000" i="1">
                            <a:solidFill>
                              <a:srgbClr val="FF0000"/>
                            </a:solidFill>
                            <a:latin typeface="Cambria Math" panose="02040503050406030204" pitchFamily="18" charset="0"/>
                            <a:cs typeface="Times New Roman" panose="02020603050405020304" pitchFamily="18" charset="0"/>
                          </a:rPr>
                          <m:t>𝑊</m:t>
                        </m:r>
                      </m:e>
                      <m:sub>
                        <m:r>
                          <a:rPr lang="en-US" sz="2000" b="0" i="1" smtClean="0">
                            <a:solidFill>
                              <a:srgbClr val="FF0000"/>
                            </a:solidFill>
                            <a:latin typeface="Cambria Math" panose="02040503050406030204" pitchFamily="18" charset="0"/>
                            <a:cs typeface="Times New Roman" panose="02020603050405020304" pitchFamily="18" charset="0"/>
                          </a:rPr>
                          <m:t>2</m:t>
                        </m:r>
                      </m:sub>
                    </m:sSub>
                    <m:r>
                      <a:rPr lang="en-US" sz="2000" i="1" smtClean="0">
                        <a:solidFill>
                          <a:schemeClr val="tx1"/>
                        </a:solidFill>
                        <a:latin typeface="Cambria Math" panose="02040503050406030204" pitchFamily="18" charset="0"/>
                        <a:cs typeface="Times New Roman" panose="02020603050405020304" pitchFamily="18" charset="0"/>
                      </a:rPr>
                      <m:t>=</m:t>
                    </m:r>
                    <m:r>
                      <a:rPr lang="en-US" sz="2000" b="0" i="1" smtClean="0">
                        <a:solidFill>
                          <a:schemeClr val="tx1"/>
                        </a:solidFill>
                        <a:latin typeface="Cambria Math" panose="02040503050406030204" pitchFamily="18" charset="0"/>
                        <a:cs typeface="Times New Roman" panose="02020603050405020304" pitchFamily="18" charset="0"/>
                      </a:rPr>
                      <m:t>5</m:t>
                    </m:r>
                  </m:oMath>
                </a14:m>
                <a:endParaRPr lang="en-US" sz="2000" dirty="0">
                  <a:latin typeface="Times New Roman" panose="02020603050405020304" pitchFamily="18" charset="0"/>
                  <a:cs typeface="Times New Roman" panose="02020603050405020304" pitchFamily="18" charset="0"/>
                </a:endParaRP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3. Repair single phase lines and individual customers. 	        </a:t>
                </a:r>
              </a:p>
              <a:p>
                <a:pPr marL="457200" lvl="1" indent="0">
                  <a:lnSpc>
                    <a:spcPct val="100000"/>
                  </a:lnSpc>
                  <a:buNone/>
                </a:pPr>
                <a:r>
                  <a:rPr lang="en-US" sz="2000" dirty="0">
                    <a:solidFill>
                      <a:schemeClr val="tx1"/>
                    </a:solidFill>
                    <a:latin typeface="Times New Roman" panose="02020603050405020304" pitchFamily="18" charset="0"/>
                    <a:cs typeface="Times New Roman" panose="02020603050405020304" pitchFamily="18" charset="0"/>
                  </a:rPr>
                  <a:t>    Weight factor </a:t>
                </a:r>
                <a14:m>
                  <m:oMath xmlns:m="http://schemas.openxmlformats.org/officeDocument/2006/math">
                    <m:sSub>
                      <m:sSubPr>
                        <m:ctrlPr>
                          <a:rPr lang="en-US" sz="2000" i="1" smtClean="0">
                            <a:solidFill>
                              <a:srgbClr val="FF0000"/>
                            </a:solidFill>
                            <a:latin typeface="Cambria Math" panose="02040503050406030204" pitchFamily="18" charset="0"/>
                            <a:cs typeface="Times New Roman" panose="02020603050405020304" pitchFamily="18" charset="0"/>
                          </a:rPr>
                        </m:ctrlPr>
                      </m:sSubPr>
                      <m:e>
                        <m:r>
                          <a:rPr lang="en-US" sz="2000" i="1">
                            <a:solidFill>
                              <a:srgbClr val="FF0000"/>
                            </a:solidFill>
                            <a:latin typeface="Cambria Math" panose="02040503050406030204" pitchFamily="18" charset="0"/>
                            <a:cs typeface="Times New Roman" panose="02020603050405020304" pitchFamily="18" charset="0"/>
                          </a:rPr>
                          <m:t>𝑊</m:t>
                        </m:r>
                      </m:e>
                      <m:sub>
                        <m:r>
                          <a:rPr lang="en-US" sz="2000" b="0" i="1" smtClean="0">
                            <a:solidFill>
                              <a:srgbClr val="FF0000"/>
                            </a:solidFill>
                            <a:latin typeface="Cambria Math" panose="02040503050406030204" pitchFamily="18" charset="0"/>
                            <a:cs typeface="Times New Roman" panose="02020603050405020304" pitchFamily="18" charset="0"/>
                          </a:rPr>
                          <m:t>3</m:t>
                        </m:r>
                      </m:sub>
                    </m:sSub>
                    <m:r>
                      <a:rPr lang="en-US" sz="2000" i="1" smtClean="0">
                        <a:solidFill>
                          <a:schemeClr val="tx1"/>
                        </a:solidFill>
                        <a:latin typeface="Cambria Math" panose="02040503050406030204" pitchFamily="18" charset="0"/>
                        <a:cs typeface="Times New Roman" panose="02020603050405020304" pitchFamily="18" charset="0"/>
                      </a:rPr>
                      <m:t>=1</m:t>
                    </m:r>
                  </m:oMath>
                </a14:m>
                <a:endParaRPr lang="en-US" sz="2000" dirty="0">
                  <a:latin typeface="Times New Roman" panose="02020603050405020304" pitchFamily="18" charset="0"/>
                  <a:cs typeface="Times New Roman" panose="02020603050405020304" pitchFamily="18" charset="0"/>
                </a:endParaRPr>
              </a:p>
              <a:p>
                <a:pPr>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Identify the lines that must be repaired to restore high-priority customers.</a:t>
                </a:r>
              </a:p>
              <a:p>
                <a:pPr lvl="1">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min{(number of lines to repair)| </a:t>
                </a:r>
                <a:r>
                  <a:rPr lang="en-US" sz="2000" dirty="0" err="1">
                    <a:solidFill>
                      <a:schemeClr val="tx1"/>
                    </a:solidFill>
                    <a:latin typeface="Times New Roman" panose="02020603050405020304" pitchFamily="18" charset="0"/>
                    <a:cs typeface="Times New Roman" panose="02020603050405020304" pitchFamily="18" charset="0"/>
                  </a:rPr>
                  <a:t>s.t.</a:t>
                </a:r>
                <a:r>
                  <a:rPr lang="en-US" sz="2000" dirty="0">
                    <a:solidFill>
                      <a:schemeClr val="tx1"/>
                    </a:solidFill>
                    <a:latin typeface="Times New Roman" panose="02020603050405020304" pitchFamily="18" charset="0"/>
                    <a:cs typeface="Times New Roman" panose="02020603050405020304" pitchFamily="18" charset="0"/>
                  </a:rPr>
                  <a:t> operation constraints}</a:t>
                </a:r>
              </a:p>
              <a:p>
                <a:pPr>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Solve the crew routing problem</a:t>
                </a:r>
              </a:p>
              <a:p>
                <a:pPr lvl="1">
                  <a:lnSpc>
                    <a:spcPct val="100000"/>
                  </a:lnSpc>
                  <a:buClrTx/>
                </a:pPr>
                <a:r>
                  <a:rPr lang="en-US" sz="2000" dirty="0">
                    <a:solidFill>
                      <a:schemeClr val="tx1"/>
                    </a:solidFill>
                    <a:latin typeface="Times New Roman" panose="02020603050405020304" pitchFamily="18" charset="0"/>
                    <a:cs typeface="Times New Roman" panose="02020603050405020304" pitchFamily="18" charset="0"/>
                  </a:rPr>
                  <a:t>min{(</a:t>
                </a:r>
                <a14:m>
                  <m:oMath xmlns:m="http://schemas.openxmlformats.org/officeDocument/2006/math">
                    <m:nary>
                      <m:naryPr>
                        <m:chr m:val="∑"/>
                        <m:supHide m:val="on"/>
                        <m:ctrlPr>
                          <a:rPr lang="en-US" sz="2000" i="1" smtClean="0">
                            <a:solidFill>
                              <a:schemeClr val="tx1"/>
                            </a:solidFill>
                            <a:latin typeface="Cambria Math" panose="02040503050406030204" pitchFamily="18" charset="0"/>
                            <a:cs typeface="Times New Roman" panose="02020603050405020304" pitchFamily="18" charset="0"/>
                          </a:rPr>
                        </m:ctrlPr>
                      </m:naryPr>
                      <m:sub>
                        <m:r>
                          <m:rPr>
                            <m:brk m:alnAt="7"/>
                          </m:rPr>
                          <a:rPr lang="en-US" sz="2000" b="0" i="1" smtClean="0">
                            <a:solidFill>
                              <a:schemeClr val="tx1"/>
                            </a:solidFill>
                            <a:latin typeface="Cambria Math" panose="02040503050406030204" pitchFamily="18" charset="0"/>
                            <a:cs typeface="Times New Roman" panose="02020603050405020304" pitchFamily="18" charset="0"/>
                          </a:rPr>
                          <m:t>∀</m:t>
                        </m:r>
                        <m:r>
                          <a:rPr lang="en-US" sz="2000" b="0" i="1" smtClean="0">
                            <a:solidFill>
                              <a:schemeClr val="tx1"/>
                            </a:solidFill>
                            <a:latin typeface="Cambria Math" panose="02040503050406030204" pitchFamily="18" charset="0"/>
                            <a:cs typeface="Times New Roman" panose="02020603050405020304" pitchFamily="18" charset="0"/>
                          </a:rPr>
                          <m:t>𝑝</m:t>
                        </m:r>
                      </m:sub>
                      <m:sup/>
                      <m:e>
                        <m:nary>
                          <m:naryPr>
                            <m:chr m:val="∑"/>
                            <m:supHide m:val="on"/>
                            <m:ctrlPr>
                              <a:rPr lang="en-US" sz="2000" i="1" smtClean="0">
                                <a:solidFill>
                                  <a:schemeClr val="tx1"/>
                                </a:solidFill>
                                <a:latin typeface="Cambria Math" panose="02040503050406030204" pitchFamily="18" charset="0"/>
                                <a:cs typeface="Times New Roman" panose="02020603050405020304" pitchFamily="18" charset="0"/>
                              </a:rPr>
                            </m:ctrlPr>
                          </m:naryPr>
                          <m:sub>
                            <m:r>
                              <m:rPr>
                                <m:brk m:alnAt="7"/>
                              </m:rPr>
                              <a:rPr lang="en-US" sz="2000" b="0" i="1" smtClean="0">
                                <a:solidFill>
                                  <a:schemeClr val="tx1"/>
                                </a:solidFill>
                                <a:latin typeface="Cambria Math" panose="02040503050406030204" pitchFamily="18" charset="0"/>
                                <a:cs typeface="Times New Roman" panose="02020603050405020304" pitchFamily="18" charset="0"/>
                              </a:rPr>
                              <m:t>𝑘</m:t>
                            </m:r>
                            <m:r>
                              <a:rPr lang="en-US" sz="2000" b="0" i="1" smtClean="0">
                                <a:solidFill>
                                  <a:schemeClr val="tx1"/>
                                </a:solidFill>
                                <a:latin typeface="Cambria Math" panose="02040503050406030204" pitchFamily="18" charset="0"/>
                                <a:cs typeface="Times New Roman" panose="02020603050405020304" pitchFamily="18" charset="0"/>
                              </a:rPr>
                              <m:t>∈</m:t>
                            </m:r>
                            <m:sSub>
                              <m:sSubPr>
                                <m:ctrlPr>
                                  <a:rPr lang="en-US" sz="2000" b="0" i="1" smtClean="0">
                                    <a:solidFill>
                                      <a:schemeClr val="tx1"/>
                                    </a:solidFill>
                                    <a:latin typeface="Cambria Math" panose="02040503050406030204" pitchFamily="18" charset="0"/>
                                    <a:cs typeface="Times New Roman" panose="02020603050405020304" pitchFamily="18" charset="0"/>
                                  </a:rPr>
                                </m:ctrlPr>
                              </m:sSubPr>
                              <m:e>
                                <m:r>
                                  <m:rPr>
                                    <m:brk m:alnAt="7"/>
                                  </m:rPr>
                                  <a:rPr lang="en-US" sz="2000" b="0" i="1" smtClean="0">
                                    <a:solidFill>
                                      <a:schemeClr val="tx1"/>
                                    </a:solidFill>
                                    <a:latin typeface="Cambria Math" panose="02040503050406030204" pitchFamily="18" charset="0"/>
                                    <a:cs typeface="Times New Roman" panose="02020603050405020304" pitchFamily="18" charset="0"/>
                                  </a:rPr>
                                  <m:t>𝐿</m:t>
                                </m:r>
                              </m:e>
                              <m:sub>
                                <m:r>
                                  <m:rPr>
                                    <m:brk m:alnAt="7"/>
                                  </m:rPr>
                                  <a:rPr lang="en-US" sz="2000" b="0" i="1" smtClean="0">
                                    <a:solidFill>
                                      <a:schemeClr val="tx1"/>
                                    </a:solidFill>
                                    <a:latin typeface="Cambria Math" panose="02040503050406030204" pitchFamily="18" charset="0"/>
                                    <a:cs typeface="Times New Roman" panose="02020603050405020304" pitchFamily="18" charset="0"/>
                                  </a:rPr>
                                  <m:t>𝑝</m:t>
                                </m:r>
                              </m:sub>
                            </m:sSub>
                          </m:sub>
                          <m:sup/>
                          <m:e>
                            <m:nary>
                              <m:naryPr>
                                <m:chr m:val="∑"/>
                                <m:supHide m:val="on"/>
                                <m:ctrlPr>
                                  <a:rPr lang="en-US" sz="2000" i="1" smtClean="0">
                                    <a:solidFill>
                                      <a:schemeClr val="tx1"/>
                                    </a:solidFill>
                                    <a:latin typeface="Cambria Math" panose="02040503050406030204" pitchFamily="18" charset="0"/>
                                    <a:cs typeface="Times New Roman" panose="02020603050405020304" pitchFamily="18" charset="0"/>
                                  </a:rPr>
                                </m:ctrlPr>
                              </m:naryPr>
                              <m:sub>
                                <m:sSup>
                                  <m:sSupPr>
                                    <m:ctrlPr>
                                      <a:rPr lang="en-US" sz="2000" b="0" i="1" smtClean="0">
                                        <a:solidFill>
                                          <a:schemeClr val="tx1"/>
                                        </a:solidFill>
                                        <a:latin typeface="Cambria Math" panose="02040503050406030204" pitchFamily="18" charset="0"/>
                                        <a:cs typeface="Times New Roman" panose="02020603050405020304" pitchFamily="18" charset="0"/>
                                      </a:rPr>
                                    </m:ctrlPr>
                                  </m:sSupPr>
                                  <m:e>
                                    <m:r>
                                      <a:rPr lang="en-US" sz="2000" b="0" i="1" smtClean="0">
                                        <a:solidFill>
                                          <a:schemeClr val="tx1"/>
                                        </a:solidFill>
                                        <a:latin typeface="Cambria Math" panose="02040503050406030204" pitchFamily="18" charset="0"/>
                                        <a:cs typeface="Times New Roman" panose="02020603050405020304" pitchFamily="18" charset="0"/>
                                      </a:rPr>
                                      <m:t>𝑐</m:t>
                                    </m:r>
                                    <m:r>
                                      <m:rPr>
                                        <m:brk m:alnAt="7"/>
                                      </m:rPr>
                                      <a:rPr lang="en-US" sz="2000" b="0" i="1" smtClean="0">
                                        <a:solidFill>
                                          <a:schemeClr val="tx1"/>
                                        </a:solidFill>
                                        <a:latin typeface="Cambria Math" panose="02040503050406030204" pitchFamily="18" charset="0"/>
                                        <a:cs typeface="Times New Roman" panose="02020603050405020304" pitchFamily="18" charset="0"/>
                                      </a:rPr>
                                      <m:t>∈</m:t>
                                    </m:r>
                                    <m:r>
                                      <a:rPr lang="en-US" sz="2000" b="0" i="1" smtClean="0">
                                        <a:solidFill>
                                          <a:schemeClr val="tx1"/>
                                        </a:solidFill>
                                        <a:latin typeface="Cambria Math" panose="02040503050406030204" pitchFamily="18" charset="0"/>
                                        <a:cs typeface="Times New Roman" panose="02020603050405020304" pitchFamily="18" charset="0"/>
                                      </a:rPr>
                                      <m:t>𝐶</m:t>
                                    </m:r>
                                  </m:e>
                                  <m:sup>
                                    <m:r>
                                      <m:rPr>
                                        <m:brk m:alnAt="7"/>
                                      </m:rPr>
                                      <a:rPr lang="en-US" sz="2000" b="0" i="1" smtClean="0">
                                        <a:solidFill>
                                          <a:schemeClr val="tx1"/>
                                        </a:solidFill>
                                        <a:latin typeface="Cambria Math" panose="02040503050406030204" pitchFamily="18" charset="0"/>
                                        <a:cs typeface="Times New Roman" panose="02020603050405020304" pitchFamily="18" charset="0"/>
                                      </a:rPr>
                                      <m:t>𝐿</m:t>
                                    </m:r>
                                  </m:sup>
                                </m:sSup>
                              </m:sub>
                              <m:sup/>
                              <m:e>
                                <m:sSub>
                                  <m:sSubPr>
                                    <m:ctrlPr>
                                      <a:rPr lang="en-US" sz="2000" b="0" i="1" smtClean="0">
                                        <a:solidFill>
                                          <a:srgbClr val="FF0000"/>
                                        </a:solidFill>
                                        <a:latin typeface="Cambria Math" panose="02040503050406030204" pitchFamily="18" charset="0"/>
                                        <a:cs typeface="Times New Roman" panose="02020603050405020304" pitchFamily="18" charset="0"/>
                                      </a:rPr>
                                    </m:ctrlPr>
                                  </m:sSubPr>
                                  <m:e>
                                    <m:r>
                                      <a:rPr lang="en-US" sz="2000" b="0" i="1" smtClean="0">
                                        <a:solidFill>
                                          <a:srgbClr val="FF0000"/>
                                        </a:solidFill>
                                        <a:latin typeface="Cambria Math" panose="02040503050406030204" pitchFamily="18" charset="0"/>
                                        <a:cs typeface="Times New Roman" panose="02020603050405020304" pitchFamily="18" charset="0"/>
                                      </a:rPr>
                                      <m:t>𝑊</m:t>
                                    </m:r>
                                  </m:e>
                                  <m:sub>
                                    <m:r>
                                      <a:rPr lang="en-US" sz="2000" b="0" i="1" smtClean="0">
                                        <a:solidFill>
                                          <a:srgbClr val="FF0000"/>
                                        </a:solidFill>
                                        <a:latin typeface="Cambria Math" panose="02040503050406030204" pitchFamily="18" charset="0"/>
                                        <a:cs typeface="Times New Roman" panose="02020603050405020304" pitchFamily="18" charset="0"/>
                                      </a:rPr>
                                      <m:t>𝑝</m:t>
                                    </m:r>
                                  </m:sub>
                                </m:sSub>
                              </m:e>
                            </m:nary>
                            <m:sSub>
                              <m:sSubPr>
                                <m:ctrlPr>
                                  <a:rPr lang="en-US" sz="2000" b="0" i="1" smtClean="0">
                                    <a:solidFill>
                                      <a:schemeClr val="tx1"/>
                                    </a:solidFill>
                                    <a:latin typeface="Cambria Math" panose="02040503050406030204" pitchFamily="18" charset="0"/>
                                    <a:cs typeface="Times New Roman" panose="02020603050405020304" pitchFamily="18" charset="0"/>
                                  </a:rPr>
                                </m:ctrlPr>
                              </m:sSubPr>
                              <m:e>
                                <m:r>
                                  <a:rPr lang="en-US" sz="2000" b="0" i="1" smtClean="0">
                                    <a:solidFill>
                                      <a:schemeClr val="tx1"/>
                                    </a:solidFill>
                                    <a:latin typeface="Cambria Math" panose="02040503050406030204" pitchFamily="18" charset="0"/>
                                    <a:cs typeface="Times New Roman" panose="02020603050405020304" pitchFamily="18" charset="0"/>
                                  </a:rPr>
                                  <m:t>𝛼</m:t>
                                </m:r>
                              </m:e>
                              <m:sub>
                                <m:r>
                                  <a:rPr lang="en-US" sz="2000" b="0" i="1" smtClean="0">
                                    <a:solidFill>
                                      <a:schemeClr val="tx1"/>
                                    </a:solidFill>
                                    <a:latin typeface="Cambria Math" panose="02040503050406030204" pitchFamily="18" charset="0"/>
                                    <a:cs typeface="Times New Roman" panose="02020603050405020304" pitchFamily="18" charset="0"/>
                                  </a:rPr>
                                  <m:t>𝑐</m:t>
                                </m:r>
                                <m:r>
                                  <a:rPr lang="en-US" sz="2000" b="0" i="1" smtClean="0">
                                    <a:solidFill>
                                      <a:schemeClr val="tx1"/>
                                    </a:solidFill>
                                    <a:latin typeface="Cambria Math" panose="02040503050406030204" pitchFamily="18" charset="0"/>
                                    <a:cs typeface="Times New Roman" panose="02020603050405020304" pitchFamily="18" charset="0"/>
                                  </a:rPr>
                                  <m:t>,</m:t>
                                </m:r>
                                <m:r>
                                  <a:rPr lang="en-US" sz="2000" b="0" i="1" smtClean="0">
                                    <a:solidFill>
                                      <a:schemeClr val="tx1"/>
                                    </a:solidFill>
                                    <a:latin typeface="Cambria Math" panose="02040503050406030204" pitchFamily="18" charset="0"/>
                                    <a:cs typeface="Times New Roman" panose="02020603050405020304" pitchFamily="18" charset="0"/>
                                  </a:rPr>
                                  <m:t>𝑘</m:t>
                                </m:r>
                              </m:sub>
                            </m:sSub>
                          </m:e>
                        </m:nary>
                      </m:e>
                    </m:nary>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s.t.</a:t>
                </a:r>
                <a:r>
                  <a:rPr lang="en-US" sz="2000" dirty="0">
                    <a:solidFill>
                      <a:schemeClr val="tx1"/>
                    </a:solidFill>
                    <a:latin typeface="Times New Roman" panose="02020603050405020304" pitchFamily="18" charset="0"/>
                    <a:cs typeface="Times New Roman" panose="02020603050405020304" pitchFamily="18" charset="0"/>
                  </a:rPr>
                  <a:t> routing constraints}</a:t>
                </a:r>
              </a:p>
              <a:p>
                <a:pPr>
                  <a:lnSpc>
                    <a:spcPct val="100000"/>
                  </a:lnSpc>
                </a:pPr>
                <a:endParaRPr lang="en-US" sz="2000" dirty="0">
                  <a:latin typeface="Times New Roman" panose="02020603050405020304" pitchFamily="18" charset="0"/>
                  <a:cs typeface="Times New Roman" panose="02020603050405020304" pitchFamily="18" charset="0"/>
                </a:endParaRPr>
              </a:p>
            </p:txBody>
          </p:sp>
        </mc:Choice>
        <mc:Fallback xmlns="">
          <p:sp>
            <p:nvSpPr>
              <p:cNvPr id="6" name="Content Placeholder 2">
                <a:extLst>
                  <a:ext uri="{FF2B5EF4-FFF2-40B4-BE49-F238E27FC236}">
                    <a16:creationId xmlns:a16="http://schemas.microsoft.com/office/drawing/2014/main" id="{E46F6479-502E-4239-8E28-C78805A7AE7F}"/>
                  </a:ext>
                </a:extLst>
              </p:cNvPr>
              <p:cNvSpPr>
                <a:spLocks noGrp="1" noRot="1" noChangeAspect="1" noMove="1" noResize="1" noEditPoints="1" noAdjustHandles="1" noChangeArrowheads="1" noChangeShapeType="1" noTextEdit="1"/>
              </p:cNvSpPr>
              <p:nvPr>
                <p:ph idx="1"/>
              </p:nvPr>
            </p:nvSpPr>
            <p:spPr>
              <a:xfrm>
                <a:off x="609600" y="914400"/>
                <a:ext cx="8077200" cy="4595467"/>
              </a:xfrm>
              <a:blipFill>
                <a:blip r:embed="rId3"/>
                <a:stretch>
                  <a:fillRect l="-226" t="-663" b="-125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9932" y="5662266"/>
                <a:ext cx="3533703" cy="357534"/>
              </a:xfrm>
              <a:prstGeom prst="rect">
                <a:avLst/>
              </a:prstGeom>
              <a:ln>
                <a:solidFill>
                  <a:schemeClr val="tx1"/>
                </a:solidFill>
              </a:ln>
            </p:spPr>
            <p:txBody>
              <a:bodyPr wrap="square">
                <a:spAutoFit/>
              </a:bodyPr>
              <a:lstStyle/>
              <a:p>
                <a14:m>
                  <m:oMath xmlns:m="http://schemas.openxmlformats.org/officeDocument/2006/math">
                    <m:sSub>
                      <m:sSubPr>
                        <m:ctrlPr>
                          <a:rPr lang="en-US" sz="1600" b="0" i="1" dirty="0" smtClean="0">
                            <a:solidFill>
                              <a:srgbClr val="000000"/>
                            </a:solidFill>
                            <a:latin typeface="Cambria Math" panose="02040503050406030204" pitchFamily="18" charset="0"/>
                          </a:rPr>
                        </m:ctrlPr>
                      </m:sSubPr>
                      <m:e>
                        <m:r>
                          <a:rPr lang="en-US" sz="1600" i="1" dirty="0" smtClean="0">
                            <a:solidFill>
                              <a:srgbClr val="000000"/>
                            </a:solidFill>
                            <a:latin typeface="Cambria Math" panose="02040503050406030204" pitchFamily="18" charset="0"/>
                          </a:rPr>
                          <m:t>𝐿</m:t>
                        </m:r>
                      </m:e>
                      <m:sub>
                        <m:r>
                          <a:rPr lang="en-US" sz="1600" b="0" i="1" dirty="0" smtClean="0">
                            <a:solidFill>
                              <a:srgbClr val="000000"/>
                            </a:solidFill>
                            <a:latin typeface="Cambria Math" panose="02040503050406030204" pitchFamily="18" charset="0"/>
                          </a:rPr>
                          <m:t>𝑝</m:t>
                        </m:r>
                      </m:sub>
                    </m:sSub>
                    <m:r>
                      <a:rPr lang="en-US" sz="1600" b="0" i="1" dirty="0" smtClean="0">
                        <a:solidFill>
                          <a:srgbClr val="000000"/>
                        </a:solidFill>
                        <a:latin typeface="Cambria Math" panose="02040503050406030204" pitchFamily="18" charset="0"/>
                      </a:rPr>
                      <m:t>:</m:t>
                    </m:r>
                  </m:oMath>
                </a14:m>
                <a:r>
                  <a:rPr lang="en-US" sz="1600" dirty="0">
                    <a:solidFill>
                      <a:srgbClr val="000000"/>
                    </a:solidFill>
                    <a:latin typeface="CMR10"/>
                  </a:rPr>
                  <a:t>set of lines to repair with priority </a:t>
                </a:r>
                <a:r>
                  <a:rPr lang="en-US" sz="1600" i="1" dirty="0">
                    <a:solidFill>
                      <a:srgbClr val="000000"/>
                    </a:solidFill>
                    <a:latin typeface="CMMI10"/>
                  </a:rPr>
                  <a:t>p</a:t>
                </a:r>
                <a:r>
                  <a:rPr lang="en-US" sz="1600" dirty="0"/>
                  <a:t> </a:t>
                </a:r>
              </a:p>
            </p:txBody>
          </p:sp>
        </mc:Choice>
        <mc:Fallback xmlns="">
          <p:sp>
            <p:nvSpPr>
              <p:cNvPr id="7" name="Rectangle 6"/>
              <p:cNvSpPr>
                <a:spLocks noRot="1" noChangeAspect="1" noMove="1" noResize="1" noEditPoints="1" noAdjustHandles="1" noChangeArrowheads="1" noChangeShapeType="1" noTextEdit="1"/>
              </p:cNvSpPr>
              <p:nvPr/>
            </p:nvSpPr>
            <p:spPr>
              <a:xfrm>
                <a:off x="639932" y="5662266"/>
                <a:ext cx="3533703" cy="357534"/>
              </a:xfrm>
              <a:prstGeom prst="rect">
                <a:avLst/>
              </a:prstGeom>
              <a:blipFill>
                <a:blip r:embed="rId4"/>
                <a:stretch>
                  <a:fillRect l="-115292" t="-2731148" r="-29553" b="-176885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849768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Cluster-based</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46F6479-502E-4239-8E28-C78805A7AE7F}"/>
                  </a:ext>
                </a:extLst>
              </p:cNvPr>
              <p:cNvSpPr txBox="1">
                <a:spLocks/>
              </p:cNvSpPr>
              <p:nvPr/>
            </p:nvSpPr>
            <p:spPr>
              <a:xfrm>
                <a:off x="609600" y="838200"/>
                <a:ext cx="8153400" cy="2500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dirty="0">
                    <a:latin typeface="Times New Roman" panose="02020603050405020304" pitchFamily="18" charset="0"/>
                    <a:cs typeface="Times New Roman" panose="02020603050405020304" pitchFamily="18" charset="0"/>
                  </a:rPr>
                  <a:t>Cluster the damaged components to depots.</a:t>
                </a:r>
              </a:p>
              <a:p>
                <a:pPr lvl="1" fontAlgn="auto">
                  <a:spcAft>
                    <a:spcPts val="0"/>
                  </a:spcAft>
                </a:pPr>
                <a:r>
                  <a:rPr lang="en-US" sz="2200" dirty="0">
                    <a:latin typeface="Times New Roman" panose="02020603050405020304" pitchFamily="18" charset="0"/>
                    <a:cs typeface="Times New Roman" panose="02020603050405020304" pitchFamily="18" charset="0"/>
                  </a:rPr>
                  <a:t>min {(distance between depots and components)| </a:t>
                </a:r>
                <a:r>
                  <a:rPr lang="en-US" sz="2200" dirty="0" err="1">
                    <a:latin typeface="Times New Roman" panose="02020603050405020304" pitchFamily="18" charset="0"/>
                    <a:cs typeface="Times New Roman" panose="02020603050405020304" pitchFamily="18" charset="0"/>
                  </a:rPr>
                  <a:t>s.t.</a:t>
                </a:r>
                <a:r>
                  <a:rPr lang="en-US" sz="2200" dirty="0">
                    <a:latin typeface="Times New Roman" panose="02020603050405020304" pitchFamily="18" charset="0"/>
                    <a:cs typeface="Times New Roman" panose="02020603050405020304" pitchFamily="18" charset="0"/>
                  </a:rPr>
                  <a:t> resource constraint}</a:t>
                </a:r>
              </a:p>
              <a:p>
                <a:pPr fontAlgn="auto">
                  <a:spcAft>
                    <a:spcPts val="0"/>
                  </a:spcAft>
                </a:pPr>
                <a:r>
                  <a:rPr lang="en-US" sz="2200" dirty="0">
                    <a:latin typeface="Times New Roman" panose="02020603050405020304" pitchFamily="18" charset="0"/>
                    <a:cs typeface="Times New Roman" panose="02020603050405020304" pitchFamily="18" charset="0"/>
                  </a:rPr>
                  <a:t>C-DSRRP</a:t>
                </a:r>
              </a:p>
              <a:p>
                <a:pPr lvl="1" fontAlgn="auto">
                  <a:spcAft>
                    <a:spcPts val="0"/>
                  </a:spcAft>
                </a:pPr>
                <a:r>
                  <a:rPr lang="en-US" sz="2200" dirty="0">
                    <a:latin typeface="Times New Roman" panose="02020603050405020304" pitchFamily="18" charset="0"/>
                    <a:cs typeface="Times New Roman" panose="02020603050405020304" pitchFamily="18" charset="0"/>
                  </a:rPr>
                  <a:t>Solve DSRRP with the crews routed based on the clusters.</a:t>
                </a:r>
              </a:p>
              <a:p>
                <a:pPr fontAlgn="auto">
                  <a:spcAft>
                    <a:spcPts val="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VRP problem </a:t>
                </a:r>
                <a14:m>
                  <m:oMath xmlns:m="http://schemas.openxmlformats.org/officeDocument/2006/math">
                    <m:r>
                      <a:rPr lang="en-US" sz="2200" i="1" smtClean="0">
                        <a:latin typeface="Cambria Math" panose="02040503050406030204" pitchFamily="18" charset="0"/>
                        <a:cs typeface="Times New Roman" panose="02020603050405020304" pitchFamily="18" charset="0"/>
                      </a:rPr>
                      <m:t>→ </m:t>
                    </m:r>
                  </m:oMath>
                </a14:m>
                <a:r>
                  <a:rPr lang="en-US" sz="2200" dirty="0">
                    <a:latin typeface="Times New Roman" panose="02020603050405020304" pitchFamily="18" charset="0"/>
                    <a:cs typeface="Times New Roman" panose="02020603050405020304" pitchFamily="18" charset="0"/>
                  </a:rPr>
                  <a:t>Multi-VRP </a:t>
                </a:r>
                <a:r>
                  <a:rPr lang="en-US" sz="2200" dirty="0" err="1">
                    <a:latin typeface="Times New Roman" panose="02020603050405020304" pitchFamily="18" charset="0"/>
                    <a:cs typeface="Times New Roman" panose="02020603050405020304" pitchFamily="18" charset="0"/>
                  </a:rPr>
                  <a:t>subproblems</a:t>
                </a:r>
                <a:endParaRPr lang="en-US" sz="2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pPr>
                <a:endParaRPr lang="en-US" sz="2200" dirty="0">
                  <a:latin typeface="Times New Roman" panose="02020603050405020304" pitchFamily="18" charset="0"/>
                  <a:cs typeface="Times New Roman" panose="02020603050405020304" pitchFamily="18" charset="0"/>
                </a:endParaRPr>
              </a:p>
            </p:txBody>
          </p:sp>
        </mc:Choice>
        <mc:Fallback xmlns="">
          <p:sp>
            <p:nvSpPr>
              <p:cNvPr id="9" name="Content Placeholder 2">
                <a:extLst>
                  <a:ext uri="{FF2B5EF4-FFF2-40B4-BE49-F238E27FC236}">
                    <a16:creationId xmlns:a16="http://schemas.microsoft.com/office/drawing/2014/main" id="{E46F6479-502E-4239-8E28-C78805A7AE7F}"/>
                  </a:ext>
                </a:extLst>
              </p:cNvPr>
              <p:cNvSpPr txBox="1">
                <a:spLocks noRot="1" noChangeAspect="1" noMove="1" noResize="1" noEditPoints="1" noAdjustHandles="1" noChangeArrowheads="1" noChangeShapeType="1" noTextEdit="1"/>
              </p:cNvSpPr>
              <p:nvPr/>
            </p:nvSpPr>
            <p:spPr>
              <a:xfrm>
                <a:off x="609600" y="838200"/>
                <a:ext cx="8153400" cy="2500316"/>
              </a:xfrm>
              <a:prstGeom prst="rect">
                <a:avLst/>
              </a:prstGeom>
              <a:blipFill>
                <a:blip r:embed="rId3"/>
                <a:stretch>
                  <a:fillRect l="-13677" t="-217561" b="-108537"/>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381000" y="3550509"/>
            <a:ext cx="4191000" cy="2101048"/>
          </a:xfrm>
          <a:prstGeom prst="rect">
            <a:avLst/>
          </a:prstGeom>
        </p:spPr>
      </p:pic>
      <p:pic>
        <p:nvPicPr>
          <p:cNvPr id="11" name="Picture 10"/>
          <p:cNvPicPr>
            <a:picLocks noChangeAspect="1"/>
          </p:cNvPicPr>
          <p:nvPr/>
        </p:nvPicPr>
        <p:blipFill>
          <a:blip r:embed="rId5"/>
          <a:stretch>
            <a:fillRect/>
          </a:stretch>
        </p:blipFill>
        <p:spPr>
          <a:xfrm>
            <a:off x="4924440" y="3581401"/>
            <a:ext cx="4219560" cy="2133599"/>
          </a:xfrm>
          <a:prstGeom prst="rect">
            <a:avLst/>
          </a:prstGeom>
        </p:spPr>
      </p:pic>
    </p:spTree>
    <p:extLst>
      <p:ext uri="{BB962C8B-B14F-4D97-AF65-F5344CB8AC3E}">
        <p14:creationId xmlns:p14="http://schemas.microsoft.com/office/powerpoint/2010/main" val="3808136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r>
              <a:rPr lang="en-US" sz="3600" dirty="0"/>
              <a:t>Assignment-based</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8" name="Picture 7"/>
          <p:cNvPicPr>
            <a:picLocks noChangeAspect="1"/>
          </p:cNvPicPr>
          <p:nvPr/>
        </p:nvPicPr>
        <p:blipFill>
          <a:blip r:embed="rId3"/>
          <a:stretch>
            <a:fillRect/>
          </a:stretch>
        </p:blipFill>
        <p:spPr>
          <a:xfrm>
            <a:off x="152400" y="3739659"/>
            <a:ext cx="4191000" cy="2101432"/>
          </a:xfrm>
          <a:prstGeom prst="rect">
            <a:avLst/>
          </a:prstGeom>
        </p:spPr>
      </p:pic>
      <p:pic>
        <p:nvPicPr>
          <p:cNvPr id="12" name="Picture 11"/>
          <p:cNvPicPr>
            <a:picLocks noChangeAspect="1"/>
          </p:cNvPicPr>
          <p:nvPr/>
        </p:nvPicPr>
        <p:blipFill>
          <a:blip r:embed="rId4"/>
          <a:stretch>
            <a:fillRect/>
          </a:stretch>
        </p:blipFill>
        <p:spPr>
          <a:xfrm>
            <a:off x="4724400" y="3701451"/>
            <a:ext cx="4267200" cy="2139640"/>
          </a:xfrm>
          <a:prstGeom prst="rect">
            <a:avLst/>
          </a:prstGeom>
        </p:spPr>
      </p:pic>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E46F6479-502E-4239-8E28-C78805A7AE7F}"/>
                  </a:ext>
                </a:extLst>
              </p:cNvPr>
              <p:cNvSpPr>
                <a:spLocks noGrp="1"/>
              </p:cNvSpPr>
              <p:nvPr>
                <p:ph idx="1"/>
              </p:nvPr>
            </p:nvSpPr>
            <p:spPr>
              <a:xfrm>
                <a:off x="533401" y="973832"/>
                <a:ext cx="8077200" cy="2626076"/>
              </a:xfrm>
            </p:spPr>
            <p:txBody>
              <a:bodyPr>
                <a:noAutofit/>
              </a:bodyPr>
              <a:lstStyle/>
              <a:p>
                <a:pPr>
                  <a:buClr>
                    <a:schemeClr val="tx1"/>
                  </a:buClr>
                </a:pPr>
                <a:r>
                  <a:rPr lang="en-US" sz="2000" dirty="0">
                    <a:solidFill>
                      <a:schemeClr val="tx1"/>
                    </a:solidFill>
                    <a:latin typeface="Times New Roman" panose="02020603050405020304" pitchFamily="18" charset="0"/>
                    <a:cs typeface="Times New Roman" panose="02020603050405020304" pitchFamily="18" charset="0"/>
                  </a:rPr>
                  <a:t>Assign the damaged components to crews.</a:t>
                </a:r>
              </a:p>
              <a:p>
                <a:pPr lvl="1">
                  <a:buClr>
                    <a:schemeClr val="tx1"/>
                  </a:buClr>
                </a:pPr>
                <a:r>
                  <a:rPr lang="en-US" sz="2000" dirty="0">
                    <a:solidFill>
                      <a:schemeClr val="tx1"/>
                    </a:solidFill>
                    <a:latin typeface="Times New Roman" panose="02020603050405020304" pitchFamily="18" charset="0"/>
                    <a:cs typeface="Times New Roman" panose="02020603050405020304" pitchFamily="18" charset="0"/>
                  </a:rPr>
                  <a:t>min {(distances between components that are assigned to the crews)| </a:t>
                </a:r>
              </a:p>
              <a:p>
                <a:pPr marL="457200" lvl="1" indent="0">
                  <a:buNone/>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s.t.</a:t>
                </a:r>
                <a:r>
                  <a:rPr lang="en-US" sz="2000" dirty="0">
                    <a:solidFill>
                      <a:schemeClr val="tx1"/>
                    </a:solidFill>
                    <a:latin typeface="Times New Roman" panose="02020603050405020304" pitchFamily="18" charset="0"/>
                    <a:cs typeface="Times New Roman" panose="02020603050405020304" pitchFamily="18" charset="0"/>
                  </a:rPr>
                  <a:t> resource constraint and assignment constraints}</a:t>
                </a:r>
              </a:p>
              <a:p>
                <a:pPr>
                  <a:buClrTx/>
                </a:pPr>
                <a:r>
                  <a:rPr lang="en-US" sz="2000" dirty="0">
                    <a:solidFill>
                      <a:schemeClr val="tx1"/>
                    </a:solidFill>
                    <a:latin typeface="Times New Roman" panose="02020603050405020304" pitchFamily="18" charset="0"/>
                    <a:cs typeface="Times New Roman" panose="02020603050405020304" pitchFamily="18" charset="0"/>
                  </a:rPr>
                  <a:t>A-DSRRP</a:t>
                </a:r>
              </a:p>
              <a:p>
                <a:pPr lvl="1">
                  <a:buClrTx/>
                </a:pPr>
                <a:r>
                  <a:rPr lang="en-US" sz="2000" dirty="0">
                    <a:solidFill>
                      <a:schemeClr val="tx1"/>
                    </a:solidFill>
                    <a:latin typeface="Times New Roman" panose="02020603050405020304" pitchFamily="18" charset="0"/>
                    <a:cs typeface="Times New Roman" panose="02020603050405020304" pitchFamily="18" charset="0"/>
                  </a:rPr>
                  <a:t>Solve DSRRP with the crews routed based on the assignments.</a:t>
                </a:r>
              </a:p>
              <a:p>
                <a:pPr>
                  <a:buClrTx/>
                  <a:buFont typeface="Wingdings" panose="05000000000000000000"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VRP problem </a:t>
                </a:r>
                <a14:m>
                  <m:oMath xmlns:m="http://schemas.openxmlformats.org/officeDocument/2006/math">
                    <m:r>
                      <a:rPr lang="en-US" sz="2000" b="0" i="1" smtClean="0">
                        <a:solidFill>
                          <a:schemeClr val="tx1"/>
                        </a:solidFill>
                        <a:latin typeface="Cambria Math" panose="02040503050406030204" pitchFamily="18" charset="0"/>
                        <a:cs typeface="Times New Roman" panose="02020603050405020304" pitchFamily="18" charset="0"/>
                      </a:rPr>
                      <m:t>→ </m:t>
                    </m:r>
                  </m:oMath>
                </a14:m>
                <a:r>
                  <a:rPr lang="en-US" sz="2000" dirty="0">
                    <a:solidFill>
                      <a:schemeClr val="tx1"/>
                    </a:solidFill>
                    <a:latin typeface="Times New Roman" panose="02020603050405020304" pitchFamily="18" charset="0"/>
                    <a:cs typeface="Times New Roman" panose="02020603050405020304" pitchFamily="18" charset="0"/>
                  </a:rPr>
                  <a:t>Multi-TSP </a:t>
                </a:r>
                <a:r>
                  <a:rPr lang="en-US" sz="2000" dirty="0" err="1">
                    <a:solidFill>
                      <a:schemeClr val="tx1"/>
                    </a:solidFill>
                    <a:latin typeface="Times New Roman" panose="02020603050405020304" pitchFamily="18" charset="0"/>
                    <a:cs typeface="Times New Roman" panose="02020603050405020304" pitchFamily="18" charset="0"/>
                  </a:rPr>
                  <a:t>subproblems</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p:txBody>
          </p:sp>
        </mc:Choice>
        <mc:Fallback xmlns="">
          <p:sp>
            <p:nvSpPr>
              <p:cNvPr id="13" name="Content Placeholder 2">
                <a:extLst>
                  <a:ext uri="{FF2B5EF4-FFF2-40B4-BE49-F238E27FC236}">
                    <a16:creationId xmlns:a16="http://schemas.microsoft.com/office/drawing/2014/main" id="{E46F6479-502E-4239-8E28-C78805A7AE7F}"/>
                  </a:ext>
                </a:extLst>
              </p:cNvPr>
              <p:cNvSpPr>
                <a:spLocks noGrp="1" noRot="1" noChangeAspect="1" noMove="1" noResize="1" noEditPoints="1" noAdjustHandles="1" noChangeArrowheads="1" noChangeShapeType="1" noTextEdit="1"/>
              </p:cNvSpPr>
              <p:nvPr>
                <p:ph idx="1"/>
              </p:nvPr>
            </p:nvSpPr>
            <p:spPr>
              <a:xfrm>
                <a:off x="533401" y="973832"/>
                <a:ext cx="8077200" cy="2626076"/>
              </a:xfrm>
              <a:blipFill>
                <a:blip r:embed="rId5"/>
                <a:stretch>
                  <a:fillRect l="-302" t="-1392"/>
                </a:stretch>
              </a:blipFill>
            </p:spPr>
            <p:txBody>
              <a:bodyPr/>
              <a:lstStyle/>
              <a:p>
                <a:r>
                  <a:rPr lang="en-US">
                    <a:noFill/>
                  </a:rPr>
                  <a:t> </a:t>
                </a:r>
              </a:p>
            </p:txBody>
          </p:sp>
        </mc:Fallback>
      </mc:AlternateContent>
    </p:spTree>
    <p:extLst>
      <p:ext uri="{BB962C8B-B14F-4D97-AF65-F5344CB8AC3E}">
        <p14:creationId xmlns:p14="http://schemas.microsoft.com/office/powerpoint/2010/main" val="1863085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Reoptimization (A-DSRRP → Large Neighborhood Search)</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9" name="Content Placeholder 6"/>
              <p:cNvSpPr txBox="1">
                <a:spLocks/>
              </p:cNvSpPr>
              <p:nvPr/>
            </p:nvSpPr>
            <p:spPr>
              <a:xfrm>
                <a:off x="381001" y="1219200"/>
                <a:ext cx="4960696" cy="26352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Select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𝑠𝑠</m:t>
                    </m:r>
                  </m:oMath>
                </a14:m>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nodes (damaged components)</a:t>
                </a:r>
              </a:p>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Remove part of the route connected to the selected components</a:t>
                </a:r>
              </a:p>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Set rest of the route to be constant</a:t>
                </a:r>
              </a:p>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Solve the optimization problem DSRRP (with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warm start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limit 120 s)</a:t>
                </a:r>
              </a:p>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Repeat until we reach the stopping criteria (increase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𝑠𝑠</m:t>
                    </m:r>
                  </m:oMath>
                </a14:m>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after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𝑐𝑜𝑢𝑛𝑡</m:t>
                    </m:r>
                  </m:oMath>
                </a14:m>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iterations without change)</a:t>
                </a:r>
              </a:p>
              <a:p>
                <a:pPr marL="342900" marR="0" lvl="0" indent="-342900"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Update the route once new information is obtained</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just" defTabSz="914400" rtl="0" eaLnBrk="1" fontAlgn="auto" latinLnBrk="0" hangingPunct="1">
                  <a:lnSpc>
                    <a:spcPct val="100000"/>
                  </a:lnSpc>
                  <a:spcBef>
                    <a:spcPts val="1000"/>
                  </a:spcBef>
                  <a:spcAft>
                    <a:spcPts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9" name="Content Placeholder 6"/>
              <p:cNvSpPr txBox="1">
                <a:spLocks noRot="1" noChangeAspect="1" noMove="1" noResize="1" noEditPoints="1" noAdjustHandles="1" noChangeArrowheads="1" noChangeShapeType="1" noTextEdit="1"/>
              </p:cNvSpPr>
              <p:nvPr/>
            </p:nvSpPr>
            <p:spPr>
              <a:xfrm>
                <a:off x="381001" y="1219200"/>
                <a:ext cx="4960696" cy="2635211"/>
              </a:xfrm>
              <a:prstGeom prst="rect">
                <a:avLst/>
              </a:prstGeom>
              <a:blipFill>
                <a:blip r:embed="rId3"/>
                <a:stretch>
                  <a:fillRect l="-53014" t="-273148" r="-7503" b="-130787"/>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A2994078-7429-45A3-B74A-23F868D82048}"/>
              </a:ext>
            </a:extLst>
          </p:cNvPr>
          <p:cNvSpPr/>
          <p:nvPr/>
        </p:nvSpPr>
        <p:spPr>
          <a:xfrm>
            <a:off x="1900068" y="4468605"/>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65EF974-43D0-4B04-BDA4-A899A8AEB770}"/>
              </a:ext>
            </a:extLst>
          </p:cNvPr>
          <p:cNvSpPr/>
          <p:nvPr/>
        </p:nvSpPr>
        <p:spPr>
          <a:xfrm>
            <a:off x="2762737" y="4141838"/>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DADBFC3-99B2-4EDF-AD79-6D83A009D97F}"/>
              </a:ext>
            </a:extLst>
          </p:cNvPr>
          <p:cNvSpPr/>
          <p:nvPr/>
        </p:nvSpPr>
        <p:spPr>
          <a:xfrm>
            <a:off x="2507312" y="4873060"/>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0560675-EC84-4B1F-B43F-451100085B92}"/>
              </a:ext>
            </a:extLst>
          </p:cNvPr>
          <p:cNvSpPr/>
          <p:nvPr/>
        </p:nvSpPr>
        <p:spPr>
          <a:xfrm>
            <a:off x="1900068" y="5357654"/>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F29E9B0-7EE9-48C9-9135-899D391FE72C}"/>
              </a:ext>
            </a:extLst>
          </p:cNvPr>
          <p:cNvSpPr/>
          <p:nvPr/>
        </p:nvSpPr>
        <p:spPr>
          <a:xfrm>
            <a:off x="2739668" y="5726916"/>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00F8EBF-0722-480B-A73C-FB5F0688C93A}"/>
              </a:ext>
            </a:extLst>
          </p:cNvPr>
          <p:cNvSpPr/>
          <p:nvPr/>
        </p:nvSpPr>
        <p:spPr>
          <a:xfrm>
            <a:off x="3770728" y="5733255"/>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2701006-5BA1-427F-9E80-45B08009FB57}"/>
              </a:ext>
            </a:extLst>
          </p:cNvPr>
          <p:cNvSpPr/>
          <p:nvPr/>
        </p:nvSpPr>
        <p:spPr>
          <a:xfrm>
            <a:off x="3544313" y="5265375"/>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98CAA3B-8EFA-4896-ABBA-B5B3E40B3B4F}"/>
              </a:ext>
            </a:extLst>
          </p:cNvPr>
          <p:cNvSpPr/>
          <p:nvPr/>
        </p:nvSpPr>
        <p:spPr>
          <a:xfrm>
            <a:off x="4072818" y="4857926"/>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ED8DF7E5-6D13-4787-9F3D-459377C19924}"/>
              </a:ext>
            </a:extLst>
          </p:cNvPr>
          <p:cNvSpPr/>
          <p:nvPr/>
        </p:nvSpPr>
        <p:spPr>
          <a:xfrm>
            <a:off x="3818353" y="4408891"/>
            <a:ext cx="209724" cy="184558"/>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80943AC-573D-436D-9BCE-729BC873A44C}"/>
              </a:ext>
            </a:extLst>
          </p:cNvPr>
          <p:cNvSpPr/>
          <p:nvPr/>
        </p:nvSpPr>
        <p:spPr>
          <a:xfrm>
            <a:off x="2982337" y="4873060"/>
            <a:ext cx="209724" cy="184558"/>
          </a:xfrm>
          <a:prstGeom prst="ellipse">
            <a:avLst/>
          </a:prstGeom>
          <a:pattFill prst="pct60">
            <a:fgClr>
              <a:srgbClr val="0070C0"/>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0A59C095-9888-4DF2-B90C-D8346EFFF548}"/>
              </a:ext>
            </a:extLst>
          </p:cNvPr>
          <p:cNvCxnSpPr>
            <a:cxnSpLocks/>
            <a:stCxn id="21" idx="0"/>
            <a:endCxn id="11" idx="5"/>
          </p:cNvCxnSpPr>
          <p:nvPr/>
        </p:nvCxnSpPr>
        <p:spPr>
          <a:xfrm flipH="1" flipV="1">
            <a:off x="2941748" y="4299368"/>
            <a:ext cx="145451" cy="573692"/>
          </a:xfrm>
          <a:prstGeom prst="straightConnector1">
            <a:avLst/>
          </a:prstGeom>
          <a:noFill/>
          <a:ln w="19050" cap="flat" cmpd="sng" algn="ctr">
            <a:solidFill>
              <a:sysClr val="windowText" lastClr="000000"/>
            </a:solidFill>
            <a:prstDash val="solid"/>
            <a:miter lim="800000"/>
            <a:tailEnd type="triangle"/>
          </a:ln>
          <a:effectLst/>
        </p:spPr>
      </p:cxnSp>
      <p:cxnSp>
        <p:nvCxnSpPr>
          <p:cNvPr id="23" name="Straight Arrow Connector 22">
            <a:extLst>
              <a:ext uri="{FF2B5EF4-FFF2-40B4-BE49-F238E27FC236}">
                <a16:creationId xmlns:a16="http://schemas.microsoft.com/office/drawing/2014/main" id="{2D17CA0F-D780-4959-9239-28E9C8550A31}"/>
              </a:ext>
            </a:extLst>
          </p:cNvPr>
          <p:cNvCxnSpPr>
            <a:cxnSpLocks/>
            <a:stCxn id="11" idx="2"/>
            <a:endCxn id="10" idx="7"/>
          </p:cNvCxnSpPr>
          <p:nvPr/>
        </p:nvCxnSpPr>
        <p:spPr>
          <a:xfrm flipH="1">
            <a:off x="2079079" y="4234117"/>
            <a:ext cx="683658" cy="261516"/>
          </a:xfrm>
          <a:prstGeom prst="straightConnector1">
            <a:avLst/>
          </a:prstGeom>
          <a:noFill/>
          <a:ln w="19050" cap="flat" cmpd="sng" algn="ctr">
            <a:solidFill>
              <a:sysClr val="windowText" lastClr="000000"/>
            </a:solidFill>
            <a:prstDash val="solid"/>
            <a:miter lim="800000"/>
            <a:tailEnd type="triangle"/>
          </a:ln>
          <a:effectLst/>
        </p:spPr>
      </p:cxnSp>
      <p:cxnSp>
        <p:nvCxnSpPr>
          <p:cNvPr id="24" name="Straight Arrow Connector 23">
            <a:extLst>
              <a:ext uri="{FF2B5EF4-FFF2-40B4-BE49-F238E27FC236}">
                <a16:creationId xmlns:a16="http://schemas.microsoft.com/office/drawing/2014/main" id="{6C2FC300-0754-42C9-95BF-4EC2851795E2}"/>
              </a:ext>
            </a:extLst>
          </p:cNvPr>
          <p:cNvCxnSpPr>
            <a:cxnSpLocks/>
            <a:stCxn id="10" idx="4"/>
            <a:endCxn id="15" idx="0"/>
          </p:cNvCxnSpPr>
          <p:nvPr/>
        </p:nvCxnSpPr>
        <p:spPr>
          <a:xfrm>
            <a:off x="2004930" y="4653163"/>
            <a:ext cx="0" cy="704491"/>
          </a:xfrm>
          <a:prstGeom prst="straightConnector1">
            <a:avLst/>
          </a:prstGeom>
          <a:noFill/>
          <a:ln w="19050" cap="flat" cmpd="sng" algn="ctr">
            <a:solidFill>
              <a:sysClr val="windowText" lastClr="000000"/>
            </a:solidFill>
            <a:prstDash val="solid"/>
            <a:miter lim="800000"/>
            <a:tailEnd type="triangle"/>
          </a:ln>
          <a:effectLst/>
        </p:spPr>
      </p:cxnSp>
      <p:cxnSp>
        <p:nvCxnSpPr>
          <p:cNvPr id="25" name="Straight Arrow Connector 24">
            <a:extLst>
              <a:ext uri="{FF2B5EF4-FFF2-40B4-BE49-F238E27FC236}">
                <a16:creationId xmlns:a16="http://schemas.microsoft.com/office/drawing/2014/main" id="{EA05BADD-BD23-440D-9C16-8C0CBD9982AC}"/>
              </a:ext>
            </a:extLst>
          </p:cNvPr>
          <p:cNvCxnSpPr>
            <a:stCxn id="15" idx="6"/>
            <a:endCxn id="21" idx="3"/>
          </p:cNvCxnSpPr>
          <p:nvPr/>
        </p:nvCxnSpPr>
        <p:spPr>
          <a:xfrm flipV="1">
            <a:off x="2109792" y="5030590"/>
            <a:ext cx="903258" cy="419343"/>
          </a:xfrm>
          <a:prstGeom prst="straightConnector1">
            <a:avLst/>
          </a:prstGeom>
          <a:noFill/>
          <a:ln w="19050" cap="flat" cmpd="sng" algn="ctr">
            <a:solidFill>
              <a:sysClr val="windowText" lastClr="000000"/>
            </a:solidFill>
            <a:prstDash val="solid"/>
            <a:miter lim="800000"/>
            <a:tailEnd type="triangle"/>
          </a:ln>
          <a:effectLst/>
        </p:spPr>
      </p:cxnSp>
      <p:cxnSp>
        <p:nvCxnSpPr>
          <p:cNvPr id="26" name="Straight Arrow Connector 25">
            <a:extLst>
              <a:ext uri="{FF2B5EF4-FFF2-40B4-BE49-F238E27FC236}">
                <a16:creationId xmlns:a16="http://schemas.microsoft.com/office/drawing/2014/main" id="{01412CB3-EE2D-468E-99BD-27E1798EADBF}"/>
              </a:ext>
            </a:extLst>
          </p:cNvPr>
          <p:cNvCxnSpPr>
            <a:stCxn id="21" idx="2"/>
            <a:endCxn id="14" idx="6"/>
          </p:cNvCxnSpPr>
          <p:nvPr/>
        </p:nvCxnSpPr>
        <p:spPr>
          <a:xfrm flipH="1">
            <a:off x="2717036" y="4965339"/>
            <a:ext cx="265301" cy="0"/>
          </a:xfrm>
          <a:prstGeom prst="straightConnector1">
            <a:avLst/>
          </a:prstGeom>
          <a:noFill/>
          <a:ln w="19050" cap="flat" cmpd="sng" algn="ctr">
            <a:solidFill>
              <a:sysClr val="windowText" lastClr="000000"/>
            </a:solidFill>
            <a:prstDash val="solid"/>
            <a:miter lim="800000"/>
            <a:tailEnd type="triangle"/>
          </a:ln>
          <a:effectLst/>
        </p:spPr>
      </p:cxnSp>
      <p:cxnSp>
        <p:nvCxnSpPr>
          <p:cNvPr id="27" name="Straight Arrow Connector 26">
            <a:extLst>
              <a:ext uri="{FF2B5EF4-FFF2-40B4-BE49-F238E27FC236}">
                <a16:creationId xmlns:a16="http://schemas.microsoft.com/office/drawing/2014/main" id="{53A13B18-8C31-4DC5-B6DF-6E78C74DEF1A}"/>
              </a:ext>
            </a:extLst>
          </p:cNvPr>
          <p:cNvCxnSpPr>
            <a:stCxn id="14" idx="4"/>
            <a:endCxn id="16" idx="1"/>
          </p:cNvCxnSpPr>
          <p:nvPr/>
        </p:nvCxnSpPr>
        <p:spPr>
          <a:xfrm>
            <a:off x="2612174" y="5057618"/>
            <a:ext cx="158207" cy="696326"/>
          </a:xfrm>
          <a:prstGeom prst="straightConnector1">
            <a:avLst/>
          </a:prstGeom>
          <a:noFill/>
          <a:ln w="19050" cap="flat" cmpd="sng" algn="ctr">
            <a:solidFill>
              <a:sysClr val="windowText" lastClr="000000"/>
            </a:solidFill>
            <a:prstDash val="solid"/>
            <a:miter lim="800000"/>
            <a:tailEnd type="triangle"/>
          </a:ln>
          <a:effectLst/>
        </p:spPr>
      </p:cxnSp>
      <p:cxnSp>
        <p:nvCxnSpPr>
          <p:cNvPr id="28" name="Straight Arrow Connector 27">
            <a:extLst>
              <a:ext uri="{FF2B5EF4-FFF2-40B4-BE49-F238E27FC236}">
                <a16:creationId xmlns:a16="http://schemas.microsoft.com/office/drawing/2014/main" id="{F383EB54-311B-490C-96F3-F5F2C391E040}"/>
              </a:ext>
            </a:extLst>
          </p:cNvPr>
          <p:cNvCxnSpPr>
            <a:stCxn id="16" idx="6"/>
            <a:endCxn id="17" idx="2"/>
          </p:cNvCxnSpPr>
          <p:nvPr/>
        </p:nvCxnSpPr>
        <p:spPr>
          <a:xfrm>
            <a:off x="2949392" y="5819195"/>
            <a:ext cx="821336" cy="6339"/>
          </a:xfrm>
          <a:prstGeom prst="straightConnector1">
            <a:avLst/>
          </a:prstGeom>
          <a:noFill/>
          <a:ln w="190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4F46F7A4-A106-4A9C-A99F-E7B577407036}"/>
              </a:ext>
            </a:extLst>
          </p:cNvPr>
          <p:cNvCxnSpPr>
            <a:stCxn id="21" idx="6"/>
            <a:endCxn id="20" idx="2"/>
          </p:cNvCxnSpPr>
          <p:nvPr/>
        </p:nvCxnSpPr>
        <p:spPr>
          <a:xfrm flipV="1">
            <a:off x="3192061" y="4501170"/>
            <a:ext cx="626292" cy="464169"/>
          </a:xfrm>
          <a:prstGeom prst="straightConnector1">
            <a:avLst/>
          </a:prstGeom>
          <a:noFill/>
          <a:ln w="190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FB690532-0493-4423-AE71-03668903E9DE}"/>
              </a:ext>
            </a:extLst>
          </p:cNvPr>
          <p:cNvCxnSpPr>
            <a:stCxn id="20" idx="5"/>
            <a:endCxn id="19" idx="0"/>
          </p:cNvCxnSpPr>
          <p:nvPr/>
        </p:nvCxnSpPr>
        <p:spPr>
          <a:xfrm>
            <a:off x="3997364" y="4566421"/>
            <a:ext cx="180316" cy="291505"/>
          </a:xfrm>
          <a:prstGeom prst="straightConnector1">
            <a:avLst/>
          </a:prstGeom>
          <a:noFill/>
          <a:ln w="19050"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ECD2BA0A-E388-48A2-AE27-72CE3D9E76C7}"/>
              </a:ext>
            </a:extLst>
          </p:cNvPr>
          <p:cNvCxnSpPr>
            <a:stCxn id="19" idx="3"/>
            <a:endCxn id="18" idx="7"/>
          </p:cNvCxnSpPr>
          <p:nvPr/>
        </p:nvCxnSpPr>
        <p:spPr>
          <a:xfrm flipH="1">
            <a:off x="3723324" y="5015456"/>
            <a:ext cx="380207" cy="276947"/>
          </a:xfrm>
          <a:prstGeom prst="straightConnector1">
            <a:avLst/>
          </a:prstGeom>
          <a:noFill/>
          <a:ln w="190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AAAE8D64-BCE7-40D3-A0FB-51D6C75C2051}"/>
              </a:ext>
            </a:extLst>
          </p:cNvPr>
          <p:cNvCxnSpPr>
            <a:stCxn id="18" idx="1"/>
            <a:endCxn id="21" idx="5"/>
          </p:cNvCxnSpPr>
          <p:nvPr/>
        </p:nvCxnSpPr>
        <p:spPr>
          <a:xfrm flipH="1" flipV="1">
            <a:off x="3161348" y="5030590"/>
            <a:ext cx="413678" cy="261813"/>
          </a:xfrm>
          <a:prstGeom prst="straightConnector1">
            <a:avLst/>
          </a:prstGeom>
          <a:noFill/>
          <a:ln w="19050" cap="flat" cmpd="sng" algn="ctr">
            <a:solidFill>
              <a:sysClr val="windowText" lastClr="000000"/>
            </a:solidFill>
            <a:prstDash val="solid"/>
            <a:miter lim="800000"/>
            <a:tailEnd type="triangle"/>
          </a:ln>
          <a:effectLst/>
        </p:spPr>
      </p:cxnSp>
      <p:cxnSp>
        <p:nvCxnSpPr>
          <p:cNvPr id="33" name="Straight Arrow Connector 32">
            <a:extLst>
              <a:ext uri="{FF2B5EF4-FFF2-40B4-BE49-F238E27FC236}">
                <a16:creationId xmlns:a16="http://schemas.microsoft.com/office/drawing/2014/main" id="{8AF705B5-75F5-4750-96CB-871E6295E51F}"/>
              </a:ext>
            </a:extLst>
          </p:cNvPr>
          <p:cNvCxnSpPr>
            <a:stCxn id="11" idx="6"/>
            <a:endCxn id="18" idx="0"/>
          </p:cNvCxnSpPr>
          <p:nvPr/>
        </p:nvCxnSpPr>
        <p:spPr>
          <a:xfrm>
            <a:off x="2972461" y="4234117"/>
            <a:ext cx="676714" cy="1031258"/>
          </a:xfrm>
          <a:prstGeom prst="straightConnector1">
            <a:avLst/>
          </a:prstGeom>
          <a:noFill/>
          <a:ln w="19050" cap="flat" cmpd="sng" algn="ctr">
            <a:solidFill>
              <a:srgbClr val="C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id="{C97F3442-ECBE-48DA-AABF-2DD3D83227AA}"/>
              </a:ext>
            </a:extLst>
          </p:cNvPr>
          <p:cNvCxnSpPr>
            <a:stCxn id="18" idx="3"/>
            <a:endCxn id="16" idx="7"/>
          </p:cNvCxnSpPr>
          <p:nvPr/>
        </p:nvCxnSpPr>
        <p:spPr>
          <a:xfrm flipH="1">
            <a:off x="2918679" y="5422905"/>
            <a:ext cx="656347" cy="331039"/>
          </a:xfrm>
          <a:prstGeom prst="straightConnector1">
            <a:avLst/>
          </a:prstGeom>
          <a:noFill/>
          <a:ln w="19050" cap="flat" cmpd="sng" algn="ctr">
            <a:solidFill>
              <a:srgbClr val="C00000"/>
            </a:solidFill>
            <a:prstDash val="solid"/>
            <a:miter lim="800000"/>
            <a:tailEnd type="triangle"/>
          </a:ln>
          <a:effectLst/>
        </p:spPr>
      </p:cxnSp>
      <p:cxnSp>
        <p:nvCxnSpPr>
          <p:cNvPr id="35" name="Straight Arrow Connector 34">
            <a:extLst>
              <a:ext uri="{FF2B5EF4-FFF2-40B4-BE49-F238E27FC236}">
                <a16:creationId xmlns:a16="http://schemas.microsoft.com/office/drawing/2014/main" id="{FD24173D-C554-4924-886E-F58187849A36}"/>
              </a:ext>
            </a:extLst>
          </p:cNvPr>
          <p:cNvCxnSpPr>
            <a:stCxn id="16" idx="1"/>
            <a:endCxn id="21" idx="4"/>
          </p:cNvCxnSpPr>
          <p:nvPr/>
        </p:nvCxnSpPr>
        <p:spPr>
          <a:xfrm flipV="1">
            <a:off x="2770381" y="5057618"/>
            <a:ext cx="316818" cy="696326"/>
          </a:xfrm>
          <a:prstGeom prst="straightConnector1">
            <a:avLst/>
          </a:prstGeom>
          <a:noFill/>
          <a:ln w="19050" cap="flat" cmpd="sng" algn="ctr">
            <a:solidFill>
              <a:srgbClr val="C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6E1923F7-F4B4-4C5D-A019-3E041024CB45}"/>
              </a:ext>
            </a:extLst>
          </p:cNvPr>
          <p:cNvCxnSpPr>
            <a:stCxn id="14" idx="1"/>
            <a:endCxn id="10" idx="5"/>
          </p:cNvCxnSpPr>
          <p:nvPr/>
        </p:nvCxnSpPr>
        <p:spPr>
          <a:xfrm flipH="1" flipV="1">
            <a:off x="2079079" y="4626135"/>
            <a:ext cx="458946" cy="273953"/>
          </a:xfrm>
          <a:prstGeom prst="straightConnector1">
            <a:avLst/>
          </a:prstGeom>
          <a:noFill/>
          <a:ln w="19050" cap="flat" cmpd="sng" algn="ctr">
            <a:solidFill>
              <a:srgbClr val="C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70C26221-570F-43D6-AA7E-A7441629EE43}"/>
              </a:ext>
            </a:extLst>
          </p:cNvPr>
          <p:cNvCxnSpPr>
            <a:cxnSpLocks/>
            <a:stCxn id="10" idx="4"/>
            <a:endCxn id="15" idx="0"/>
          </p:cNvCxnSpPr>
          <p:nvPr/>
        </p:nvCxnSpPr>
        <p:spPr>
          <a:xfrm>
            <a:off x="2004930" y="4653163"/>
            <a:ext cx="0" cy="704491"/>
          </a:xfrm>
          <a:prstGeom prst="straightConnector1">
            <a:avLst/>
          </a:prstGeom>
          <a:noFill/>
          <a:ln w="19050" cap="flat" cmpd="sng" algn="ctr">
            <a:solidFill>
              <a:srgbClr val="C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C9EFDD81-03E0-41A3-A1B8-C7DF4E23AA18}"/>
              </a:ext>
            </a:extLst>
          </p:cNvPr>
          <p:cNvCxnSpPr>
            <a:cxnSpLocks/>
            <a:endCxn id="21" idx="5"/>
          </p:cNvCxnSpPr>
          <p:nvPr/>
        </p:nvCxnSpPr>
        <p:spPr>
          <a:xfrm flipH="1" flipV="1">
            <a:off x="3161348" y="5030590"/>
            <a:ext cx="676450" cy="700484"/>
          </a:xfrm>
          <a:prstGeom prst="straightConnector1">
            <a:avLst/>
          </a:prstGeom>
          <a:noFill/>
          <a:ln w="19050" cap="flat" cmpd="sng" algn="ctr">
            <a:solidFill>
              <a:srgbClr val="C00000"/>
            </a:solidFill>
            <a:prstDash val="solid"/>
            <a:miter lim="800000"/>
            <a:tailEnd type="triangle"/>
          </a:ln>
          <a:effectLst/>
        </p:spPr>
      </p:cxnSp>
      <p:cxnSp>
        <p:nvCxnSpPr>
          <p:cNvPr id="39" name="Straight Arrow Connector 38">
            <a:extLst>
              <a:ext uri="{FF2B5EF4-FFF2-40B4-BE49-F238E27FC236}">
                <a16:creationId xmlns:a16="http://schemas.microsoft.com/office/drawing/2014/main" id="{A2751656-CA42-432C-B6E2-6415CC5F2A15}"/>
              </a:ext>
            </a:extLst>
          </p:cNvPr>
          <p:cNvCxnSpPr>
            <a:cxnSpLocks/>
            <a:endCxn id="17" idx="7"/>
          </p:cNvCxnSpPr>
          <p:nvPr/>
        </p:nvCxnSpPr>
        <p:spPr>
          <a:xfrm flipH="1">
            <a:off x="3949739" y="5038606"/>
            <a:ext cx="226416" cy="721677"/>
          </a:xfrm>
          <a:prstGeom prst="straightConnector1">
            <a:avLst/>
          </a:prstGeom>
          <a:noFill/>
          <a:ln w="19050" cap="flat" cmpd="sng" algn="ctr">
            <a:solidFill>
              <a:srgbClr val="C00000"/>
            </a:solidFill>
            <a:prstDash val="solid"/>
            <a:miter lim="800000"/>
            <a:tailEnd type="triangle"/>
          </a:ln>
          <a:effectLst/>
        </p:spPr>
      </p:cxnSp>
      <p:pic>
        <p:nvPicPr>
          <p:cNvPr id="40" name="Picture 39"/>
          <p:cNvPicPr>
            <a:picLocks noChangeAspect="1"/>
          </p:cNvPicPr>
          <p:nvPr/>
        </p:nvPicPr>
        <p:blipFill>
          <a:blip r:embed="rId4"/>
          <a:stretch>
            <a:fillRect/>
          </a:stretch>
        </p:blipFill>
        <p:spPr>
          <a:xfrm>
            <a:off x="22654" y="4062229"/>
            <a:ext cx="5257800" cy="1883066"/>
          </a:xfrm>
          <a:prstGeom prst="rect">
            <a:avLst/>
          </a:prstGeom>
        </p:spPr>
      </p:pic>
      <p:pic>
        <p:nvPicPr>
          <p:cNvPr id="41" name="Picture 40">
            <a:extLst>
              <a:ext uri="{FF2B5EF4-FFF2-40B4-BE49-F238E27FC236}">
                <a16:creationId xmlns:a16="http://schemas.microsoft.com/office/drawing/2014/main" id="{54D1AFA6-7FB0-45C8-A1FA-8F3D5F83288F}"/>
              </a:ext>
            </a:extLst>
          </p:cNvPr>
          <p:cNvPicPr>
            <a:picLocks noChangeAspect="1"/>
          </p:cNvPicPr>
          <p:nvPr/>
        </p:nvPicPr>
        <p:blipFill>
          <a:blip r:embed="rId5"/>
          <a:stretch>
            <a:fillRect/>
          </a:stretch>
        </p:blipFill>
        <p:spPr>
          <a:xfrm>
            <a:off x="5355692" y="1115595"/>
            <a:ext cx="3757323" cy="4795879"/>
          </a:xfrm>
          <a:prstGeom prst="rect">
            <a:avLst/>
          </a:prstGeom>
        </p:spPr>
      </p:pic>
    </p:spTree>
    <p:extLst>
      <p:ext uri="{BB962C8B-B14F-4D97-AF65-F5344CB8AC3E}">
        <p14:creationId xmlns:p14="http://schemas.microsoft.com/office/powerpoint/2010/main" val="81983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0"/>
                                        </p:tgtEl>
                                        <p:attrNameLst>
                                          <p:attrName>style.color</p:attrName>
                                        </p:attrNameLst>
                                      </p:cBhvr>
                                      <p:to>
                                        <a:schemeClr val="accent2"/>
                                      </p:to>
                                    </p:animClr>
                                    <p:animClr clrSpc="rgb" dir="cw">
                                      <p:cBhvr>
                                        <p:cTn id="7" dur="500" fill="hold"/>
                                        <p:tgtEl>
                                          <p:spTgt spid="10"/>
                                        </p:tgtEl>
                                        <p:attrNameLst>
                                          <p:attrName>fillcolor</p:attrName>
                                        </p:attrNameLst>
                                      </p:cBhvr>
                                      <p:to>
                                        <a:schemeClr val="accent2"/>
                                      </p:to>
                                    </p:animClr>
                                    <p:set>
                                      <p:cBhvr>
                                        <p:cTn id="8" dur="500" fill="hold"/>
                                        <p:tgtEl>
                                          <p:spTgt spid="10"/>
                                        </p:tgtEl>
                                        <p:attrNameLst>
                                          <p:attrName>fill.type</p:attrName>
                                        </p:attrNameLst>
                                      </p:cBhvr>
                                      <p:to>
                                        <p:strVal val="solid"/>
                                      </p:to>
                                    </p:set>
                                    <p:set>
                                      <p:cBhvr>
                                        <p:cTn id="9" dur="500" fill="hold"/>
                                        <p:tgtEl>
                                          <p:spTgt spid="10"/>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16"/>
                                        </p:tgtEl>
                                        <p:attrNameLst>
                                          <p:attrName>style.color</p:attrName>
                                        </p:attrNameLst>
                                      </p:cBhvr>
                                      <p:to>
                                        <a:schemeClr val="accent2"/>
                                      </p:to>
                                    </p:animClr>
                                    <p:animClr clrSpc="rgb" dir="cw">
                                      <p:cBhvr>
                                        <p:cTn id="12" dur="500" fill="hold"/>
                                        <p:tgtEl>
                                          <p:spTgt spid="16"/>
                                        </p:tgtEl>
                                        <p:attrNameLst>
                                          <p:attrName>fillcolor</p:attrName>
                                        </p:attrNameLst>
                                      </p:cBhvr>
                                      <p:to>
                                        <a:schemeClr val="accent2"/>
                                      </p:to>
                                    </p:animClr>
                                    <p:set>
                                      <p:cBhvr>
                                        <p:cTn id="13" dur="500" fill="hold"/>
                                        <p:tgtEl>
                                          <p:spTgt spid="16"/>
                                        </p:tgtEl>
                                        <p:attrNameLst>
                                          <p:attrName>fill.type</p:attrName>
                                        </p:attrNameLst>
                                      </p:cBhvr>
                                      <p:to>
                                        <p:strVal val="solid"/>
                                      </p:to>
                                    </p:set>
                                    <p:set>
                                      <p:cBhvr>
                                        <p:cTn id="14" dur="500" fill="hold"/>
                                        <p:tgtEl>
                                          <p:spTgt spid="16"/>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18"/>
                                        </p:tgtEl>
                                        <p:attrNameLst>
                                          <p:attrName>style.color</p:attrName>
                                        </p:attrNameLst>
                                      </p:cBhvr>
                                      <p:to>
                                        <a:schemeClr val="accent2"/>
                                      </p:to>
                                    </p:animClr>
                                    <p:animClr clrSpc="rgb" dir="cw">
                                      <p:cBhvr>
                                        <p:cTn id="17" dur="500" fill="hold"/>
                                        <p:tgtEl>
                                          <p:spTgt spid="18"/>
                                        </p:tgtEl>
                                        <p:attrNameLst>
                                          <p:attrName>fillcolor</p:attrName>
                                        </p:attrNameLst>
                                      </p:cBhvr>
                                      <p:to>
                                        <a:schemeClr val="accent2"/>
                                      </p:to>
                                    </p:animClr>
                                    <p:set>
                                      <p:cBhvr>
                                        <p:cTn id="18" dur="500" fill="hold"/>
                                        <p:tgtEl>
                                          <p:spTgt spid="18"/>
                                        </p:tgtEl>
                                        <p:attrNameLst>
                                          <p:attrName>fill.type</p:attrName>
                                        </p:attrNameLst>
                                      </p:cBhvr>
                                      <p:to>
                                        <p:strVal val="solid"/>
                                      </p:to>
                                    </p:set>
                                    <p:set>
                                      <p:cBhvr>
                                        <p:cTn id="19" dur="500" fill="hold"/>
                                        <p:tgtEl>
                                          <p:spTgt spid="18"/>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Algorithm</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42" name="Content Placeholder 6"/>
          <p:cNvSpPr txBox="1">
            <a:spLocks/>
          </p:cNvSpPr>
          <p:nvPr/>
        </p:nvSpPr>
        <p:spPr>
          <a:xfrm>
            <a:off x="1033963" y="1279466"/>
            <a:ext cx="7380873" cy="388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US" sz="2200" dirty="0">
                <a:latin typeface="Times New Roman" panose="02020603050405020304" pitchFamily="18" charset="0"/>
                <a:cs typeface="Times New Roman" panose="02020603050405020304" pitchFamily="18" charset="0"/>
              </a:rPr>
              <a:t>Use assignment-based approach</a:t>
            </a:r>
          </a:p>
          <a:p>
            <a:pPr algn="just" fontAlgn="auto">
              <a:spcAft>
                <a:spcPts val="0"/>
              </a:spcAft>
            </a:pPr>
            <a:r>
              <a:rPr lang="en-US" sz="2200" dirty="0" err="1">
                <a:latin typeface="Times New Roman" panose="02020603050405020304" pitchFamily="18" charset="0"/>
                <a:cs typeface="Times New Roman" panose="02020603050405020304" pitchFamily="18" charset="0"/>
              </a:rPr>
              <a:t>Subproblem</a:t>
            </a:r>
            <a:r>
              <a:rPr lang="en-US" sz="2200" dirty="0">
                <a:latin typeface="Times New Roman" panose="02020603050405020304" pitchFamily="18" charset="0"/>
                <a:cs typeface="Times New Roman" panose="02020603050405020304" pitchFamily="18" charset="0"/>
              </a:rPr>
              <a:t> I: </a:t>
            </a:r>
          </a:p>
          <a:p>
            <a:pPr lvl="1" algn="just" fontAlgn="auto">
              <a:spcAft>
                <a:spcPts val="0"/>
              </a:spcAft>
            </a:pPr>
            <a:r>
              <a:rPr lang="en-US" sz="2200" dirty="0">
                <a:latin typeface="Times New Roman" panose="02020603050405020304" pitchFamily="18" charset="0"/>
                <a:cs typeface="Times New Roman" panose="02020603050405020304" pitchFamily="18" charset="0"/>
              </a:rPr>
              <a:t>Assign the damaged components to the crews</a:t>
            </a:r>
          </a:p>
          <a:p>
            <a:pPr lvl="1" algn="just" fontAlgn="auto">
              <a:spcAft>
                <a:spcPts val="0"/>
              </a:spcAft>
            </a:pPr>
            <a:r>
              <a:rPr lang="en-US" sz="2200" dirty="0">
                <a:latin typeface="Times New Roman" panose="02020603050405020304" pitchFamily="18" charset="0"/>
                <a:cs typeface="Times New Roman" panose="02020603050405020304" pitchFamily="18" charset="0"/>
              </a:rPr>
              <a:t>Consider uncertainty of the repair times</a:t>
            </a:r>
          </a:p>
          <a:p>
            <a:pPr lvl="1" algn="just" fontAlgn="auto">
              <a:spcAft>
                <a:spcPts val="0"/>
              </a:spcAft>
            </a:pPr>
            <a:r>
              <a:rPr lang="en-US" sz="2200" dirty="0">
                <a:latin typeface="Times New Roman" panose="02020603050405020304" pitchFamily="18" charset="0"/>
                <a:cs typeface="Times New Roman" panose="02020603050405020304" pitchFamily="18" charset="0"/>
              </a:rPr>
              <a:t>Solve using the extensive-form</a:t>
            </a:r>
          </a:p>
          <a:p>
            <a:pPr algn="just" fontAlgn="auto">
              <a:spcAft>
                <a:spcPts val="0"/>
              </a:spcAft>
            </a:pPr>
            <a:r>
              <a:rPr lang="en-US" sz="2200" dirty="0" err="1">
                <a:latin typeface="Times New Roman" panose="02020603050405020304" pitchFamily="18" charset="0"/>
                <a:cs typeface="Times New Roman" panose="02020603050405020304" pitchFamily="18" charset="0"/>
              </a:rPr>
              <a:t>Subproblem</a:t>
            </a:r>
            <a:r>
              <a:rPr lang="en-US" sz="2200" dirty="0">
                <a:latin typeface="Times New Roman" panose="02020603050405020304" pitchFamily="18" charset="0"/>
                <a:cs typeface="Times New Roman" panose="02020603050405020304" pitchFamily="18" charset="0"/>
              </a:rPr>
              <a:t> II</a:t>
            </a:r>
          </a:p>
          <a:p>
            <a:pPr lvl="1" algn="just" fontAlgn="auto">
              <a:spcAft>
                <a:spcPts val="0"/>
              </a:spcAft>
            </a:pPr>
            <a:r>
              <a:rPr lang="en-US" sz="2200" dirty="0">
                <a:latin typeface="Times New Roman" panose="02020603050405020304" pitchFamily="18" charset="0"/>
                <a:cs typeface="Times New Roman" panose="02020603050405020304" pitchFamily="18" charset="0"/>
              </a:rPr>
              <a:t>Solve stochastic DSRRP with the crews dispatched to the assigned damaged components</a:t>
            </a:r>
          </a:p>
          <a:p>
            <a:pPr lvl="1" algn="just" fontAlgn="auto">
              <a:spcAft>
                <a:spcPts val="0"/>
              </a:spcAft>
            </a:pPr>
            <a:r>
              <a:rPr lang="en-US" sz="2200" dirty="0">
                <a:latin typeface="Times New Roman" panose="02020603050405020304" pitchFamily="18" charset="0"/>
                <a:cs typeface="Times New Roman" panose="02020603050405020304" pitchFamily="18" charset="0"/>
              </a:rPr>
              <a:t>Use Progressive Hedging to solve the stochastic DSRRP model</a:t>
            </a:r>
          </a:p>
        </p:txBody>
      </p:sp>
    </p:spTree>
    <p:extLst>
      <p:ext uri="{BB962C8B-B14F-4D97-AF65-F5344CB8AC3E}">
        <p14:creationId xmlns:p14="http://schemas.microsoft.com/office/powerpoint/2010/main" val="119565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Extreme Weather and Power Grid</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5" name="Picture 2" descr="graph of electricity outages caused by Hurricane Matthew in five states, as explained in the article text">
            <a:extLst>
              <a:ext uri="{FF2B5EF4-FFF2-40B4-BE49-F238E27FC236}">
                <a16:creationId xmlns:a16="http://schemas.microsoft.com/office/drawing/2014/main" id="{51A313B5-A5DD-4E0B-8CF9-B9ED8CD57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528" y="3045827"/>
            <a:ext cx="5464472" cy="27322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C197047-1710-4EB9-80F1-81CED5D782B0}"/>
              </a:ext>
            </a:extLst>
          </p:cNvPr>
          <p:cNvPicPr>
            <a:picLocks noChangeAspect="1"/>
          </p:cNvPicPr>
          <p:nvPr/>
        </p:nvPicPr>
        <p:blipFill>
          <a:blip r:embed="rId3"/>
          <a:stretch>
            <a:fillRect/>
          </a:stretch>
        </p:blipFill>
        <p:spPr>
          <a:xfrm>
            <a:off x="115739" y="3045827"/>
            <a:ext cx="3352800" cy="2899468"/>
          </a:xfrm>
          <a:prstGeom prst="rect">
            <a:avLst/>
          </a:prstGeom>
        </p:spPr>
      </p:pic>
      <p:sp>
        <p:nvSpPr>
          <p:cNvPr id="20" name="Rectangle 19">
            <a:extLst>
              <a:ext uri="{FF2B5EF4-FFF2-40B4-BE49-F238E27FC236}">
                <a16:creationId xmlns:a16="http://schemas.microsoft.com/office/drawing/2014/main" id="{31F6EAE3-1371-4C49-B17F-6D8AB6351688}"/>
              </a:ext>
            </a:extLst>
          </p:cNvPr>
          <p:cNvSpPr/>
          <p:nvPr/>
        </p:nvSpPr>
        <p:spPr>
          <a:xfrm>
            <a:off x="457200" y="880854"/>
            <a:ext cx="8382000" cy="2031325"/>
          </a:xfrm>
          <a:prstGeom prst="rect">
            <a:avLst/>
          </a:prstGeom>
        </p:spPr>
        <p:txBody>
          <a:bodyPr wrap="square">
            <a:spAutoFit/>
          </a:bodyPr>
          <a:lstStyle/>
          <a:p>
            <a:pPr marL="380990" indent="-380990" defTabSz="1219170" fontAlgn="base">
              <a:spcBef>
                <a:spcPct val="0"/>
              </a:spcBef>
              <a:spcAft>
                <a:spcPct val="0"/>
              </a:spcAft>
              <a:buFont typeface="Arial" panose="020B0604020202020204" pitchFamily="34" charset="0"/>
              <a:buChar char="•"/>
            </a:pPr>
            <a:r>
              <a:rPr lang="en-GB" sz="2100" dirty="0">
                <a:solidFill>
                  <a:prstClr val="black"/>
                </a:solidFill>
                <a:latin typeface="Times New Roman" panose="02020603050405020304" pitchFamily="18" charset="0"/>
                <a:cs typeface="Times New Roman" panose="02020603050405020304" pitchFamily="18" charset="0"/>
              </a:rPr>
              <a:t>Extreme weather events constantly threaten and damage electric power systems.</a:t>
            </a:r>
          </a:p>
          <a:p>
            <a:pPr marL="380990" indent="-380990" defTabSz="1219170" fontAlgn="base">
              <a:spcBef>
                <a:spcPct val="0"/>
              </a:spcBef>
              <a:spcAft>
                <a:spcPct val="0"/>
              </a:spcAft>
              <a:buFont typeface="Arial" panose="020B0604020202020204" pitchFamily="34" charset="0"/>
              <a:buChar char="•"/>
            </a:pPr>
            <a:r>
              <a:rPr lang="en-GB" sz="2100" dirty="0">
                <a:solidFill>
                  <a:prstClr val="black"/>
                </a:solidFill>
                <a:latin typeface="Times New Roman" panose="02020603050405020304" pitchFamily="18" charset="0"/>
                <a:cs typeface="Times New Roman" panose="02020603050405020304" pitchFamily="18" charset="0"/>
              </a:rPr>
              <a:t>Overhead distribution systems are vulnerable to severe weather events such as hurricanes, wind storms, heavy rain, lightning, ice, freezing rain, and snow.</a:t>
            </a:r>
          </a:p>
          <a:p>
            <a:pPr marL="380990" indent="-380990" defTabSz="1219170" fontAlgn="base">
              <a:spcBef>
                <a:spcPct val="0"/>
              </a:spcBef>
              <a:spcAft>
                <a:spcPct val="0"/>
              </a:spcAft>
              <a:buFont typeface="Arial" panose="020B0604020202020204" pitchFamily="34" charset="0"/>
              <a:buChar char="•"/>
            </a:pPr>
            <a:r>
              <a:rPr lang="en-US" sz="2100" dirty="0">
                <a:solidFill>
                  <a:prstClr val="black"/>
                </a:solidFill>
                <a:latin typeface="Times New Roman" panose="02020603050405020304" pitchFamily="18" charset="0"/>
                <a:cs typeface="Times New Roman" panose="02020603050405020304" pitchFamily="18" charset="0"/>
              </a:rPr>
              <a:t>Recent years have seen an increase of weather events and outages.</a:t>
            </a:r>
          </a:p>
        </p:txBody>
      </p:sp>
    </p:spTree>
    <p:extLst>
      <p:ext uri="{BB962C8B-B14F-4D97-AF65-F5344CB8AC3E}">
        <p14:creationId xmlns:p14="http://schemas.microsoft.com/office/powerpoint/2010/main" val="996879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Test Case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a:extLst>
              <a:ext uri="{FF2B5EF4-FFF2-40B4-BE49-F238E27FC236}">
                <a16:creationId xmlns:a16="http://schemas.microsoft.com/office/drawing/2014/main" id="{E46F6479-502E-4239-8E28-C78805A7AE7F}"/>
              </a:ext>
            </a:extLst>
          </p:cNvPr>
          <p:cNvSpPr>
            <a:spLocks noGrp="1"/>
          </p:cNvSpPr>
          <p:nvPr>
            <p:ph idx="1"/>
          </p:nvPr>
        </p:nvSpPr>
        <p:spPr>
          <a:xfrm>
            <a:off x="77385" y="1066800"/>
            <a:ext cx="3961215" cy="5029200"/>
          </a:xfrm>
        </p:spPr>
        <p:txBody>
          <a:bodyPr>
            <a:noAutofit/>
          </a:bodyPr>
          <a:lstStyle/>
          <a:p>
            <a:pPr>
              <a:buClrTx/>
            </a:pPr>
            <a:r>
              <a:rPr lang="en-US" sz="1600" dirty="0">
                <a:solidFill>
                  <a:schemeClr val="tx1"/>
                </a:solidFill>
                <a:latin typeface="Times New Roman" panose="02020603050405020304" pitchFamily="18" charset="0"/>
                <a:cs typeface="Times New Roman" panose="02020603050405020304" pitchFamily="18" charset="0"/>
              </a:rPr>
              <a:t>Modified IEEE 123-bus distribution feeder.</a:t>
            </a:r>
          </a:p>
          <a:p>
            <a:pPr>
              <a:buClrTx/>
            </a:pPr>
            <a:r>
              <a:rPr lang="en-US" sz="1600" dirty="0">
                <a:solidFill>
                  <a:schemeClr val="tx1"/>
                </a:solidFill>
                <a:latin typeface="Times New Roman" panose="02020603050405020304" pitchFamily="18" charset="0"/>
                <a:cs typeface="Times New Roman" panose="02020603050405020304" pitchFamily="18" charset="0"/>
              </a:rPr>
              <a:t>7 dispatchable DGs and 18 new switches are installed.</a:t>
            </a:r>
          </a:p>
          <a:p>
            <a:pPr>
              <a:buClrTx/>
            </a:pPr>
            <a:r>
              <a:rPr lang="en-US" sz="1600" dirty="0">
                <a:solidFill>
                  <a:schemeClr val="tx1"/>
                </a:solidFill>
                <a:latin typeface="Times New Roman" panose="02020603050405020304" pitchFamily="18" charset="0"/>
                <a:cs typeface="Times New Roman" panose="02020603050405020304" pitchFamily="18" charset="0"/>
              </a:rPr>
              <a:t>Loads at buses 30, 48, 49, 53, 65, and 76 are critical loads.</a:t>
            </a:r>
          </a:p>
          <a:p>
            <a:pPr>
              <a:buClrTx/>
            </a:pPr>
            <a:r>
              <a:rPr lang="en-US" sz="1600" dirty="0">
                <a:solidFill>
                  <a:schemeClr val="tx1"/>
                </a:solidFill>
                <a:latin typeface="Times New Roman" panose="02020603050405020304" pitchFamily="18" charset="0"/>
                <a:cs typeface="Times New Roman" panose="02020603050405020304" pitchFamily="18" charset="0"/>
              </a:rPr>
              <a:t>3 depots, 6 line crews, and 4 tree crews.</a:t>
            </a:r>
          </a:p>
          <a:p>
            <a:pPr>
              <a:buClrTx/>
            </a:pPr>
            <a:r>
              <a:rPr lang="en-US" sz="1600" dirty="0">
                <a:solidFill>
                  <a:schemeClr val="tx1"/>
                </a:solidFill>
                <a:latin typeface="Times New Roman" panose="02020603050405020304" pitchFamily="18" charset="0"/>
                <a:cs typeface="Times New Roman" panose="02020603050405020304" pitchFamily="18" charset="0"/>
              </a:rPr>
              <a:t>14 damaged lines.</a:t>
            </a:r>
          </a:p>
          <a:p>
            <a:pPr>
              <a:buClrTx/>
            </a:pPr>
            <a:r>
              <a:rPr lang="en-US" sz="1600" dirty="0">
                <a:solidFill>
                  <a:schemeClr val="tx1"/>
                </a:solidFill>
                <a:latin typeface="Times New Roman" panose="02020603050405020304" pitchFamily="18" charset="0"/>
                <a:cs typeface="Times New Roman" panose="02020603050405020304" pitchFamily="18" charset="0"/>
              </a:rPr>
              <a:t>Repair times</a:t>
            </a:r>
          </a:p>
          <a:p>
            <a:pPr lvl="1">
              <a:buClrTx/>
            </a:pPr>
            <a:r>
              <a:rPr lang="en-US" sz="1600" dirty="0">
                <a:solidFill>
                  <a:schemeClr val="tx1"/>
                </a:solidFill>
                <a:latin typeface="Times New Roman" panose="02020603050405020304" pitchFamily="18" charset="0"/>
                <a:cs typeface="Times New Roman" panose="02020603050405020304" pitchFamily="18" charset="0"/>
              </a:rPr>
              <a:t>Intensity of the damage is represented by the repair time.</a:t>
            </a:r>
          </a:p>
          <a:p>
            <a:pPr lvl="1">
              <a:buClrTx/>
            </a:pPr>
            <a:r>
              <a:rPr lang="en-US" sz="1600" dirty="0">
                <a:solidFill>
                  <a:schemeClr val="tx1"/>
                </a:solidFill>
                <a:latin typeface="Times New Roman" panose="02020603050405020304" pitchFamily="18" charset="0"/>
                <a:cs typeface="Times New Roman" panose="02020603050405020304" pitchFamily="18" charset="0"/>
              </a:rPr>
              <a:t>Repair time is generated using a truncated lognormal distribution (Z. Zhu 2012).</a:t>
            </a:r>
          </a:p>
          <a:p>
            <a:pPr>
              <a:buClrTx/>
            </a:pPr>
            <a:r>
              <a:rPr lang="en-US" sz="1600" dirty="0">
                <a:solidFill>
                  <a:schemeClr val="tx1"/>
                </a:solidFill>
                <a:latin typeface="Times New Roman" panose="02020603050405020304" pitchFamily="18" charset="0"/>
                <a:cs typeface="Times New Roman" panose="02020603050405020304" pitchFamily="18" charset="0"/>
              </a:rPr>
              <a:t>Time limit 3600 seconds (Van </a:t>
            </a:r>
            <a:r>
              <a:rPr lang="en-US" sz="1600" dirty="0" err="1">
                <a:solidFill>
                  <a:schemeClr val="tx1"/>
                </a:solidFill>
                <a:latin typeface="Times New Roman" panose="02020603050405020304" pitchFamily="18" charset="0"/>
                <a:cs typeface="Times New Roman" panose="02020603050405020304" pitchFamily="18" charset="0"/>
              </a:rPr>
              <a:t>Hentenryck</a:t>
            </a:r>
            <a:r>
              <a:rPr lang="en-US" sz="1600" dirty="0">
                <a:solidFill>
                  <a:schemeClr val="tx1"/>
                </a:solidFill>
                <a:latin typeface="Times New Roman" panose="02020603050405020304" pitchFamily="18" charset="0"/>
                <a:cs typeface="Times New Roman" panose="02020603050405020304" pitchFamily="18" charset="0"/>
              </a:rPr>
              <a:t> 2011).</a:t>
            </a:r>
          </a:p>
          <a:p>
            <a:pPr>
              <a:buClrTx/>
            </a:pPr>
            <a:r>
              <a:rPr lang="en-US" sz="1600" dirty="0">
                <a:solidFill>
                  <a:schemeClr val="tx1"/>
                </a:solidFill>
                <a:latin typeface="Times New Roman" panose="02020603050405020304" pitchFamily="18" charset="0"/>
                <a:cs typeface="Times New Roman" panose="02020603050405020304" pitchFamily="18" charset="0"/>
              </a:rPr>
              <a:t>Solved using AMPL-CPLEX.</a:t>
            </a:r>
          </a:p>
          <a:p>
            <a:pPr>
              <a:buClrTx/>
            </a:pP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945662" y="1133604"/>
            <a:ext cx="5173624" cy="4660020"/>
          </a:xfrm>
          <a:prstGeom prst="rect">
            <a:avLst/>
          </a:prstGeom>
        </p:spPr>
      </p:pic>
    </p:spTree>
    <p:extLst>
      <p:ext uri="{BB962C8B-B14F-4D97-AF65-F5344CB8AC3E}">
        <p14:creationId xmlns:p14="http://schemas.microsoft.com/office/powerpoint/2010/main" val="1354264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Simulation Results-Reoptimization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Content Placeholder 2">
            <a:extLst>
              <a:ext uri="{FF2B5EF4-FFF2-40B4-BE49-F238E27FC236}">
                <a16:creationId xmlns:a16="http://schemas.microsoft.com/office/drawing/2014/main" id="{E46F6479-502E-4239-8E28-C78805A7AE7F}"/>
              </a:ext>
            </a:extLst>
          </p:cNvPr>
          <p:cNvSpPr txBox="1">
            <a:spLocks/>
          </p:cNvSpPr>
          <p:nvPr/>
        </p:nvSpPr>
        <p:spPr>
          <a:xfrm>
            <a:off x="304800" y="1411395"/>
            <a:ext cx="41148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000" dirty="0">
                <a:latin typeface="Times New Roman" panose="02020603050405020304" pitchFamily="18" charset="0"/>
                <a:cs typeface="Times New Roman" panose="02020603050405020304" pitchFamily="18" charset="0"/>
              </a:rPr>
              <a:t>Objective: $148,185</a:t>
            </a:r>
          </a:p>
          <a:p>
            <a:pPr fontAlgn="auto">
              <a:spcAft>
                <a:spcPts val="0"/>
              </a:spcAft>
            </a:pPr>
            <a:r>
              <a:rPr lang="en-US" sz="2000" dirty="0">
                <a:latin typeface="Times New Roman" panose="02020603050405020304" pitchFamily="18" charset="0"/>
                <a:cs typeface="Times New Roman" panose="02020603050405020304" pitchFamily="18" charset="0"/>
              </a:rPr>
              <a:t>Energy served = 62,436 kWh</a:t>
            </a:r>
          </a:p>
          <a:p>
            <a:pPr fontAlgn="auto">
              <a:spcAft>
                <a:spcPts val="0"/>
              </a:spcAft>
            </a:pPr>
            <a:r>
              <a:rPr lang="en-US" sz="2000" dirty="0">
                <a:latin typeface="Times New Roman" panose="02020603050405020304" pitchFamily="18" charset="0"/>
                <a:cs typeface="Times New Roman" panose="02020603050405020304" pitchFamily="18" charset="0"/>
              </a:rPr>
              <a:t>All loads are served after 9 hours</a:t>
            </a:r>
          </a:p>
          <a:p>
            <a:pPr fontAlgn="auto">
              <a:spcAft>
                <a:spcPts val="0"/>
              </a:spcAft>
            </a:pPr>
            <a:r>
              <a:rPr lang="en-US" sz="2000" dirty="0">
                <a:latin typeface="Times New Roman" panose="02020603050405020304" pitchFamily="18" charset="0"/>
                <a:cs typeface="Times New Roman" panose="02020603050405020304" pitchFamily="18" charset="0"/>
              </a:rPr>
              <a:t>Iterations: 27</a:t>
            </a:r>
          </a:p>
          <a:p>
            <a:pPr fontAlgn="auto">
              <a:spcAft>
                <a:spcPts val="0"/>
              </a:spcAft>
            </a:pPr>
            <a:r>
              <a:rPr lang="en-US" sz="2000" dirty="0">
                <a:latin typeface="Times New Roman" panose="02020603050405020304" pitchFamily="18" charset="0"/>
                <a:cs typeface="Times New Roman" panose="02020603050405020304" pitchFamily="18" charset="0"/>
              </a:rPr>
              <a:t>Computation time: 3120 seconds</a:t>
            </a:r>
          </a:p>
        </p:txBody>
      </p:sp>
      <p:pic>
        <p:nvPicPr>
          <p:cNvPr id="9" name="Picture 8"/>
          <p:cNvPicPr>
            <a:picLocks noChangeAspect="1"/>
          </p:cNvPicPr>
          <p:nvPr/>
        </p:nvPicPr>
        <p:blipFill>
          <a:blip r:embed="rId3"/>
          <a:stretch>
            <a:fillRect/>
          </a:stretch>
        </p:blipFill>
        <p:spPr>
          <a:xfrm>
            <a:off x="4419600" y="1228833"/>
            <a:ext cx="4602891" cy="4351337"/>
          </a:xfrm>
          <a:prstGeom prst="rect">
            <a:avLst/>
          </a:prstGeom>
        </p:spPr>
      </p:pic>
      <p:pic>
        <p:nvPicPr>
          <p:cNvPr id="10" name="Picture 9"/>
          <p:cNvPicPr>
            <a:picLocks noChangeAspect="1"/>
          </p:cNvPicPr>
          <p:nvPr/>
        </p:nvPicPr>
        <p:blipFill>
          <a:blip r:embed="rId4"/>
          <a:stretch>
            <a:fillRect/>
          </a:stretch>
        </p:blipFill>
        <p:spPr>
          <a:xfrm>
            <a:off x="152400" y="3623835"/>
            <a:ext cx="4267200" cy="1925443"/>
          </a:xfrm>
          <a:prstGeom prst="rect">
            <a:avLst/>
          </a:prstGeom>
        </p:spPr>
      </p:pic>
    </p:spTree>
    <p:extLst>
      <p:ext uri="{BB962C8B-B14F-4D97-AF65-F5344CB8AC3E}">
        <p14:creationId xmlns:p14="http://schemas.microsoft.com/office/powerpoint/2010/main" val="1242740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Simulation Results-Reoptimization (Cont.)</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1" name="Picture 10"/>
          <p:cNvPicPr>
            <a:picLocks noChangeAspect="1"/>
          </p:cNvPicPr>
          <p:nvPr/>
        </p:nvPicPr>
        <p:blipFill rotWithShape="1">
          <a:blip r:embed="rId3"/>
          <a:srcRect t="10984" r="33643" b="14467"/>
          <a:stretch/>
        </p:blipFill>
        <p:spPr>
          <a:xfrm>
            <a:off x="76200" y="1354138"/>
            <a:ext cx="8912790" cy="3903662"/>
          </a:xfrm>
          <a:prstGeom prst="rect">
            <a:avLst/>
          </a:prstGeom>
        </p:spPr>
      </p:pic>
      <p:sp>
        <p:nvSpPr>
          <p:cNvPr id="12" name="TextBox 11">
            <a:extLst>
              <a:ext uri="{FF2B5EF4-FFF2-40B4-BE49-F238E27FC236}">
                <a16:creationId xmlns:a16="http://schemas.microsoft.com/office/drawing/2014/main" id="{DAB90B67-936E-421F-98C2-8E4619A10755}"/>
              </a:ext>
            </a:extLst>
          </p:cNvPr>
          <p:cNvSpPr txBox="1"/>
          <p:nvPr/>
        </p:nvSpPr>
        <p:spPr>
          <a:xfrm>
            <a:off x="1600200" y="5347672"/>
            <a:ext cx="2059619"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Times" panose="02020603050405020304" pitchFamily="18" charset="0"/>
                <a:cs typeface="Times" panose="02020603050405020304" pitchFamily="18" charset="0"/>
              </a:rPr>
              <a:t>After 2 hours</a:t>
            </a:r>
          </a:p>
        </p:txBody>
      </p:sp>
      <p:sp>
        <p:nvSpPr>
          <p:cNvPr id="13" name="TextBox 12">
            <a:extLst>
              <a:ext uri="{FF2B5EF4-FFF2-40B4-BE49-F238E27FC236}">
                <a16:creationId xmlns:a16="http://schemas.microsoft.com/office/drawing/2014/main" id="{A4FE40DE-4338-4A29-92E2-AB47D74E388F}"/>
              </a:ext>
            </a:extLst>
          </p:cNvPr>
          <p:cNvSpPr txBox="1"/>
          <p:nvPr/>
        </p:nvSpPr>
        <p:spPr>
          <a:xfrm>
            <a:off x="5943600" y="5328216"/>
            <a:ext cx="2059619"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Times" panose="02020603050405020304" pitchFamily="18" charset="0"/>
                <a:cs typeface="Times" panose="02020603050405020304" pitchFamily="18" charset="0"/>
              </a:rPr>
              <a:t>After 4 hours</a:t>
            </a:r>
          </a:p>
        </p:txBody>
      </p:sp>
    </p:spTree>
    <p:extLst>
      <p:ext uri="{BB962C8B-B14F-4D97-AF65-F5344CB8AC3E}">
        <p14:creationId xmlns:p14="http://schemas.microsoft.com/office/powerpoint/2010/main" val="64819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Solution Comparison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8" name="Picture 7">
            <a:extLst>
              <a:ext uri="{FF2B5EF4-FFF2-40B4-BE49-F238E27FC236}">
                <a16:creationId xmlns:a16="http://schemas.microsoft.com/office/drawing/2014/main" id="{66A14507-DD4A-4618-AADE-A1B5D80EC601}"/>
              </a:ext>
            </a:extLst>
          </p:cNvPr>
          <p:cNvPicPr>
            <a:picLocks noChangeAspect="1"/>
          </p:cNvPicPr>
          <p:nvPr/>
        </p:nvPicPr>
        <p:blipFill>
          <a:blip r:embed="rId3"/>
          <a:stretch>
            <a:fillRect/>
          </a:stretch>
        </p:blipFill>
        <p:spPr>
          <a:xfrm>
            <a:off x="304800" y="1600200"/>
            <a:ext cx="8610600" cy="3764320"/>
          </a:xfrm>
          <a:prstGeom prst="rect">
            <a:avLst/>
          </a:prstGeom>
        </p:spPr>
      </p:pic>
    </p:spTree>
    <p:extLst>
      <p:ext uri="{BB962C8B-B14F-4D97-AF65-F5344CB8AC3E}">
        <p14:creationId xmlns:p14="http://schemas.microsoft.com/office/powerpoint/2010/main" val="34921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Optimality Gap</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6" name="Picture 5">
            <a:extLst>
              <a:ext uri="{FF2B5EF4-FFF2-40B4-BE49-F238E27FC236}">
                <a16:creationId xmlns:a16="http://schemas.microsoft.com/office/drawing/2014/main" id="{F573FA8E-31B9-4903-80EE-302BA8F28C93}"/>
              </a:ext>
            </a:extLst>
          </p:cNvPr>
          <p:cNvPicPr>
            <a:picLocks noChangeAspect="1"/>
          </p:cNvPicPr>
          <p:nvPr/>
        </p:nvPicPr>
        <p:blipFill rotWithShape="1">
          <a:blip r:embed="rId3"/>
          <a:srcRect l="66060" t="46502" b="6829"/>
          <a:stretch/>
        </p:blipFill>
        <p:spPr>
          <a:xfrm>
            <a:off x="433842" y="3505200"/>
            <a:ext cx="3308462" cy="2551773"/>
          </a:xfrm>
          <a:prstGeom prst="rect">
            <a:avLst/>
          </a:prstGeom>
        </p:spPr>
      </p:pic>
      <p:sp>
        <p:nvSpPr>
          <p:cNvPr id="7" name="Content Placeholder 2">
            <a:extLst>
              <a:ext uri="{FF2B5EF4-FFF2-40B4-BE49-F238E27FC236}">
                <a16:creationId xmlns:a16="http://schemas.microsoft.com/office/drawing/2014/main" id="{E46F6479-502E-4239-8E28-C78805A7AE7F}"/>
              </a:ext>
            </a:extLst>
          </p:cNvPr>
          <p:cNvSpPr>
            <a:spLocks noGrp="1"/>
          </p:cNvSpPr>
          <p:nvPr>
            <p:ph idx="1"/>
          </p:nvPr>
        </p:nvSpPr>
        <p:spPr>
          <a:xfrm>
            <a:off x="266887" y="982662"/>
            <a:ext cx="3847914" cy="4351338"/>
          </a:xfrm>
        </p:spPr>
        <p:txBody>
          <a:bodyPr>
            <a:noAutofit/>
          </a:bodyPr>
          <a:lstStyle/>
          <a:p>
            <a:pPr>
              <a:buClrTx/>
            </a:pPr>
            <a:r>
              <a:rPr lang="en-US" sz="1800" dirty="0">
                <a:solidFill>
                  <a:schemeClr val="tx1"/>
                </a:solidFill>
                <a:latin typeface="Times New Roman" panose="02020603050405020304" pitchFamily="18" charset="0"/>
                <a:cs typeface="Times New Roman" panose="02020603050405020304" pitchFamily="18" charset="0"/>
              </a:rPr>
              <a:t>Using th</a:t>
            </a:r>
            <a:r>
              <a:rPr lang="en-US" sz="1800" dirty="0">
                <a:latin typeface="Times New Roman" panose="02020603050405020304" pitchFamily="18" charset="0"/>
                <a:cs typeface="Times New Roman" panose="02020603050405020304" pitchFamily="18" charset="0"/>
              </a:rPr>
              <a:t>e </a:t>
            </a:r>
            <a:r>
              <a:rPr lang="en-US" sz="1800" dirty="0">
                <a:solidFill>
                  <a:srgbClr val="FF0000"/>
                </a:solidFill>
                <a:latin typeface="Times New Roman" panose="02020603050405020304" pitchFamily="18" charset="0"/>
                <a:cs typeface="Times New Roman" panose="02020603050405020304" pitchFamily="18" charset="0"/>
              </a:rPr>
              <a:t>Reoptimization solution as an initial solution </a:t>
            </a:r>
            <a:r>
              <a:rPr lang="en-US" sz="1800" dirty="0">
                <a:solidFill>
                  <a:schemeClr val="tx1"/>
                </a:solidFill>
                <a:latin typeface="Times New Roman" panose="02020603050405020304" pitchFamily="18" charset="0"/>
                <a:cs typeface="Times New Roman" panose="02020603050405020304" pitchFamily="18" charset="0"/>
              </a:rPr>
              <a:t>(warm start), the complete DSRRP problem is solved using CPLEX.</a:t>
            </a:r>
          </a:p>
          <a:p>
            <a:pPr>
              <a:buClrTx/>
            </a:pPr>
            <a:r>
              <a:rPr lang="en-US" sz="1800" dirty="0">
                <a:solidFill>
                  <a:schemeClr val="tx1"/>
                </a:solidFill>
                <a:latin typeface="Times New Roman" panose="02020603050405020304" pitchFamily="18" charset="0"/>
                <a:cs typeface="Times New Roman" panose="02020603050405020304" pitchFamily="18" charset="0"/>
              </a:rPr>
              <a:t>Out of memory after approximately 4 hours.</a:t>
            </a:r>
          </a:p>
          <a:p>
            <a:pPr>
              <a:buClrTx/>
            </a:pPr>
            <a:r>
              <a:rPr lang="en-US" sz="1800" dirty="0">
                <a:solidFill>
                  <a:schemeClr val="tx1"/>
                </a:solidFill>
                <a:latin typeface="Times New Roman" panose="02020603050405020304" pitchFamily="18" charset="0"/>
                <a:cs typeface="Times New Roman" panose="02020603050405020304" pitchFamily="18" charset="0"/>
              </a:rPr>
              <a:t>Solution did not change, optimality gap is 4.28%</a:t>
            </a:r>
          </a:p>
        </p:txBody>
      </p:sp>
      <p:pic>
        <p:nvPicPr>
          <p:cNvPr id="9" name="Picture 8">
            <a:extLst>
              <a:ext uri="{FF2B5EF4-FFF2-40B4-BE49-F238E27FC236}">
                <a16:creationId xmlns:a16="http://schemas.microsoft.com/office/drawing/2014/main" id="{E78FB109-4CEF-4725-8570-7ABC0685785F}"/>
              </a:ext>
            </a:extLst>
          </p:cNvPr>
          <p:cNvPicPr>
            <a:picLocks noChangeAspect="1"/>
          </p:cNvPicPr>
          <p:nvPr/>
        </p:nvPicPr>
        <p:blipFill rotWithShape="1">
          <a:blip r:embed="rId3"/>
          <a:srcRect r="42450"/>
          <a:stretch/>
        </p:blipFill>
        <p:spPr>
          <a:xfrm>
            <a:off x="4191266" y="1091605"/>
            <a:ext cx="4952734" cy="4827190"/>
          </a:xfrm>
          <a:prstGeom prst="rect">
            <a:avLst/>
          </a:prstGeom>
        </p:spPr>
      </p:pic>
    </p:spTree>
    <p:extLst>
      <p:ext uri="{BB962C8B-B14F-4D97-AF65-F5344CB8AC3E}">
        <p14:creationId xmlns:p14="http://schemas.microsoft.com/office/powerpoint/2010/main" val="1187614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C08CB5-50FD-4DCF-81DB-FCF7E74376BB}"/>
              </a:ext>
            </a:extLst>
          </p:cNvPr>
          <p:cNvPicPr>
            <a:picLocks noChangeAspect="1"/>
          </p:cNvPicPr>
          <p:nvPr/>
        </p:nvPicPr>
        <p:blipFill>
          <a:blip r:embed="rId3"/>
          <a:stretch>
            <a:fillRect/>
          </a:stretch>
        </p:blipFill>
        <p:spPr>
          <a:xfrm>
            <a:off x="4029380" y="849481"/>
            <a:ext cx="5129036" cy="3876931"/>
          </a:xfrm>
          <a:prstGeom prst="rect">
            <a:avLst/>
          </a:prstGeom>
        </p:spPr>
      </p:pic>
      <p:sp>
        <p:nvSpPr>
          <p:cNvPr id="2" name="Title 1"/>
          <p:cNvSpPr>
            <a:spLocks noGrp="1"/>
          </p:cNvSpPr>
          <p:nvPr>
            <p:ph type="title"/>
          </p:nvPr>
        </p:nvSpPr>
        <p:spPr>
          <a:xfrm>
            <a:off x="381000" y="76200"/>
            <a:ext cx="8686800" cy="838200"/>
          </a:xfrm>
        </p:spPr>
        <p:txBody>
          <a:bodyPr/>
          <a:lstStyle/>
          <a:p>
            <a:r>
              <a:rPr lang="en-US" sz="3600" dirty="0"/>
              <a:t>Test Case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Content Placeholder 2">
            <a:extLst>
              <a:ext uri="{FF2B5EF4-FFF2-40B4-BE49-F238E27FC236}">
                <a16:creationId xmlns:a16="http://schemas.microsoft.com/office/drawing/2014/main" id="{E46F6479-502E-4239-8E28-C78805A7AE7F}"/>
              </a:ext>
            </a:extLst>
          </p:cNvPr>
          <p:cNvSpPr txBox="1">
            <a:spLocks/>
          </p:cNvSpPr>
          <p:nvPr/>
        </p:nvSpPr>
        <p:spPr>
          <a:xfrm>
            <a:off x="381000" y="1212351"/>
            <a:ext cx="3807572" cy="3151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dirty="0">
                <a:latin typeface="Times New Roman" panose="02020603050405020304" pitchFamily="18" charset="0"/>
                <a:cs typeface="Times New Roman" panose="02020603050405020304" pitchFamily="18" charset="0"/>
              </a:rPr>
              <a:t>Modified IEEE 123-bus distribution feeder.</a:t>
            </a:r>
          </a:p>
          <a:p>
            <a:pPr fontAlgn="auto">
              <a:spcAft>
                <a:spcPts val="0"/>
              </a:spcAft>
            </a:pPr>
            <a:r>
              <a:rPr lang="en-US" sz="1800" dirty="0">
                <a:latin typeface="Times New Roman" panose="02020603050405020304" pitchFamily="18" charset="0"/>
                <a:cs typeface="Times New Roman" panose="02020603050405020304" pitchFamily="18" charset="0"/>
              </a:rPr>
              <a:t>9 DGs and 23 switches</a:t>
            </a:r>
          </a:p>
          <a:p>
            <a:pPr fontAlgn="auto">
              <a:spcAft>
                <a:spcPts val="0"/>
              </a:spcAft>
            </a:pPr>
            <a:r>
              <a:rPr lang="en-US" sz="1800" dirty="0">
                <a:latin typeface="Times New Roman" panose="02020603050405020304" pitchFamily="18" charset="0"/>
                <a:cs typeface="Times New Roman" panose="02020603050405020304" pitchFamily="18" charset="0"/>
              </a:rPr>
              <a:t>3 depots, 6 line crews, and 4 tree crews.</a:t>
            </a:r>
          </a:p>
          <a:p>
            <a:pPr fontAlgn="auto">
              <a:spcAft>
                <a:spcPts val="0"/>
              </a:spcAft>
            </a:pPr>
            <a:r>
              <a:rPr lang="en-US" sz="1800" dirty="0">
                <a:latin typeface="Times New Roman" panose="02020603050405020304" pitchFamily="18" charset="0"/>
                <a:cs typeface="Times New Roman" panose="02020603050405020304" pitchFamily="18" charset="0"/>
              </a:rPr>
              <a:t>14 damaged lines</a:t>
            </a:r>
          </a:p>
          <a:p>
            <a:pPr fontAlgn="auto">
              <a:spcAft>
                <a:spcPts val="0"/>
              </a:spcAft>
            </a:pPr>
            <a:r>
              <a:rPr lang="en-US" sz="1800" dirty="0">
                <a:latin typeface="Times New Roman" panose="02020603050405020304" pitchFamily="18" charset="0"/>
                <a:cs typeface="Times New Roman" panose="02020603050405020304" pitchFamily="18" charset="0"/>
              </a:rPr>
              <a:t>The model and algorithm are implemented in AMPL, with CPLEX solver</a:t>
            </a:r>
          </a:p>
          <a:p>
            <a:pPr fontAlgn="auto">
              <a:spcAft>
                <a:spcPts val="0"/>
              </a:spcAft>
            </a:pPr>
            <a:endParaRPr lang="en-US" sz="2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1DE84E0-5938-4765-B549-A8CB659AEBD7}"/>
              </a:ext>
            </a:extLst>
          </p:cNvPr>
          <p:cNvPicPr>
            <a:picLocks noChangeAspect="1"/>
          </p:cNvPicPr>
          <p:nvPr/>
        </p:nvPicPr>
        <p:blipFill>
          <a:blip r:embed="rId4"/>
          <a:stretch>
            <a:fillRect/>
          </a:stretch>
        </p:blipFill>
        <p:spPr>
          <a:xfrm>
            <a:off x="4696045" y="4998965"/>
            <a:ext cx="4427360" cy="698490"/>
          </a:xfrm>
          <a:prstGeom prst="rect">
            <a:avLst/>
          </a:prstGeom>
        </p:spPr>
      </p:pic>
      <p:pic>
        <p:nvPicPr>
          <p:cNvPr id="13" name="Picture 12">
            <a:extLst>
              <a:ext uri="{FF2B5EF4-FFF2-40B4-BE49-F238E27FC236}">
                <a16:creationId xmlns:a16="http://schemas.microsoft.com/office/drawing/2014/main" id="{1490E1A5-1A88-4397-8909-3F42C7BE0BB7}"/>
              </a:ext>
            </a:extLst>
          </p:cNvPr>
          <p:cNvPicPr>
            <a:picLocks noChangeAspect="1"/>
          </p:cNvPicPr>
          <p:nvPr/>
        </p:nvPicPr>
        <p:blipFill>
          <a:blip r:embed="rId5"/>
          <a:stretch>
            <a:fillRect/>
          </a:stretch>
        </p:blipFill>
        <p:spPr>
          <a:xfrm>
            <a:off x="0" y="4349320"/>
            <a:ext cx="4495800" cy="1620689"/>
          </a:xfrm>
          <a:prstGeom prst="rect">
            <a:avLst/>
          </a:prstGeom>
        </p:spPr>
      </p:pic>
    </p:spTree>
    <p:extLst>
      <p:ext uri="{BB962C8B-B14F-4D97-AF65-F5344CB8AC3E}">
        <p14:creationId xmlns:p14="http://schemas.microsoft.com/office/powerpoint/2010/main" val="2694247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Results: Solution Comparison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9" name="Picture 8">
            <a:extLst>
              <a:ext uri="{FF2B5EF4-FFF2-40B4-BE49-F238E27FC236}">
                <a16:creationId xmlns:a16="http://schemas.microsoft.com/office/drawing/2014/main" id="{D36A67EB-4070-49A4-AF59-B53161EDF9BB}"/>
              </a:ext>
            </a:extLst>
          </p:cNvPr>
          <p:cNvPicPr>
            <a:picLocks noChangeAspect="1"/>
          </p:cNvPicPr>
          <p:nvPr/>
        </p:nvPicPr>
        <p:blipFill>
          <a:blip r:embed="rId3"/>
          <a:stretch>
            <a:fillRect/>
          </a:stretch>
        </p:blipFill>
        <p:spPr>
          <a:xfrm>
            <a:off x="1023718" y="2904473"/>
            <a:ext cx="6666538" cy="2236847"/>
          </a:xfrm>
          <a:prstGeom prst="rect">
            <a:avLst/>
          </a:prstGeom>
        </p:spPr>
      </p:pic>
      <p:sp>
        <p:nvSpPr>
          <p:cNvPr id="14" name="Content Placeholder 6">
            <a:extLst>
              <a:ext uri="{FF2B5EF4-FFF2-40B4-BE49-F238E27FC236}">
                <a16:creationId xmlns:a16="http://schemas.microsoft.com/office/drawing/2014/main" id="{A29069B0-A46A-4D25-9324-87F38B04CB2B}"/>
              </a:ext>
            </a:extLst>
          </p:cNvPr>
          <p:cNvSpPr txBox="1">
            <a:spLocks/>
          </p:cNvSpPr>
          <p:nvPr/>
        </p:nvSpPr>
        <p:spPr>
          <a:xfrm>
            <a:off x="533399" y="1296563"/>
            <a:ext cx="8092699" cy="1980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Bef>
                <a:spcPts val="600"/>
              </a:spcBef>
              <a:spcAft>
                <a:spcPts val="0"/>
              </a:spcAft>
            </a:pPr>
            <a:r>
              <a:rPr lang="en-US" sz="2400" dirty="0">
                <a:latin typeface="Times New Roman" panose="02020603050405020304" pitchFamily="18" charset="0"/>
                <a:cs typeface="Times New Roman" panose="02020603050405020304" pitchFamily="18" charset="0"/>
              </a:rPr>
              <a:t>Optimal solution is obtained by using the </a:t>
            </a:r>
            <a:r>
              <a:rPr lang="en-US" sz="2400" dirty="0" err="1">
                <a:latin typeface="Times New Roman" panose="02020603050405020304" pitchFamily="18" charset="0"/>
                <a:cs typeface="Times New Roman" panose="02020603050405020304" pitchFamily="18" charset="0"/>
              </a:rPr>
              <a:t>Reoptimization</a:t>
            </a:r>
            <a:r>
              <a:rPr lang="en-US" sz="2400" dirty="0">
                <a:latin typeface="Times New Roman" panose="02020603050405020304" pitchFamily="18" charset="0"/>
                <a:cs typeface="Times New Roman" panose="02020603050405020304" pitchFamily="18" charset="0"/>
              </a:rPr>
              <a:t> solution to warm-start CPLEX and solve the complete method</a:t>
            </a:r>
          </a:p>
        </p:txBody>
      </p:sp>
      <p:pic>
        <p:nvPicPr>
          <p:cNvPr id="15" name="Picture 14">
            <a:extLst>
              <a:ext uri="{FF2B5EF4-FFF2-40B4-BE49-F238E27FC236}">
                <a16:creationId xmlns:a16="http://schemas.microsoft.com/office/drawing/2014/main" id="{1C0C8F26-9A34-4A30-992B-7CB69E06F221}"/>
              </a:ext>
            </a:extLst>
          </p:cNvPr>
          <p:cNvPicPr>
            <a:picLocks noChangeAspect="1"/>
          </p:cNvPicPr>
          <p:nvPr/>
        </p:nvPicPr>
        <p:blipFill>
          <a:blip r:embed="rId4"/>
          <a:stretch>
            <a:fillRect/>
          </a:stretch>
        </p:blipFill>
        <p:spPr>
          <a:xfrm>
            <a:off x="774989" y="2498606"/>
            <a:ext cx="7501638" cy="3102069"/>
          </a:xfrm>
          <a:prstGeom prst="rect">
            <a:avLst/>
          </a:prstGeom>
        </p:spPr>
      </p:pic>
      <p:pic>
        <p:nvPicPr>
          <p:cNvPr id="16" name="Picture 15">
            <a:extLst>
              <a:ext uri="{FF2B5EF4-FFF2-40B4-BE49-F238E27FC236}">
                <a16:creationId xmlns:a16="http://schemas.microsoft.com/office/drawing/2014/main" id="{9C7D1168-FE24-4A6A-9C9E-043A137CEFC6}"/>
              </a:ext>
            </a:extLst>
          </p:cNvPr>
          <p:cNvPicPr>
            <a:picLocks noChangeAspect="1"/>
          </p:cNvPicPr>
          <p:nvPr/>
        </p:nvPicPr>
        <p:blipFill>
          <a:blip r:embed="rId5"/>
          <a:stretch>
            <a:fillRect/>
          </a:stretch>
        </p:blipFill>
        <p:spPr>
          <a:xfrm>
            <a:off x="685800" y="3009743"/>
            <a:ext cx="7940299" cy="1574170"/>
          </a:xfrm>
          <a:prstGeom prst="rect">
            <a:avLst/>
          </a:prstGeom>
        </p:spPr>
      </p:pic>
    </p:spTree>
    <p:extLst>
      <p:ext uri="{BB962C8B-B14F-4D97-AF65-F5344CB8AC3E}">
        <p14:creationId xmlns:p14="http://schemas.microsoft.com/office/powerpoint/2010/main" val="5922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Results: Route Comparison</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0" name="Picture 9">
            <a:extLst>
              <a:ext uri="{FF2B5EF4-FFF2-40B4-BE49-F238E27FC236}">
                <a16:creationId xmlns:a16="http://schemas.microsoft.com/office/drawing/2014/main" id="{592FA79D-9DE9-4929-9EF5-F6099478FA91}"/>
              </a:ext>
            </a:extLst>
          </p:cNvPr>
          <p:cNvPicPr>
            <a:picLocks noChangeAspect="1"/>
          </p:cNvPicPr>
          <p:nvPr/>
        </p:nvPicPr>
        <p:blipFill>
          <a:blip r:embed="rId3"/>
          <a:stretch>
            <a:fillRect/>
          </a:stretch>
        </p:blipFill>
        <p:spPr>
          <a:xfrm>
            <a:off x="4885640" y="2053648"/>
            <a:ext cx="4258360" cy="3889952"/>
          </a:xfrm>
          <a:prstGeom prst="rect">
            <a:avLst/>
          </a:prstGeom>
        </p:spPr>
      </p:pic>
      <p:pic>
        <p:nvPicPr>
          <p:cNvPr id="11" name="Picture 10">
            <a:extLst>
              <a:ext uri="{FF2B5EF4-FFF2-40B4-BE49-F238E27FC236}">
                <a16:creationId xmlns:a16="http://schemas.microsoft.com/office/drawing/2014/main" id="{4CF080AA-2858-4F14-A8EB-392CE6DF5575}"/>
              </a:ext>
            </a:extLst>
          </p:cNvPr>
          <p:cNvPicPr>
            <a:picLocks noChangeAspect="1"/>
          </p:cNvPicPr>
          <p:nvPr/>
        </p:nvPicPr>
        <p:blipFill>
          <a:blip r:embed="rId4"/>
          <a:stretch>
            <a:fillRect/>
          </a:stretch>
        </p:blipFill>
        <p:spPr>
          <a:xfrm>
            <a:off x="76200" y="1870428"/>
            <a:ext cx="4460788" cy="4074867"/>
          </a:xfrm>
          <a:prstGeom prst="rect">
            <a:avLst/>
          </a:prstGeom>
        </p:spPr>
      </p:pic>
      <p:sp>
        <p:nvSpPr>
          <p:cNvPr id="12" name="Rectangle 11">
            <a:extLst>
              <a:ext uri="{FF2B5EF4-FFF2-40B4-BE49-F238E27FC236}">
                <a16:creationId xmlns:a16="http://schemas.microsoft.com/office/drawing/2014/main" id="{1BE3F1AD-3851-4D66-89FF-33028C46B030}"/>
              </a:ext>
            </a:extLst>
          </p:cNvPr>
          <p:cNvSpPr/>
          <p:nvPr/>
        </p:nvSpPr>
        <p:spPr>
          <a:xfrm>
            <a:off x="914400" y="1295400"/>
            <a:ext cx="3366627" cy="400110"/>
          </a:xfrm>
          <a:prstGeom prst="rect">
            <a:avLst/>
          </a:prstGeom>
        </p:spPr>
        <p:txBody>
          <a:bodyPr wrap="none">
            <a:spAutoFit/>
          </a:bodyPr>
          <a:lstStyle/>
          <a:p>
            <a:pPr eaLnBrk="1" fontAlgn="auto" hangingPunct="1">
              <a:spcBef>
                <a:spcPts val="0"/>
              </a:spcBef>
              <a:spcAft>
                <a:spcPts val="0"/>
              </a:spcAft>
            </a:pPr>
            <a:r>
              <a:rPr lang="en-US" sz="2000" dirty="0" err="1">
                <a:solidFill>
                  <a:prstClr val="black"/>
                </a:solidFill>
                <a:latin typeface="Times New Roman" panose="02020603050405020304" pitchFamily="18" charset="0"/>
                <a:cs typeface="Times New Roman" panose="02020603050405020304" pitchFamily="18" charset="0"/>
              </a:rPr>
              <a:t>Reoptimization</a:t>
            </a:r>
            <a:r>
              <a:rPr lang="en-US" sz="2000" dirty="0">
                <a:solidFill>
                  <a:prstClr val="black"/>
                </a:solidFill>
                <a:latin typeface="Times New Roman" panose="02020603050405020304" pitchFamily="18" charset="0"/>
                <a:cs typeface="Times New Roman" panose="02020603050405020304" pitchFamily="18" charset="0"/>
              </a:rPr>
              <a:t> (optimal) route</a:t>
            </a:r>
            <a:endParaRPr lang="ar-SA" sz="2000" dirty="0">
              <a:solidFill>
                <a:prstClr val="black"/>
              </a:solidFill>
              <a:latin typeface="Calibri" panose="020F0502020204030204"/>
              <a:cs typeface="Arial" panose="020B0604020202020204" pitchFamily="34" charset="0"/>
            </a:endParaRPr>
          </a:p>
        </p:txBody>
      </p:sp>
      <p:sp>
        <p:nvSpPr>
          <p:cNvPr id="13" name="Rectangle 12">
            <a:extLst>
              <a:ext uri="{FF2B5EF4-FFF2-40B4-BE49-F238E27FC236}">
                <a16:creationId xmlns:a16="http://schemas.microsoft.com/office/drawing/2014/main" id="{D9A27D66-2126-41D8-AC84-A24021588A14}"/>
              </a:ext>
            </a:extLst>
          </p:cNvPr>
          <p:cNvSpPr/>
          <p:nvPr/>
        </p:nvSpPr>
        <p:spPr>
          <a:xfrm>
            <a:off x="5867400" y="1295400"/>
            <a:ext cx="2223686" cy="400110"/>
          </a:xfrm>
          <a:prstGeom prst="rect">
            <a:avLst/>
          </a:prstGeom>
        </p:spPr>
        <p:txBody>
          <a:bodyPr wrap="none">
            <a:spAutoFit/>
          </a:bodyPr>
          <a:lstStyle/>
          <a:p>
            <a:pPr eaLnBrk="1" fontAlgn="auto" hangingPunct="1">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Priority-based route</a:t>
            </a:r>
            <a:endParaRPr lang="ar-SA" sz="20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919223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Simulation Results-</a:t>
            </a:r>
            <a:r>
              <a:rPr lang="en-US" sz="3600" dirty="0" err="1"/>
              <a:t>Reoptimization</a:t>
            </a:r>
            <a:endParaRPr lang="en-US" sz="3600" dirty="0"/>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9" name="Picture 8">
            <a:extLst>
              <a:ext uri="{FF2B5EF4-FFF2-40B4-BE49-F238E27FC236}">
                <a16:creationId xmlns:a16="http://schemas.microsoft.com/office/drawing/2014/main" id="{00878F43-25BA-4748-A45B-B9D63F79B4F7}"/>
              </a:ext>
            </a:extLst>
          </p:cNvPr>
          <p:cNvPicPr>
            <a:picLocks noChangeAspect="1"/>
          </p:cNvPicPr>
          <p:nvPr/>
        </p:nvPicPr>
        <p:blipFill>
          <a:blip r:embed="rId3"/>
          <a:stretch>
            <a:fillRect/>
          </a:stretch>
        </p:blipFill>
        <p:spPr>
          <a:xfrm>
            <a:off x="1595755" y="3675091"/>
            <a:ext cx="6257289" cy="2356952"/>
          </a:xfrm>
          <a:prstGeom prst="rect">
            <a:avLst/>
          </a:prstGeom>
        </p:spPr>
      </p:pic>
      <p:sp>
        <p:nvSpPr>
          <p:cNvPr id="14" name="TextBox 13">
            <a:extLst>
              <a:ext uri="{FF2B5EF4-FFF2-40B4-BE49-F238E27FC236}">
                <a16:creationId xmlns:a16="http://schemas.microsoft.com/office/drawing/2014/main" id="{DAB90B67-936E-421F-98C2-8E4619A10755}"/>
              </a:ext>
            </a:extLst>
          </p:cNvPr>
          <p:cNvSpPr txBox="1"/>
          <p:nvPr/>
        </p:nvSpPr>
        <p:spPr>
          <a:xfrm>
            <a:off x="1393759" y="5329061"/>
            <a:ext cx="2059619" cy="369332"/>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After 3 hours</a:t>
            </a:r>
          </a:p>
        </p:txBody>
      </p:sp>
      <p:sp>
        <p:nvSpPr>
          <p:cNvPr id="15" name="TextBox 14">
            <a:extLst>
              <a:ext uri="{FF2B5EF4-FFF2-40B4-BE49-F238E27FC236}">
                <a16:creationId xmlns:a16="http://schemas.microsoft.com/office/drawing/2014/main" id="{A4FE40DE-4338-4A29-92E2-AB47D74E388F}"/>
              </a:ext>
            </a:extLst>
          </p:cNvPr>
          <p:cNvSpPr txBox="1"/>
          <p:nvPr/>
        </p:nvSpPr>
        <p:spPr>
          <a:xfrm>
            <a:off x="5943600" y="5329061"/>
            <a:ext cx="2059619" cy="369332"/>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After 4 hours</a:t>
            </a:r>
          </a:p>
        </p:txBody>
      </p:sp>
      <p:pic>
        <p:nvPicPr>
          <p:cNvPr id="16" name="Picture 15">
            <a:extLst>
              <a:ext uri="{FF2B5EF4-FFF2-40B4-BE49-F238E27FC236}">
                <a16:creationId xmlns:a16="http://schemas.microsoft.com/office/drawing/2014/main" id="{9ABBE5F1-FC66-4804-A8D3-137D835C2A42}"/>
              </a:ext>
            </a:extLst>
          </p:cNvPr>
          <p:cNvPicPr>
            <a:picLocks noChangeAspect="1"/>
          </p:cNvPicPr>
          <p:nvPr/>
        </p:nvPicPr>
        <p:blipFill>
          <a:blip r:embed="rId4"/>
          <a:stretch>
            <a:fillRect/>
          </a:stretch>
        </p:blipFill>
        <p:spPr>
          <a:xfrm>
            <a:off x="76200" y="1755365"/>
            <a:ext cx="4206165" cy="3284079"/>
          </a:xfrm>
          <a:prstGeom prst="rect">
            <a:avLst/>
          </a:prstGeom>
        </p:spPr>
      </p:pic>
      <p:pic>
        <p:nvPicPr>
          <p:cNvPr id="17" name="Picture 16">
            <a:extLst>
              <a:ext uri="{FF2B5EF4-FFF2-40B4-BE49-F238E27FC236}">
                <a16:creationId xmlns:a16="http://schemas.microsoft.com/office/drawing/2014/main" id="{CBD382F0-2667-4685-82F5-17F5A050EBCC}"/>
              </a:ext>
            </a:extLst>
          </p:cNvPr>
          <p:cNvPicPr>
            <a:picLocks noChangeAspect="1"/>
          </p:cNvPicPr>
          <p:nvPr/>
        </p:nvPicPr>
        <p:blipFill>
          <a:blip r:embed="rId5"/>
          <a:stretch>
            <a:fillRect/>
          </a:stretch>
        </p:blipFill>
        <p:spPr>
          <a:xfrm>
            <a:off x="4683198" y="1776705"/>
            <a:ext cx="4384602" cy="3374959"/>
          </a:xfrm>
          <a:prstGeom prst="rect">
            <a:avLst/>
          </a:prstGeom>
        </p:spPr>
      </p:pic>
      <p:pic>
        <p:nvPicPr>
          <p:cNvPr id="18" name="Picture 17">
            <a:extLst>
              <a:ext uri="{FF2B5EF4-FFF2-40B4-BE49-F238E27FC236}">
                <a16:creationId xmlns:a16="http://schemas.microsoft.com/office/drawing/2014/main" id="{AF38D770-4734-4F55-B286-F38299A12293}"/>
              </a:ext>
            </a:extLst>
          </p:cNvPr>
          <p:cNvPicPr>
            <a:picLocks noChangeAspect="1"/>
          </p:cNvPicPr>
          <p:nvPr/>
        </p:nvPicPr>
        <p:blipFill>
          <a:blip r:embed="rId6"/>
          <a:stretch>
            <a:fillRect/>
          </a:stretch>
        </p:blipFill>
        <p:spPr>
          <a:xfrm>
            <a:off x="1555816" y="964434"/>
            <a:ext cx="6254764" cy="2277190"/>
          </a:xfrm>
          <a:prstGeom prst="rect">
            <a:avLst/>
          </a:prstGeom>
        </p:spPr>
      </p:pic>
    </p:spTree>
    <p:extLst>
      <p:ext uri="{BB962C8B-B14F-4D97-AF65-F5344CB8AC3E}">
        <p14:creationId xmlns:p14="http://schemas.microsoft.com/office/powerpoint/2010/main" val="405930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Results: </a:t>
            </a:r>
            <a:r>
              <a:rPr lang="en-US" sz="3600" dirty="0" err="1"/>
              <a:t>Reoptimization</a:t>
            </a:r>
            <a:endParaRPr lang="en-US" sz="3600" dirty="0"/>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1" name="Content Placeholder 2">
            <a:extLst>
              <a:ext uri="{FF2B5EF4-FFF2-40B4-BE49-F238E27FC236}">
                <a16:creationId xmlns:a16="http://schemas.microsoft.com/office/drawing/2014/main" id="{E46F6479-502E-4239-8E28-C78805A7AE7F}"/>
              </a:ext>
            </a:extLst>
          </p:cNvPr>
          <p:cNvSpPr>
            <a:spLocks noGrp="1"/>
          </p:cNvSpPr>
          <p:nvPr>
            <p:ph idx="1"/>
          </p:nvPr>
        </p:nvSpPr>
        <p:spPr>
          <a:xfrm>
            <a:off x="64561" y="1593957"/>
            <a:ext cx="4267200" cy="4351338"/>
          </a:xfrm>
        </p:spPr>
        <p:txBody>
          <a:bodyPr>
            <a:noAutofit/>
          </a:bodyPr>
          <a:lstStyle/>
          <a:p>
            <a:pPr>
              <a:buClrTx/>
            </a:pPr>
            <a:r>
              <a:rPr lang="en-US" sz="2000" dirty="0">
                <a:solidFill>
                  <a:schemeClr val="tx1"/>
                </a:solidFill>
                <a:latin typeface="Times New Roman" panose="02020603050405020304" pitchFamily="18" charset="0"/>
                <a:cs typeface="Times New Roman" panose="02020603050405020304" pitchFamily="18" charset="0"/>
              </a:rPr>
              <a:t>Objective value: $199,210</a:t>
            </a:r>
          </a:p>
          <a:p>
            <a:pPr>
              <a:buClrTx/>
            </a:pPr>
            <a:r>
              <a:rPr lang="en-US" sz="2000" dirty="0">
                <a:solidFill>
                  <a:schemeClr val="tx1"/>
                </a:solidFill>
                <a:latin typeface="Times New Roman" panose="02020603050405020304" pitchFamily="18" charset="0"/>
                <a:cs typeface="Times New Roman" panose="02020603050405020304" pitchFamily="18" charset="0"/>
              </a:rPr>
              <a:t>Iterations: 21</a:t>
            </a:r>
          </a:p>
          <a:p>
            <a:pPr>
              <a:buClrTx/>
            </a:pPr>
            <a:r>
              <a:rPr lang="en-US" sz="2000" dirty="0">
                <a:solidFill>
                  <a:schemeClr val="tx1"/>
                </a:solidFill>
                <a:latin typeface="Times New Roman" panose="02020603050405020304" pitchFamily="18" charset="0"/>
                <a:cs typeface="Times New Roman" panose="02020603050405020304" pitchFamily="18" charset="0"/>
              </a:rPr>
              <a:t>Computation time: 694 seconds</a:t>
            </a:r>
          </a:p>
        </p:txBody>
      </p:sp>
      <p:pic>
        <p:nvPicPr>
          <p:cNvPr id="12" name="Picture 11">
            <a:extLst>
              <a:ext uri="{FF2B5EF4-FFF2-40B4-BE49-F238E27FC236}">
                <a16:creationId xmlns:a16="http://schemas.microsoft.com/office/drawing/2014/main" id="{8ECEDE2A-4F1C-4E7E-9991-54586879E4A1}"/>
              </a:ext>
            </a:extLst>
          </p:cNvPr>
          <p:cNvPicPr>
            <a:picLocks noChangeAspect="1"/>
          </p:cNvPicPr>
          <p:nvPr/>
        </p:nvPicPr>
        <p:blipFill>
          <a:blip r:embed="rId3"/>
          <a:stretch>
            <a:fillRect/>
          </a:stretch>
        </p:blipFill>
        <p:spPr>
          <a:xfrm>
            <a:off x="255857" y="3276600"/>
            <a:ext cx="3632730" cy="1845542"/>
          </a:xfrm>
          <a:prstGeom prst="rect">
            <a:avLst/>
          </a:prstGeom>
        </p:spPr>
      </p:pic>
      <p:pic>
        <p:nvPicPr>
          <p:cNvPr id="13" name="Picture 12">
            <a:extLst>
              <a:ext uri="{FF2B5EF4-FFF2-40B4-BE49-F238E27FC236}">
                <a16:creationId xmlns:a16="http://schemas.microsoft.com/office/drawing/2014/main" id="{485D7D0F-E4B3-4026-994F-4E04EEF814E6}"/>
              </a:ext>
            </a:extLst>
          </p:cNvPr>
          <p:cNvPicPr>
            <a:picLocks noChangeAspect="1"/>
          </p:cNvPicPr>
          <p:nvPr/>
        </p:nvPicPr>
        <p:blipFill>
          <a:blip r:embed="rId4"/>
          <a:stretch>
            <a:fillRect/>
          </a:stretch>
        </p:blipFill>
        <p:spPr>
          <a:xfrm>
            <a:off x="4293661" y="959800"/>
            <a:ext cx="4850339" cy="4430717"/>
          </a:xfrm>
          <a:prstGeom prst="rect">
            <a:avLst/>
          </a:prstGeom>
        </p:spPr>
      </p:pic>
    </p:spTree>
    <p:extLst>
      <p:ext uri="{BB962C8B-B14F-4D97-AF65-F5344CB8AC3E}">
        <p14:creationId xmlns:p14="http://schemas.microsoft.com/office/powerpoint/2010/main" val="365736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FC9EFF9E-06D3-4FA2-864A-D735BA1A81C4}"/>
              </a:ext>
            </a:extLst>
          </p:cNvPr>
          <p:cNvSpPr/>
          <p:nvPr/>
        </p:nvSpPr>
        <p:spPr>
          <a:xfrm>
            <a:off x="762000" y="855625"/>
            <a:ext cx="7924800" cy="1446682"/>
          </a:xfrm>
          <a:prstGeom prst="roundRect">
            <a:avLst/>
          </a:prstGeom>
          <a:solidFill>
            <a:srgbClr val="9BBB59">
              <a:lumMod val="60000"/>
              <a:lumOff val="40000"/>
              <a:alpha val="2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81000" y="0"/>
            <a:ext cx="7772400" cy="838200"/>
          </a:xfrm>
        </p:spPr>
        <p:txBody>
          <a:bodyPr/>
          <a:lstStyle/>
          <a:p>
            <a:r>
              <a:rPr lang="en-US" sz="3600" dirty="0"/>
              <a:t>Reliability Metrics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73ECB5A-3347-47A8-B396-DDBF8864B8CC}"/>
                  </a:ext>
                </a:extLst>
              </p:cNvPr>
              <p:cNvSpPr txBox="1">
                <a:spLocks/>
              </p:cNvSpPr>
              <p:nvPr/>
            </p:nvSpPr>
            <p:spPr bwMode="auto">
              <a:xfrm>
                <a:off x="875295" y="982019"/>
                <a:ext cx="7125706" cy="1456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GB" sz="2000" dirty="0">
                    <a:latin typeface="Times" panose="02020603050405020304" pitchFamily="18" charset="0"/>
                    <a:cs typeface="Times" panose="02020603050405020304" pitchFamily="18" charset="0"/>
                  </a:rPr>
                  <a:t>SAIFI - System Average Interruption Frequency Index</a:t>
                </a:r>
              </a:p>
              <a:p>
                <a:pPr marL="457189" lvl="1" indent="0">
                  <a:buFont typeface="Arial" charset="0"/>
                  <a:buNone/>
                </a:pPr>
                <a:r>
                  <a:rPr lang="en-GB" sz="2000" dirty="0">
                    <a:latin typeface="Times" panose="02020603050405020304" pitchFamily="18" charset="0"/>
                    <a:cs typeface="Times" panose="02020603050405020304" pitchFamily="18" charset="0"/>
                  </a:rPr>
                  <a:t>Average frequency of sustained interruptions per customer:</a:t>
                </a:r>
              </a:p>
              <a:p>
                <a:pPr marL="457189" lvl="1" indent="0">
                  <a:buFont typeface="Arial" charset="0"/>
                  <a:buNone/>
                </a:pPr>
                <a:r>
                  <a:rPr lang="en-GB" sz="2000" dirty="0">
                    <a:latin typeface="Times" panose="02020603050405020304" pitchFamily="18" charset="0"/>
                    <a:cs typeface="Times" panose="02020603050405020304" pitchFamily="18" charset="0"/>
                  </a:rPr>
                  <a:t> </a:t>
                </a:r>
                <a14:m>
                  <m:oMath xmlns:m="http://schemas.openxmlformats.org/officeDocument/2006/math">
                    <m:f>
                      <m:fPr>
                        <m:ctrlPr>
                          <a:rPr lang="en-GB" sz="1800" i="1">
                            <a:latin typeface="Cambria Math" panose="02040503050406030204" pitchFamily="18" charset="0"/>
                          </a:rPr>
                        </m:ctrlPr>
                      </m:fPr>
                      <m:num>
                        <m:r>
                          <m:rPr>
                            <m:nor/>
                          </m:rPr>
                          <a:rPr lang="en-US" sz="1800">
                            <a:latin typeface="Times" panose="02020603050405020304" pitchFamily="18" charset="0"/>
                            <a:cs typeface="Times" panose="02020603050405020304" pitchFamily="18" charset="0"/>
                          </a:rPr>
                          <m:t>Number</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of</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interrupted</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customers</m:t>
                        </m:r>
                      </m:num>
                      <m:den>
                        <m:r>
                          <m:rPr>
                            <m:nor/>
                          </m:rPr>
                          <a:rPr lang="en-US" sz="1800">
                            <a:latin typeface="Times" panose="02020603050405020304" pitchFamily="18" charset="0"/>
                            <a:cs typeface="Times" panose="02020603050405020304" pitchFamily="18" charset="0"/>
                          </a:rPr>
                          <m:t>Total</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number</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of</m:t>
                        </m:r>
                        <m:r>
                          <m:rPr>
                            <m:nor/>
                          </m:rPr>
                          <a:rPr lang="en-US" sz="1800">
                            <a:latin typeface="Times" panose="02020603050405020304" pitchFamily="18" charset="0"/>
                            <a:cs typeface="Times" panose="02020603050405020304" pitchFamily="18" charset="0"/>
                          </a:rPr>
                          <m:t> </m:t>
                        </m:r>
                        <m:r>
                          <m:rPr>
                            <m:nor/>
                          </m:rPr>
                          <a:rPr lang="en-US" sz="1800">
                            <a:latin typeface="Times" panose="02020603050405020304" pitchFamily="18" charset="0"/>
                            <a:cs typeface="Times" panose="02020603050405020304" pitchFamily="18" charset="0"/>
                          </a:rPr>
                          <m:t>customers</m:t>
                        </m:r>
                      </m:den>
                    </m:f>
                  </m:oMath>
                </a14:m>
                <a:r>
                  <a:rPr lang="en-GB" sz="1800" dirty="0">
                    <a:latin typeface="Times" panose="02020603050405020304" pitchFamily="18" charset="0"/>
                    <a:cs typeface="Times" panose="02020603050405020304" pitchFamily="18" charset="0"/>
                  </a:rPr>
                  <a:t> </a:t>
                </a:r>
              </a:p>
            </p:txBody>
          </p:sp>
        </mc:Choice>
        <mc:Fallback xmlns="">
          <p:sp>
            <p:nvSpPr>
              <p:cNvPr id="8" name="Content Placeholder 2">
                <a:extLst>
                  <a:ext uri="{FF2B5EF4-FFF2-40B4-BE49-F238E27FC236}">
                    <a16:creationId xmlns:a16="http://schemas.microsoft.com/office/drawing/2014/main" id="{373ECB5A-3347-47A8-B396-DDBF8864B8CC}"/>
                  </a:ext>
                </a:extLst>
              </p:cNvPr>
              <p:cNvSpPr txBox="1">
                <a:spLocks noRot="1" noChangeAspect="1" noMove="1" noResize="1" noEditPoints="1" noAdjustHandles="1" noChangeArrowheads="1" noChangeShapeType="1" noTextEdit="1"/>
              </p:cNvSpPr>
              <p:nvPr/>
            </p:nvSpPr>
            <p:spPr bwMode="auto">
              <a:xfrm>
                <a:off x="875295" y="982019"/>
                <a:ext cx="7125706" cy="1456381"/>
              </a:xfrm>
              <a:prstGeom prst="rect">
                <a:avLst/>
              </a:prstGeom>
              <a:blipFill>
                <a:blip r:embed="rId2"/>
                <a:stretch>
                  <a:fillRect l="-770" t="-209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51FE3E9-82C2-4680-8541-47A8BEBB6D46}"/>
                  </a:ext>
                </a:extLst>
              </p:cNvPr>
              <p:cNvSpPr/>
              <p:nvPr/>
            </p:nvSpPr>
            <p:spPr>
              <a:xfrm>
                <a:off x="875294" y="2484226"/>
                <a:ext cx="6098923" cy="1362552"/>
              </a:xfrm>
              <a:prstGeom prst="rect">
                <a:avLst/>
              </a:prstGeom>
            </p:spPr>
            <p:txBody>
              <a:bodyPr wrap="square">
                <a:spAutoFit/>
              </a:bodyPr>
              <a:lstStyle/>
              <a:p>
                <a:pPr marL="380990" indent="-380990" defTabSz="1219170" eaLnBrk="1" hangingPunct="1">
                  <a:spcBef>
                    <a:spcPts val="1000"/>
                  </a:spcBef>
                  <a:buFont typeface="Arial" panose="020B0604020202020204" pitchFamily="34" charset="0"/>
                  <a:buChar char="•"/>
                </a:pPr>
                <a:r>
                  <a:rPr lang="en-GB" sz="2000" dirty="0">
                    <a:solidFill>
                      <a:prstClr val="black"/>
                    </a:solidFill>
                    <a:latin typeface="Times" panose="02020603050405020304" pitchFamily="18" charset="0"/>
                    <a:cs typeface="Times" panose="02020603050405020304" pitchFamily="18" charset="0"/>
                  </a:rPr>
                  <a:t>SAIDI - System Average Interruption Duration Index</a:t>
                </a:r>
              </a:p>
              <a:p>
                <a:pPr marL="384048" defTabSz="1219170" eaLnBrk="1" hangingPunct="1">
                  <a:spcBef>
                    <a:spcPts val="1000"/>
                  </a:spcBef>
                </a:pPr>
                <a:r>
                  <a:rPr lang="en-GB" sz="2000" dirty="0">
                    <a:solidFill>
                      <a:prstClr val="black"/>
                    </a:solidFill>
                    <a:latin typeface="Times" panose="02020603050405020304" pitchFamily="18" charset="0"/>
                    <a:cs typeface="Times" panose="02020603050405020304" pitchFamily="18" charset="0"/>
                  </a:rPr>
                  <a:t>Customer minutes of interruption or customer hours : </a:t>
                </a:r>
              </a:p>
              <a:p>
                <a:pPr marL="384048" lvl="1" defTabSz="1219170" eaLnBrk="1" hangingPunct="1">
                  <a:spcBef>
                    <a:spcPts val="500"/>
                  </a:spcBef>
                </a:pPr>
                <a14:m>
                  <m:oMathPara xmlns:m="http://schemas.openxmlformats.org/officeDocument/2006/math">
                    <m:oMathParaPr>
                      <m:jc m:val="centerGroup"/>
                    </m:oMathParaPr>
                    <m:oMath xmlns:m="http://schemas.openxmlformats.org/officeDocument/2006/math">
                      <m:f>
                        <m:fPr>
                          <m:ctrlPr>
                            <a:rPr lang="en-GB" sz="1800" i="1">
                              <a:solidFill>
                                <a:prstClr val="black"/>
                              </a:solidFill>
                              <a:latin typeface="Cambria Math" panose="02040503050406030204" pitchFamily="18" charset="0"/>
                            </a:rPr>
                          </m:ctrlPr>
                        </m:fPr>
                        <m:num>
                          <m:r>
                            <m:rPr>
                              <m:nor/>
                            </m:rPr>
                            <a:rPr lang="en-US" sz="1800">
                              <a:solidFill>
                                <a:prstClr val="black"/>
                              </a:solidFill>
                              <a:latin typeface="Times" panose="02020603050405020304" pitchFamily="18" charset="0"/>
                              <a:cs typeface="Times" panose="02020603050405020304" pitchFamily="18" charset="0"/>
                            </a:rPr>
                            <m:t>Sum</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of</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all</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customer</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interruption</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durations</m:t>
                          </m:r>
                        </m:num>
                        <m:den>
                          <m:r>
                            <m:rPr>
                              <m:nor/>
                            </m:rPr>
                            <a:rPr lang="en-US" sz="1800">
                              <a:solidFill>
                                <a:prstClr val="black"/>
                              </a:solidFill>
                              <a:latin typeface="Times" panose="02020603050405020304" pitchFamily="18" charset="0"/>
                              <a:cs typeface="Times" panose="02020603050405020304" pitchFamily="18" charset="0"/>
                            </a:rPr>
                            <m:t>Total</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number</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of</m:t>
                          </m:r>
                          <m:r>
                            <m:rPr>
                              <m:nor/>
                            </m:rPr>
                            <a:rPr lang="en-US" sz="1800">
                              <a:solidFill>
                                <a:prstClr val="black"/>
                              </a:solidFill>
                              <a:latin typeface="Times" panose="02020603050405020304" pitchFamily="18" charset="0"/>
                              <a:cs typeface="Times" panose="02020603050405020304" pitchFamily="18" charset="0"/>
                            </a:rPr>
                            <m:t> </m:t>
                          </m:r>
                          <m:r>
                            <m:rPr>
                              <m:nor/>
                            </m:rPr>
                            <a:rPr lang="en-US" sz="1800">
                              <a:solidFill>
                                <a:prstClr val="black"/>
                              </a:solidFill>
                              <a:latin typeface="Times" panose="02020603050405020304" pitchFamily="18" charset="0"/>
                              <a:cs typeface="Times" panose="02020603050405020304" pitchFamily="18" charset="0"/>
                            </a:rPr>
                            <m:t>customers</m:t>
                          </m:r>
                        </m:den>
                      </m:f>
                    </m:oMath>
                  </m:oMathPara>
                </a14:m>
                <a:endParaRPr lang="en-GB" sz="2100" dirty="0">
                  <a:solidFill>
                    <a:prstClr val="black"/>
                  </a:solidFill>
                  <a:latin typeface="Times" panose="02020603050405020304" pitchFamily="18" charset="0"/>
                  <a:cs typeface="Times" panose="02020603050405020304" pitchFamily="18" charset="0"/>
                </a:endParaRPr>
              </a:p>
            </p:txBody>
          </p:sp>
        </mc:Choice>
        <mc:Fallback xmlns="">
          <p:sp>
            <p:nvSpPr>
              <p:cNvPr id="10" name="Rectangle 9">
                <a:extLst>
                  <a:ext uri="{FF2B5EF4-FFF2-40B4-BE49-F238E27FC236}">
                    <a16:creationId xmlns:a16="http://schemas.microsoft.com/office/drawing/2014/main" id="{E51FE3E9-82C2-4680-8541-47A8BEBB6D46}"/>
                  </a:ext>
                </a:extLst>
              </p:cNvPr>
              <p:cNvSpPr>
                <a:spLocks noRot="1" noChangeAspect="1" noMove="1" noResize="1" noEditPoints="1" noAdjustHandles="1" noChangeArrowheads="1" noChangeShapeType="1" noTextEdit="1"/>
              </p:cNvSpPr>
              <p:nvPr/>
            </p:nvSpPr>
            <p:spPr>
              <a:xfrm>
                <a:off x="875294" y="2484226"/>
                <a:ext cx="6098923" cy="1362552"/>
              </a:xfrm>
              <a:prstGeom prst="rect">
                <a:avLst/>
              </a:prstGeom>
              <a:blipFill>
                <a:blip r:embed="rId3"/>
                <a:stretch>
                  <a:fillRect l="-900" t="-2691" r="-1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1B14A56-107B-4FD3-991B-A7BD23097AFA}"/>
                  </a:ext>
                </a:extLst>
              </p:cNvPr>
              <p:cNvSpPr/>
              <p:nvPr/>
            </p:nvSpPr>
            <p:spPr>
              <a:xfrm>
                <a:off x="846719" y="4191000"/>
                <a:ext cx="7546722" cy="1812035"/>
              </a:xfrm>
              <a:prstGeom prst="rect">
                <a:avLst/>
              </a:prstGeom>
              <a:solidFill>
                <a:sysClr val="window" lastClr="FFFFFF"/>
              </a:solidFill>
            </p:spPr>
            <p:txBody>
              <a:bodyPr wrap="square">
                <a:spAutoFit/>
              </a:bodyPr>
              <a:lstStyle/>
              <a:p>
                <a:pPr marL="380990" marR="0" lvl="0" indent="-380990" defTabSz="121917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CAIDI - Customer Average Interruption Duration Index</a:t>
                </a:r>
              </a:p>
              <a:p>
                <a:pPr marL="609585" marR="0" lvl="1" indent="0" defTabSz="1219170" eaLnBrk="1" fontAlgn="auto" latinLnBrk="0" hangingPunct="1">
                  <a:lnSpc>
                    <a:spcPct val="100000"/>
                  </a:lnSpc>
                  <a:spcBef>
                    <a:spcPts val="50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Average time needed to restore service to the average customer: </a:t>
                </a:r>
                <a14:m>
                  <m:oMath xmlns:m="http://schemas.openxmlformats.org/officeDocument/2006/math">
                    <m:f>
                      <m:fPr>
                        <m:ctrlP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18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m:t>SAIDI</m:t>
                        </m:r>
                      </m:num>
                      <m:den>
                        <m:r>
                          <m:rPr>
                            <m:nor/>
                          </m:rPr>
                          <a:rPr kumimoji="0" lang="en-US" sz="18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m:t>SAIFI</m:t>
                        </m:r>
                        <m:r>
                          <m:rPr>
                            <m:nor/>
                          </m:rPr>
                          <a:rPr kumimoji="0" lang="en-US" sz="18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m:t> </m:t>
                        </m:r>
                      </m:den>
                    </m:f>
                  </m:oMath>
                </a14:m>
                <a:endParaRPr kumimoji="0" lang="en-GB" sz="18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endParaRPr>
              </a:p>
              <a:p>
                <a:pPr marL="228594" marR="0" lvl="0" indent="-228594" defTabSz="121917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100" b="0" i="0" u="none" strike="noStrike" kern="0" cap="none" spc="0" normalizeH="0" baseline="0" noProof="0" dirty="0">
                    <a:ln>
                      <a:noFill/>
                    </a:ln>
                    <a:solidFill>
                      <a:srgbClr val="C00000"/>
                    </a:solidFill>
                    <a:effectLst/>
                    <a:uLnTx/>
                    <a:uFillTx/>
                    <a:latin typeface="Times" panose="02020603050405020304" pitchFamily="18" charset="0"/>
                    <a:cs typeface="Times" panose="02020603050405020304" pitchFamily="18" charset="0"/>
                  </a:rPr>
                  <a:t>These metrics reflect the system reliability, not resilience</a:t>
                </a:r>
              </a:p>
              <a:p>
                <a:pPr marL="228594" marR="0" lvl="0" indent="-228594" defTabSz="121917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100" b="0" i="0" u="none" strike="noStrike" kern="0" cap="none" spc="0" normalizeH="0" baseline="0" noProof="0" dirty="0">
                    <a:ln>
                      <a:noFill/>
                    </a:ln>
                    <a:solidFill>
                      <a:srgbClr val="C00000"/>
                    </a:solidFill>
                    <a:effectLst/>
                    <a:uLnTx/>
                    <a:uFillTx/>
                    <a:latin typeface="Times" panose="02020603050405020304" pitchFamily="18" charset="0"/>
                    <a:cs typeface="Times" panose="02020603050405020304" pitchFamily="18" charset="0"/>
                  </a:rPr>
                  <a:t>A system can be reliable but not resilient</a:t>
                </a:r>
              </a:p>
            </p:txBody>
          </p:sp>
        </mc:Choice>
        <mc:Fallback xmlns="">
          <p:sp>
            <p:nvSpPr>
              <p:cNvPr id="11" name="Rectangle 10">
                <a:extLst>
                  <a:ext uri="{FF2B5EF4-FFF2-40B4-BE49-F238E27FC236}">
                    <a16:creationId xmlns:a16="http://schemas.microsoft.com/office/drawing/2014/main" id="{91B14A56-107B-4FD3-991B-A7BD23097AFA}"/>
                  </a:ext>
                </a:extLst>
              </p:cNvPr>
              <p:cNvSpPr>
                <a:spLocks noRot="1" noChangeAspect="1" noMove="1" noResize="1" noEditPoints="1" noAdjustHandles="1" noChangeArrowheads="1" noChangeShapeType="1" noTextEdit="1"/>
              </p:cNvSpPr>
              <p:nvPr/>
            </p:nvSpPr>
            <p:spPr>
              <a:xfrm>
                <a:off x="846719" y="4191000"/>
                <a:ext cx="7546722" cy="1812035"/>
              </a:xfrm>
              <a:prstGeom prst="rect">
                <a:avLst/>
              </a:prstGeom>
              <a:blipFill>
                <a:blip r:embed="rId4"/>
                <a:stretch>
                  <a:fillRect l="-808" t="-2020" b="-5724"/>
                </a:stretch>
              </a:blipFill>
            </p:spPr>
            <p:txBody>
              <a:bodyPr/>
              <a:lstStyle/>
              <a:p>
                <a:r>
                  <a:rPr lang="en-US">
                    <a:noFill/>
                  </a:rPr>
                  <a:t> </a:t>
                </a:r>
              </a:p>
            </p:txBody>
          </p:sp>
        </mc:Fallback>
      </mc:AlternateContent>
      <p:sp>
        <p:nvSpPr>
          <p:cNvPr id="14" name="Rectangle: Rounded Corners 3">
            <a:extLst>
              <a:ext uri="{FF2B5EF4-FFF2-40B4-BE49-F238E27FC236}">
                <a16:creationId xmlns:a16="http://schemas.microsoft.com/office/drawing/2014/main" id="{FC9EFF9E-06D3-4FA2-864A-D735BA1A81C4}"/>
              </a:ext>
            </a:extLst>
          </p:cNvPr>
          <p:cNvSpPr/>
          <p:nvPr/>
        </p:nvSpPr>
        <p:spPr>
          <a:xfrm>
            <a:off x="742448" y="2484226"/>
            <a:ext cx="7944352" cy="1446682"/>
          </a:xfrm>
          <a:prstGeom prst="roundRect">
            <a:avLst/>
          </a:prstGeom>
          <a:solidFill>
            <a:srgbClr val="9BBB59">
              <a:lumMod val="60000"/>
              <a:lumOff val="40000"/>
              <a:alpha val="2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Rounded Corners 3">
            <a:extLst>
              <a:ext uri="{FF2B5EF4-FFF2-40B4-BE49-F238E27FC236}">
                <a16:creationId xmlns:a16="http://schemas.microsoft.com/office/drawing/2014/main" id="{FC9EFF9E-06D3-4FA2-864A-D735BA1A81C4}"/>
              </a:ext>
            </a:extLst>
          </p:cNvPr>
          <p:cNvSpPr/>
          <p:nvPr/>
        </p:nvSpPr>
        <p:spPr>
          <a:xfrm>
            <a:off x="762000" y="4086821"/>
            <a:ext cx="7924800" cy="1018579"/>
          </a:xfrm>
          <a:prstGeom prst="roundRect">
            <a:avLst/>
          </a:prstGeom>
          <a:solidFill>
            <a:srgbClr val="9BBB59">
              <a:lumMod val="60000"/>
              <a:lumOff val="40000"/>
              <a:alpha val="2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0412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Results: DGs and Switches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Content Placeholder 6">
            <a:extLst>
              <a:ext uri="{FF2B5EF4-FFF2-40B4-BE49-F238E27FC236}">
                <a16:creationId xmlns:a16="http://schemas.microsoft.com/office/drawing/2014/main" id="{A29069B0-A46A-4D25-9324-87F38B04CB2B}"/>
              </a:ext>
            </a:extLst>
          </p:cNvPr>
          <p:cNvSpPr>
            <a:spLocks noGrp="1"/>
          </p:cNvSpPr>
          <p:nvPr>
            <p:ph idx="1"/>
          </p:nvPr>
        </p:nvSpPr>
        <p:spPr>
          <a:xfrm>
            <a:off x="515832" y="1143000"/>
            <a:ext cx="8247168" cy="1980037"/>
          </a:xfrm>
        </p:spPr>
        <p:txBody>
          <a:bodyPr>
            <a:noAutofit/>
          </a:bodyPr>
          <a:lstStyle/>
          <a:p>
            <a:pPr algn="just">
              <a:lnSpc>
                <a:spcPct val="100000"/>
              </a:lnSpc>
              <a:spcBef>
                <a:spcPts val="600"/>
              </a:spcBef>
              <a:buClrTx/>
            </a:pPr>
            <a:r>
              <a:rPr lang="en-US" sz="2400" dirty="0">
                <a:solidFill>
                  <a:schemeClr val="tx1"/>
                </a:solidFill>
                <a:latin typeface="Times New Roman" panose="02020603050405020304" pitchFamily="18" charset="0"/>
                <a:cs typeface="Times New Roman" panose="02020603050405020304" pitchFamily="18" charset="0"/>
              </a:rPr>
              <a:t>To show the importance of DGs and automatic switches, we vary the number of DGs and switches for the 14 damage case</a:t>
            </a:r>
          </a:p>
          <a:p>
            <a:pPr algn="just">
              <a:lnSpc>
                <a:spcPct val="100000"/>
              </a:lnSpc>
              <a:spcBef>
                <a:spcPts val="600"/>
              </a:spcBef>
              <a:buClrTx/>
            </a:pPr>
            <a:r>
              <a:rPr lang="en-US" sz="2400" dirty="0">
                <a:solidFill>
                  <a:schemeClr val="tx1"/>
                </a:solidFill>
                <a:latin typeface="Times New Roman" panose="02020603050405020304" pitchFamily="18" charset="0"/>
                <a:cs typeface="Times New Roman" panose="02020603050405020304" pitchFamily="18" charset="0"/>
              </a:rPr>
              <a:t>The best performance is obtained with the highest number of DGs and switches, as expected</a:t>
            </a:r>
          </a:p>
          <a:p>
            <a:pPr algn="just">
              <a:lnSpc>
                <a:spcPct val="100000"/>
              </a:lnSpc>
              <a:spcBef>
                <a:spcPts val="600"/>
              </a:spcBef>
              <a:buClrTx/>
            </a:pPr>
            <a:r>
              <a:rPr lang="en-US" sz="2400" dirty="0">
                <a:solidFill>
                  <a:schemeClr val="tx1"/>
                </a:solidFill>
                <a:latin typeface="Times New Roman" panose="02020603050405020304" pitchFamily="18" charset="0"/>
                <a:cs typeface="Times New Roman" panose="02020603050405020304" pitchFamily="18" charset="0"/>
              </a:rPr>
              <a:t>Switches are needed so that the DGs reach their full potential</a:t>
            </a:r>
          </a:p>
        </p:txBody>
      </p:sp>
      <p:pic>
        <p:nvPicPr>
          <p:cNvPr id="10" name="Picture 9">
            <a:extLst>
              <a:ext uri="{FF2B5EF4-FFF2-40B4-BE49-F238E27FC236}">
                <a16:creationId xmlns:a16="http://schemas.microsoft.com/office/drawing/2014/main" id="{2033075F-9573-48D2-A687-08D6D2474DEF}"/>
              </a:ext>
            </a:extLst>
          </p:cNvPr>
          <p:cNvPicPr>
            <a:picLocks noChangeAspect="1"/>
          </p:cNvPicPr>
          <p:nvPr/>
        </p:nvPicPr>
        <p:blipFill>
          <a:blip r:embed="rId3"/>
          <a:stretch>
            <a:fillRect/>
          </a:stretch>
        </p:blipFill>
        <p:spPr>
          <a:xfrm>
            <a:off x="1133383" y="3381058"/>
            <a:ext cx="7012066" cy="2219008"/>
          </a:xfrm>
          <a:prstGeom prst="rect">
            <a:avLst/>
          </a:prstGeom>
        </p:spPr>
      </p:pic>
    </p:spTree>
    <p:extLst>
      <p:ext uri="{BB962C8B-B14F-4D97-AF65-F5344CB8AC3E}">
        <p14:creationId xmlns:p14="http://schemas.microsoft.com/office/powerpoint/2010/main" val="4031335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2EFC5F-BB97-428D-AC89-4A5361B479E0}"/>
              </a:ext>
            </a:extLst>
          </p:cNvPr>
          <p:cNvPicPr>
            <a:picLocks noChangeAspect="1"/>
          </p:cNvPicPr>
          <p:nvPr/>
        </p:nvPicPr>
        <p:blipFill>
          <a:blip r:embed="rId3"/>
          <a:stretch>
            <a:fillRect/>
          </a:stretch>
        </p:blipFill>
        <p:spPr>
          <a:xfrm>
            <a:off x="4199554" y="1293705"/>
            <a:ext cx="4868245" cy="4065717"/>
          </a:xfrm>
          <a:prstGeom prst="rect">
            <a:avLst/>
          </a:prstGeom>
        </p:spPr>
      </p:pic>
      <p:sp>
        <p:nvSpPr>
          <p:cNvPr id="2" name="Title 1"/>
          <p:cNvSpPr>
            <a:spLocks noGrp="1"/>
          </p:cNvSpPr>
          <p:nvPr>
            <p:ph type="title"/>
          </p:nvPr>
        </p:nvSpPr>
        <p:spPr>
          <a:xfrm>
            <a:off x="381000" y="76200"/>
            <a:ext cx="8686800" cy="838200"/>
          </a:xfrm>
        </p:spPr>
        <p:txBody>
          <a:bodyPr/>
          <a:lstStyle/>
          <a:p>
            <a:r>
              <a:rPr lang="en-US" sz="3600" dirty="0"/>
              <a:t>Test Case: IEEE 8500-bus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Content Placeholder 2">
            <a:extLst>
              <a:ext uri="{FF2B5EF4-FFF2-40B4-BE49-F238E27FC236}">
                <a16:creationId xmlns:a16="http://schemas.microsoft.com/office/drawing/2014/main" id="{E46F6479-502E-4239-8E28-C78805A7AE7F}"/>
              </a:ext>
            </a:extLst>
          </p:cNvPr>
          <p:cNvSpPr txBox="1">
            <a:spLocks/>
          </p:cNvSpPr>
          <p:nvPr/>
        </p:nvSpPr>
        <p:spPr>
          <a:xfrm>
            <a:off x="304800" y="1740981"/>
            <a:ext cx="5690538" cy="1688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err="1">
                <a:latin typeface="Times New Roman" panose="02020603050405020304" pitchFamily="18" charset="0"/>
                <a:cs typeface="Times New Roman" panose="02020603050405020304" pitchFamily="18" charset="0"/>
              </a:rPr>
              <a:t>Reoptimization</a:t>
            </a:r>
            <a:r>
              <a:rPr lang="en-US" sz="2400" dirty="0">
                <a:latin typeface="Times New Roman" panose="02020603050405020304" pitchFamily="18" charset="0"/>
                <a:cs typeface="Times New Roman" panose="02020603050405020304" pitchFamily="18" charset="0"/>
              </a:rPr>
              <a:t>: $763,184</a:t>
            </a:r>
          </a:p>
          <a:p>
            <a:pPr fontAlgn="auto">
              <a:spcAft>
                <a:spcPts val="0"/>
              </a:spcAft>
            </a:pPr>
            <a:r>
              <a:rPr lang="en-US" sz="2400" dirty="0">
                <a:latin typeface="Times New Roman" panose="02020603050405020304" pitchFamily="18" charset="0"/>
                <a:cs typeface="Times New Roman" panose="02020603050405020304" pitchFamily="18" charset="0"/>
              </a:rPr>
              <a:t>Priority-based: $849,842</a:t>
            </a:r>
          </a:p>
        </p:txBody>
      </p:sp>
      <p:pic>
        <p:nvPicPr>
          <p:cNvPr id="12" name="Picture 11">
            <a:extLst>
              <a:ext uri="{FF2B5EF4-FFF2-40B4-BE49-F238E27FC236}">
                <a16:creationId xmlns:a16="http://schemas.microsoft.com/office/drawing/2014/main" id="{D0866154-4C60-4AEF-B7D6-324E58AE5C5B}"/>
              </a:ext>
            </a:extLst>
          </p:cNvPr>
          <p:cNvPicPr>
            <a:picLocks noChangeAspect="1"/>
          </p:cNvPicPr>
          <p:nvPr/>
        </p:nvPicPr>
        <p:blipFill>
          <a:blip r:embed="rId4"/>
          <a:stretch>
            <a:fillRect/>
          </a:stretch>
        </p:blipFill>
        <p:spPr>
          <a:xfrm>
            <a:off x="0" y="3318537"/>
            <a:ext cx="4391209" cy="1874087"/>
          </a:xfrm>
          <a:prstGeom prst="rect">
            <a:avLst/>
          </a:prstGeom>
        </p:spPr>
      </p:pic>
    </p:spTree>
    <p:extLst>
      <p:ext uri="{BB962C8B-B14F-4D97-AF65-F5344CB8AC3E}">
        <p14:creationId xmlns:p14="http://schemas.microsoft.com/office/powerpoint/2010/main" val="1610804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Method 2: Two-Stage Stochastic MILP</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Rectangle 8">
            <a:extLst>
              <a:ext uri="{FF2B5EF4-FFF2-40B4-BE49-F238E27FC236}">
                <a16:creationId xmlns:a16="http://schemas.microsoft.com/office/drawing/2014/main" id="{385696C8-E810-4917-8D79-2EA0A9093E95}"/>
              </a:ext>
            </a:extLst>
          </p:cNvPr>
          <p:cNvSpPr/>
          <p:nvPr/>
        </p:nvSpPr>
        <p:spPr>
          <a:xfrm>
            <a:off x="533400" y="990600"/>
            <a:ext cx="7620000" cy="5016758"/>
          </a:xfrm>
          <a:prstGeom prst="rect">
            <a:avLst/>
          </a:prstGeom>
        </p:spPr>
        <p:txBody>
          <a:bodyPr wrap="square">
            <a:spAutoFit/>
          </a:bodyPr>
          <a:lstStyle/>
          <a:p>
            <a:pPr marL="228600" indent="-228600" algn="just" eaLnBrk="1" fontAlgn="auto" hangingPunct="1">
              <a:spcBef>
                <a:spcPts val="100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Uncertainty</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Repair time (Zhu 2012)</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Demand (Lu 2013)</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Solar irradiance (</a:t>
            </a:r>
            <a:r>
              <a:rPr lang="en-US" sz="2000" dirty="0" err="1">
                <a:solidFill>
                  <a:prstClr val="black"/>
                </a:solidFill>
                <a:latin typeface="Times New Roman" panose="02020603050405020304" pitchFamily="18" charset="0"/>
                <a:cs typeface="Times New Roman" panose="02020603050405020304" pitchFamily="18" charset="0"/>
              </a:rPr>
              <a:t>Torquato</a:t>
            </a:r>
            <a:r>
              <a:rPr lang="en-US" sz="2000" dirty="0">
                <a:solidFill>
                  <a:prstClr val="black"/>
                </a:solidFill>
                <a:latin typeface="Times New Roman" panose="02020603050405020304" pitchFamily="18" charset="0"/>
                <a:cs typeface="Times New Roman" panose="02020603050405020304" pitchFamily="18" charset="0"/>
              </a:rPr>
              <a:t> 2014)</a:t>
            </a:r>
          </a:p>
          <a:p>
            <a:pPr marL="228600"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Objective</a:t>
            </a:r>
          </a:p>
          <a:p>
            <a:pPr lvl="1" eaLnBrk="1" fontAlgn="auto" hangingPunct="1">
              <a:spcBef>
                <a:spcPts val="0"/>
              </a:spcBef>
              <a:spcAft>
                <a:spcPts val="600"/>
              </a:spcAft>
            </a:pPr>
            <a:r>
              <a:rPr lang="en-US" sz="2000" dirty="0">
                <a:solidFill>
                  <a:prstClr val="black"/>
                </a:solidFill>
                <a:latin typeface="Times New Roman" panose="02020603050405020304" pitchFamily="18" charset="0"/>
                <a:cs typeface="Times New Roman" panose="02020603050405020304" pitchFamily="18" charset="0"/>
              </a:rPr>
              <a:t>Minimize cost of shedding loads and switching operation</a:t>
            </a:r>
          </a:p>
          <a:p>
            <a:pPr marL="228600"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First-stage constraints</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Dispatch repair crews</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Equipment constraints</a:t>
            </a:r>
          </a:p>
          <a:p>
            <a:pPr marL="228600"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Second-stage constraints</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Distribution system operation</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Arrival time constraints</a:t>
            </a:r>
          </a:p>
          <a:p>
            <a:pPr marL="685800" lvl="1" indent="-228600" algn="just" eaLnBrk="1" fontAlgn="auto" hangingPunct="1">
              <a:spcBef>
                <a:spcPts val="0"/>
              </a:spcBef>
              <a:spcAft>
                <a:spcPts val="60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Connect crews routing and power operation</a:t>
            </a:r>
          </a:p>
        </p:txBody>
      </p:sp>
    </p:spTree>
    <p:extLst>
      <p:ext uri="{BB962C8B-B14F-4D97-AF65-F5344CB8AC3E}">
        <p14:creationId xmlns:p14="http://schemas.microsoft.com/office/powerpoint/2010/main" val="358508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Uncertainty</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a:extLst>
              <a:ext uri="{FF2B5EF4-FFF2-40B4-BE49-F238E27FC236}">
                <a16:creationId xmlns:a16="http://schemas.microsoft.com/office/drawing/2014/main" id="{385696C8-E810-4917-8D79-2EA0A9093E95}"/>
              </a:ext>
            </a:extLst>
          </p:cNvPr>
          <p:cNvSpPr/>
          <p:nvPr/>
        </p:nvSpPr>
        <p:spPr>
          <a:xfrm>
            <a:off x="228600" y="1219200"/>
            <a:ext cx="3886200" cy="2093907"/>
          </a:xfrm>
          <a:prstGeom prst="rect">
            <a:avLst/>
          </a:prstGeom>
        </p:spPr>
        <p:txBody>
          <a:bodyPr wrap="square">
            <a:spAutoFit/>
          </a:bodyPr>
          <a:lstStyle/>
          <a:p>
            <a:pPr marL="228600" indent="-228600" eaLnBrk="1" fontAlgn="auto" hangingPunct="1">
              <a:lnSpc>
                <a:spcPct val="90000"/>
              </a:lnSpc>
              <a:spcBef>
                <a:spcPts val="100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Repair time: lognormal distribution (Zhu 2012)</a:t>
            </a:r>
          </a:p>
          <a:p>
            <a:pPr marL="228600" indent="-228600" eaLnBrk="1" fontAlgn="auto" hangingPunct="1">
              <a:lnSpc>
                <a:spcPct val="90000"/>
              </a:lnSpc>
              <a:spcBef>
                <a:spcPts val="100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Demand: truncated normal forecast error distribution (Lu 2013)</a:t>
            </a:r>
          </a:p>
          <a:p>
            <a:pPr marL="228600" indent="-228600" eaLnBrk="1" fontAlgn="auto" hangingPunct="1">
              <a:lnSpc>
                <a:spcPct val="90000"/>
              </a:lnSpc>
              <a:spcBef>
                <a:spcPts val="100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Solar irradiance: cloud coverage level and normal distribution (</a:t>
            </a:r>
            <a:r>
              <a:rPr lang="en-US" sz="1800" dirty="0" err="1">
                <a:solidFill>
                  <a:prstClr val="black"/>
                </a:solidFill>
                <a:latin typeface="Times New Roman" panose="02020603050405020304" pitchFamily="18" charset="0"/>
                <a:cs typeface="Times New Roman" panose="02020603050405020304" pitchFamily="18" charset="0"/>
              </a:rPr>
              <a:t>Torquato</a:t>
            </a:r>
            <a:r>
              <a:rPr lang="en-US" sz="1800" dirty="0">
                <a:solidFill>
                  <a:prstClr val="black"/>
                </a:solidFill>
                <a:latin typeface="Times New Roman" panose="02020603050405020304" pitchFamily="18" charset="0"/>
                <a:cs typeface="Times New Roman" panose="02020603050405020304" pitchFamily="18" charset="0"/>
              </a:rPr>
              <a:t> 2014)</a:t>
            </a:r>
          </a:p>
        </p:txBody>
      </p:sp>
      <p:pic>
        <p:nvPicPr>
          <p:cNvPr id="7" name="Picture 6">
            <a:extLst>
              <a:ext uri="{FF2B5EF4-FFF2-40B4-BE49-F238E27FC236}">
                <a16:creationId xmlns:a16="http://schemas.microsoft.com/office/drawing/2014/main" id="{19AFC26B-F422-48B6-8DA5-14A478EB734F}"/>
              </a:ext>
            </a:extLst>
          </p:cNvPr>
          <p:cNvPicPr>
            <a:picLocks noChangeAspect="1"/>
          </p:cNvPicPr>
          <p:nvPr/>
        </p:nvPicPr>
        <p:blipFill>
          <a:blip r:embed="rId3"/>
          <a:stretch>
            <a:fillRect/>
          </a:stretch>
        </p:blipFill>
        <p:spPr>
          <a:xfrm>
            <a:off x="4207481" y="1339308"/>
            <a:ext cx="4691437" cy="1853689"/>
          </a:xfrm>
          <a:prstGeom prst="rect">
            <a:avLst/>
          </a:prstGeom>
        </p:spPr>
      </p:pic>
      <p:graphicFrame>
        <p:nvGraphicFramePr>
          <p:cNvPr id="8" name="Table 7">
            <a:extLst>
              <a:ext uri="{FF2B5EF4-FFF2-40B4-BE49-F238E27FC236}">
                <a16:creationId xmlns:a16="http://schemas.microsoft.com/office/drawing/2014/main" id="{AC26BF4D-0F02-4BB5-AFAB-5FE230B72541}"/>
              </a:ext>
            </a:extLst>
          </p:cNvPr>
          <p:cNvGraphicFramePr>
            <a:graphicFrameLocks noGrp="1"/>
          </p:cNvGraphicFramePr>
          <p:nvPr>
            <p:extLst>
              <p:ext uri="{D42A27DB-BD31-4B8C-83A1-F6EECF244321}">
                <p14:modId xmlns:p14="http://schemas.microsoft.com/office/powerpoint/2010/main" val="1021390597"/>
              </p:ext>
            </p:extLst>
          </p:nvPr>
        </p:nvGraphicFramePr>
        <p:xfrm>
          <a:off x="0" y="3830920"/>
          <a:ext cx="4419600" cy="2093033"/>
        </p:xfrm>
        <a:graphic>
          <a:graphicData uri="http://schemas.openxmlformats.org/drawingml/2006/table">
            <a:tbl>
              <a:tblPr/>
              <a:tblGrid>
                <a:gridCol w="662940">
                  <a:extLst>
                    <a:ext uri="{9D8B030D-6E8A-4147-A177-3AD203B41FA5}">
                      <a16:colId xmlns:a16="http://schemas.microsoft.com/office/drawing/2014/main" val="869666132"/>
                    </a:ext>
                  </a:extLst>
                </a:gridCol>
                <a:gridCol w="762737">
                  <a:extLst>
                    <a:ext uri="{9D8B030D-6E8A-4147-A177-3AD203B41FA5}">
                      <a16:colId xmlns:a16="http://schemas.microsoft.com/office/drawing/2014/main" val="96250622"/>
                    </a:ext>
                  </a:extLst>
                </a:gridCol>
                <a:gridCol w="784123">
                  <a:extLst>
                    <a:ext uri="{9D8B030D-6E8A-4147-A177-3AD203B41FA5}">
                      <a16:colId xmlns:a16="http://schemas.microsoft.com/office/drawing/2014/main" val="2625347096"/>
                    </a:ext>
                  </a:extLst>
                </a:gridCol>
                <a:gridCol w="784123">
                  <a:extLst>
                    <a:ext uri="{9D8B030D-6E8A-4147-A177-3AD203B41FA5}">
                      <a16:colId xmlns:a16="http://schemas.microsoft.com/office/drawing/2014/main" val="451737662"/>
                    </a:ext>
                  </a:extLst>
                </a:gridCol>
                <a:gridCol w="394437">
                  <a:extLst>
                    <a:ext uri="{9D8B030D-6E8A-4147-A177-3AD203B41FA5}">
                      <a16:colId xmlns:a16="http://schemas.microsoft.com/office/drawing/2014/main" val="2070579072"/>
                    </a:ext>
                  </a:extLst>
                </a:gridCol>
                <a:gridCol w="1031240">
                  <a:extLst>
                    <a:ext uri="{9D8B030D-6E8A-4147-A177-3AD203B41FA5}">
                      <a16:colId xmlns:a16="http://schemas.microsoft.com/office/drawing/2014/main" val="2684710258"/>
                    </a:ext>
                  </a:extLst>
                </a:gridCol>
              </a:tblGrid>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Damage</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Scenario 1</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Scenario 2</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Scenario 3</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Scenario </a:t>
                      </a:r>
                      <a:r>
                        <a:rPr lang="en-US" sz="1300" i="1" u="none" strike="noStrike" dirty="0">
                          <a:effectLst/>
                          <a:latin typeface="Times" panose="02020603050405020304" pitchFamily="18" charset="0"/>
                          <a:cs typeface="Times" panose="02020603050405020304" pitchFamily="18" charset="0"/>
                        </a:rPr>
                        <a:t>S</a:t>
                      </a:r>
                      <a:endParaRPr lang="en-US" sz="1300" b="0" i="1"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376070"/>
                  </a:ext>
                </a:extLst>
              </a:tr>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Line 1</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2.71</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3.61</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1.97</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3.11</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72288826"/>
                  </a:ext>
                </a:extLst>
              </a:tr>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Line 2</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4.01</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2.36</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3.85</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5.11</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4425502"/>
                  </a:ext>
                </a:extLst>
              </a:tr>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Line 3</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1.24</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3.21</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1.06</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4.62</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62851200"/>
                  </a:ext>
                </a:extLst>
              </a:tr>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Line 4</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1.5</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1.87</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2.88</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3.45</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16902355"/>
                  </a:ext>
                </a:extLst>
              </a:tr>
              <a:tr h="6842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p>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05808050"/>
                  </a:ext>
                </a:extLst>
              </a:tr>
              <a:tr h="23478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Line </a:t>
                      </a:r>
                      <a:r>
                        <a:rPr lang="en-US" sz="1300" i="1" u="none" strike="noStrike" dirty="0">
                          <a:effectLst/>
                          <a:latin typeface="Times" panose="02020603050405020304" pitchFamily="18" charset="0"/>
                          <a:cs typeface="Times" panose="02020603050405020304" pitchFamily="18" charset="0"/>
                        </a:rPr>
                        <a:t>D</a:t>
                      </a:r>
                      <a:endParaRPr lang="en-US" sz="1300" b="0" i="1"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1.68</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a:effectLst/>
                          <a:latin typeface="Times" panose="02020603050405020304" pitchFamily="18" charset="0"/>
                          <a:cs typeface="Times" panose="02020603050405020304" pitchFamily="18" charset="0"/>
                        </a:rPr>
                        <a:t>1.84</a:t>
                      </a:r>
                      <a:endParaRPr lang="en-US" sz="1300" b="0" i="0" u="none" strike="noStrike">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4.69</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300" u="none" strike="noStrike" dirty="0">
                          <a:effectLst/>
                          <a:latin typeface="Times" panose="02020603050405020304" pitchFamily="18" charset="0"/>
                          <a:cs typeface="Times" panose="02020603050405020304" pitchFamily="18" charset="0"/>
                        </a:rPr>
                        <a:t>2.46</a:t>
                      </a:r>
                      <a:endParaRPr lang="en-US" sz="1300" b="0" i="0" u="none" strike="noStrike" dirty="0">
                        <a:solidFill>
                          <a:srgbClr val="000000"/>
                        </a:solidFill>
                        <a:effectLst/>
                        <a:latin typeface="Times" panose="02020603050405020304" pitchFamily="18" charset="0"/>
                        <a:cs typeface="Times" panose="02020603050405020304" pitchFamily="18" charset="0"/>
                      </a:endParaRPr>
                    </a:p>
                  </a:txBody>
                  <a:tcPr marL="9525" marR="9525" marT="9525"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94173110"/>
                  </a:ext>
                </a:extLst>
              </a:tr>
            </a:tbl>
          </a:graphicData>
        </a:graphic>
      </p:graphicFrame>
      <p:sp>
        <p:nvSpPr>
          <p:cNvPr id="10" name="Rectangle 9">
            <a:extLst>
              <a:ext uri="{FF2B5EF4-FFF2-40B4-BE49-F238E27FC236}">
                <a16:creationId xmlns:a16="http://schemas.microsoft.com/office/drawing/2014/main" id="{2B779292-96D2-47A0-A745-7225C4A3BAFD}"/>
              </a:ext>
            </a:extLst>
          </p:cNvPr>
          <p:cNvSpPr/>
          <p:nvPr/>
        </p:nvSpPr>
        <p:spPr>
          <a:xfrm>
            <a:off x="1651852" y="3461588"/>
            <a:ext cx="1268296" cy="369332"/>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Repair time</a:t>
            </a:r>
            <a:endParaRPr lang="en-US" sz="1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B3EDEBE3-51CD-45A9-8B9A-C793881591A3}"/>
              </a:ext>
            </a:extLst>
          </p:cNvPr>
          <p:cNvPicPr>
            <a:picLocks noChangeAspect="1"/>
          </p:cNvPicPr>
          <p:nvPr/>
        </p:nvPicPr>
        <p:blipFill>
          <a:blip r:embed="rId4"/>
          <a:stretch>
            <a:fillRect/>
          </a:stretch>
        </p:blipFill>
        <p:spPr>
          <a:xfrm>
            <a:off x="4611906" y="3858746"/>
            <a:ext cx="4532094" cy="2065207"/>
          </a:xfrm>
          <a:prstGeom prst="rect">
            <a:avLst/>
          </a:prstGeom>
        </p:spPr>
      </p:pic>
    </p:spTree>
    <p:extLst>
      <p:ext uri="{BB962C8B-B14F-4D97-AF65-F5344CB8AC3E}">
        <p14:creationId xmlns:p14="http://schemas.microsoft.com/office/powerpoint/2010/main" val="3896753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5DAD8B-EE7E-4148-AEEE-6289C91CE7F6}"/>
              </a:ext>
            </a:extLst>
          </p:cNvPr>
          <p:cNvPicPr>
            <a:picLocks noChangeAspect="1"/>
          </p:cNvPicPr>
          <p:nvPr/>
        </p:nvPicPr>
        <p:blipFill>
          <a:blip r:embed="rId3"/>
          <a:stretch>
            <a:fillRect/>
          </a:stretch>
        </p:blipFill>
        <p:spPr>
          <a:xfrm>
            <a:off x="6497126" y="4298785"/>
            <a:ext cx="2589724" cy="1472811"/>
          </a:xfrm>
          <a:prstGeom prst="rect">
            <a:avLst/>
          </a:prstGeom>
        </p:spPr>
      </p:pic>
      <p:pic>
        <p:nvPicPr>
          <p:cNvPr id="16" name="Picture 15">
            <a:extLst>
              <a:ext uri="{FF2B5EF4-FFF2-40B4-BE49-F238E27FC236}">
                <a16:creationId xmlns:a16="http://schemas.microsoft.com/office/drawing/2014/main" id="{E7C1A051-0ED3-4B63-9C4C-40125A7FC6A4}"/>
              </a:ext>
            </a:extLst>
          </p:cNvPr>
          <p:cNvPicPr>
            <a:picLocks noChangeAspect="1"/>
          </p:cNvPicPr>
          <p:nvPr/>
        </p:nvPicPr>
        <p:blipFill rotWithShape="1">
          <a:blip r:embed="rId4"/>
          <a:srcRect t="70698"/>
          <a:stretch/>
        </p:blipFill>
        <p:spPr>
          <a:xfrm>
            <a:off x="6396318" y="2748952"/>
            <a:ext cx="2690532" cy="1493068"/>
          </a:xfrm>
          <a:prstGeom prst="rect">
            <a:avLst/>
          </a:prstGeom>
        </p:spPr>
      </p:pic>
      <p:pic>
        <p:nvPicPr>
          <p:cNvPr id="19" name="Picture 18">
            <a:extLst>
              <a:ext uri="{FF2B5EF4-FFF2-40B4-BE49-F238E27FC236}">
                <a16:creationId xmlns:a16="http://schemas.microsoft.com/office/drawing/2014/main" id="{D7AB4A60-22C8-4D2F-BCC1-03ED8B446B21}"/>
              </a:ext>
            </a:extLst>
          </p:cNvPr>
          <p:cNvPicPr>
            <a:picLocks noChangeAspect="1"/>
          </p:cNvPicPr>
          <p:nvPr/>
        </p:nvPicPr>
        <p:blipFill rotWithShape="1">
          <a:blip r:embed="rId4"/>
          <a:srcRect t="35464" b="29766"/>
          <a:stretch/>
        </p:blipFill>
        <p:spPr>
          <a:xfrm>
            <a:off x="6605494" y="1099829"/>
            <a:ext cx="2372988" cy="1562601"/>
          </a:xfrm>
          <a:prstGeom prst="rect">
            <a:avLst/>
          </a:prstGeom>
        </p:spPr>
      </p:pic>
      <p:pic>
        <p:nvPicPr>
          <p:cNvPr id="12" name="Picture 11">
            <a:extLst>
              <a:ext uri="{FF2B5EF4-FFF2-40B4-BE49-F238E27FC236}">
                <a16:creationId xmlns:a16="http://schemas.microsoft.com/office/drawing/2014/main" id="{8A0D6927-8691-43B7-A899-CD5F13A9E948}"/>
              </a:ext>
            </a:extLst>
          </p:cNvPr>
          <p:cNvPicPr>
            <a:picLocks noChangeAspect="1"/>
          </p:cNvPicPr>
          <p:nvPr/>
        </p:nvPicPr>
        <p:blipFill>
          <a:blip r:embed="rId5"/>
          <a:stretch>
            <a:fillRect/>
          </a:stretch>
        </p:blipFill>
        <p:spPr>
          <a:xfrm>
            <a:off x="2940207" y="822318"/>
            <a:ext cx="3384393" cy="3103591"/>
          </a:xfrm>
          <a:prstGeom prst="rect">
            <a:avLst/>
          </a:prstGeom>
        </p:spPr>
      </p:pic>
      <p:sp>
        <p:nvSpPr>
          <p:cNvPr id="2" name="Title 1"/>
          <p:cNvSpPr>
            <a:spLocks noGrp="1"/>
          </p:cNvSpPr>
          <p:nvPr>
            <p:ph type="title"/>
          </p:nvPr>
        </p:nvSpPr>
        <p:spPr>
          <a:xfrm>
            <a:off x="381000" y="76200"/>
            <a:ext cx="8686800" cy="838200"/>
          </a:xfrm>
        </p:spPr>
        <p:txBody>
          <a:bodyPr/>
          <a:lstStyle/>
          <a:p>
            <a:r>
              <a:rPr lang="en-US" sz="3600" dirty="0"/>
              <a:t>Stochastic DSRRP</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3" name="Picture 12">
            <a:extLst>
              <a:ext uri="{FF2B5EF4-FFF2-40B4-BE49-F238E27FC236}">
                <a16:creationId xmlns:a16="http://schemas.microsoft.com/office/drawing/2014/main" id="{E92A0089-697D-465A-8776-6584A09416E3}"/>
              </a:ext>
            </a:extLst>
          </p:cNvPr>
          <p:cNvPicPr>
            <a:picLocks noChangeAspect="1"/>
          </p:cNvPicPr>
          <p:nvPr/>
        </p:nvPicPr>
        <p:blipFill rotWithShape="1">
          <a:blip r:embed="rId4"/>
          <a:srcRect t="1" b="65254"/>
          <a:stretch/>
        </p:blipFill>
        <p:spPr>
          <a:xfrm>
            <a:off x="3403689" y="3987739"/>
            <a:ext cx="2691784" cy="1771314"/>
          </a:xfrm>
          <a:prstGeom prst="rect">
            <a:avLst/>
          </a:prstGeom>
        </p:spPr>
      </p:pic>
      <p:pic>
        <p:nvPicPr>
          <p:cNvPr id="15" name="Picture 14">
            <a:extLst>
              <a:ext uri="{FF2B5EF4-FFF2-40B4-BE49-F238E27FC236}">
                <a16:creationId xmlns:a16="http://schemas.microsoft.com/office/drawing/2014/main" id="{1C5F857D-CF2E-4BDF-A7FC-C9D89ADC0752}"/>
              </a:ext>
            </a:extLst>
          </p:cNvPr>
          <p:cNvPicPr>
            <a:picLocks noChangeAspect="1"/>
          </p:cNvPicPr>
          <p:nvPr/>
        </p:nvPicPr>
        <p:blipFill>
          <a:blip r:embed="rId6"/>
          <a:stretch>
            <a:fillRect/>
          </a:stretch>
        </p:blipFill>
        <p:spPr>
          <a:xfrm>
            <a:off x="83222" y="1425116"/>
            <a:ext cx="3260053" cy="352265"/>
          </a:xfrm>
          <a:prstGeom prst="rect">
            <a:avLst/>
          </a:prstGeom>
        </p:spPr>
      </p:pic>
      <p:pic>
        <p:nvPicPr>
          <p:cNvPr id="17" name="Picture 16">
            <a:extLst>
              <a:ext uri="{FF2B5EF4-FFF2-40B4-BE49-F238E27FC236}">
                <a16:creationId xmlns:a16="http://schemas.microsoft.com/office/drawing/2014/main" id="{3419AF6B-15DC-491A-9E6D-36060E75EB12}"/>
              </a:ext>
            </a:extLst>
          </p:cNvPr>
          <p:cNvPicPr>
            <a:picLocks noChangeAspect="1"/>
          </p:cNvPicPr>
          <p:nvPr/>
        </p:nvPicPr>
        <p:blipFill>
          <a:blip r:embed="rId7"/>
          <a:stretch>
            <a:fillRect/>
          </a:stretch>
        </p:blipFill>
        <p:spPr>
          <a:xfrm>
            <a:off x="608348" y="1905000"/>
            <a:ext cx="2209800" cy="2117297"/>
          </a:xfrm>
          <a:prstGeom prst="rect">
            <a:avLst/>
          </a:prstGeom>
        </p:spPr>
      </p:pic>
      <p:pic>
        <p:nvPicPr>
          <p:cNvPr id="18" name="Picture 17">
            <a:extLst>
              <a:ext uri="{FF2B5EF4-FFF2-40B4-BE49-F238E27FC236}">
                <a16:creationId xmlns:a16="http://schemas.microsoft.com/office/drawing/2014/main" id="{290F8D56-341A-457D-B0C3-FDEC82C97CD6}"/>
              </a:ext>
            </a:extLst>
          </p:cNvPr>
          <p:cNvPicPr>
            <a:picLocks noChangeAspect="1"/>
          </p:cNvPicPr>
          <p:nvPr/>
        </p:nvPicPr>
        <p:blipFill>
          <a:blip r:embed="rId8"/>
          <a:stretch>
            <a:fillRect/>
          </a:stretch>
        </p:blipFill>
        <p:spPr>
          <a:xfrm>
            <a:off x="121322" y="4115562"/>
            <a:ext cx="3106414" cy="1362719"/>
          </a:xfrm>
          <a:prstGeom prst="rect">
            <a:avLst/>
          </a:prstGeom>
        </p:spPr>
      </p:pic>
    </p:spTree>
    <p:extLst>
      <p:ext uri="{BB962C8B-B14F-4D97-AF65-F5344CB8AC3E}">
        <p14:creationId xmlns:p14="http://schemas.microsoft.com/office/powerpoint/2010/main" val="1492555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Stochastic vs Deterministic</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E46F6479-502E-4239-8E28-C78805A7AE7F}"/>
                  </a:ext>
                </a:extLst>
              </p:cNvPr>
              <p:cNvSpPr>
                <a:spLocks noGrp="1"/>
              </p:cNvSpPr>
              <p:nvPr>
                <p:ph idx="1"/>
              </p:nvPr>
            </p:nvSpPr>
            <p:spPr>
              <a:xfrm>
                <a:off x="381001" y="914400"/>
                <a:ext cx="8686799" cy="2743200"/>
              </a:xfrm>
            </p:spPr>
            <p:txBody>
              <a:bodyPr>
                <a:noAutofit/>
              </a:bodyPr>
              <a:lstStyle/>
              <a:p>
                <a:pPr>
                  <a:buClrTx/>
                </a:pPr>
                <a:r>
                  <a:rPr lang="en-US" sz="1700" dirty="0">
                    <a:solidFill>
                      <a:schemeClr val="tx1"/>
                    </a:solidFill>
                    <a:latin typeface="Times New Roman" panose="02020603050405020304" pitchFamily="18" charset="0"/>
                    <a:cs typeface="Times New Roman" panose="02020603050405020304" pitchFamily="18" charset="0"/>
                  </a:rPr>
                  <a:t>Solve the 14 damaged lines test case using:</a:t>
                </a:r>
              </a:p>
              <a:p>
                <a:pPr lvl="1">
                  <a:buClrTx/>
                </a:pPr>
                <a:r>
                  <a:rPr lang="en-US" sz="1700" dirty="0">
                    <a:solidFill>
                      <a:schemeClr val="tx1"/>
                    </a:solidFill>
                    <a:latin typeface="Times New Roman" panose="02020603050405020304" pitchFamily="18" charset="0"/>
                    <a:cs typeface="Times New Roman" panose="02020603050405020304" pitchFamily="18" charset="0"/>
                  </a:rPr>
                  <a:t>Stochastic method (DS-DSRRP) </a:t>
                </a:r>
                <a14:m>
                  <m:oMath xmlns:m="http://schemas.openxmlformats.org/officeDocument/2006/math">
                    <m:r>
                      <a:rPr lang="en-US" sz="1700" b="0" i="1" smtClean="0">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consider different scenarios </a:t>
                </a:r>
                <a14:m>
                  <m:oMath xmlns:m="http://schemas.openxmlformats.org/officeDocument/2006/math">
                    <m:r>
                      <a:rPr lang="en-US" sz="1700" b="1" i="1" smtClean="0">
                        <a:solidFill>
                          <a:schemeClr val="tx1"/>
                        </a:solidFill>
                        <a:latin typeface="Cambria Math" panose="02040503050406030204" pitchFamily="18" charset="0"/>
                        <a:cs typeface="Times New Roman" panose="02020603050405020304" pitchFamily="18" charset="0"/>
                      </a:rPr>
                      <m:t>𝝃</m:t>
                    </m:r>
                  </m:oMath>
                </a14:m>
                <a:r>
                  <a:rPr lang="en-US" sz="17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1700" b="0" i="1" dirty="0" smtClean="0">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obtaine route </a:t>
                </a:r>
                <a14:m>
                  <m:oMath xmlns:m="http://schemas.openxmlformats.org/officeDocument/2006/math">
                    <m:sSup>
                      <m:sSupPr>
                        <m:ctrlPr>
                          <a:rPr lang="en-US" sz="1700" b="0" i="1" smtClean="0">
                            <a:solidFill>
                              <a:schemeClr val="tx1"/>
                            </a:solidFill>
                            <a:latin typeface="Cambria Math" panose="02040503050406030204" pitchFamily="18" charset="0"/>
                            <a:cs typeface="Times New Roman" panose="02020603050405020304" pitchFamily="18" charset="0"/>
                          </a:rPr>
                        </m:ctrlPr>
                      </m:sSupPr>
                      <m:e>
                        <m:r>
                          <a:rPr lang="en-US" sz="1700" b="0" i="1" smtClean="0">
                            <a:solidFill>
                              <a:schemeClr val="tx1"/>
                            </a:solidFill>
                            <a:latin typeface="Cambria Math" panose="02040503050406030204" pitchFamily="18" charset="0"/>
                            <a:cs typeface="Times New Roman" panose="02020603050405020304" pitchFamily="18" charset="0"/>
                          </a:rPr>
                          <m:t>𝑥</m:t>
                        </m:r>
                      </m:e>
                      <m:sup>
                        <m:r>
                          <a:rPr lang="en-US" sz="1700" b="0" i="1" smtClean="0">
                            <a:solidFill>
                              <a:schemeClr val="tx1"/>
                            </a:solidFill>
                            <a:latin typeface="Cambria Math" panose="02040503050406030204" pitchFamily="18" charset="0"/>
                            <a:cs typeface="Times New Roman" panose="02020603050405020304" pitchFamily="18" charset="0"/>
                          </a:rPr>
                          <m:t>𝑆</m:t>
                        </m:r>
                      </m:sup>
                    </m:sSup>
                  </m:oMath>
                </a14:m>
                <a:endParaRPr lang="en-US" sz="1700" dirty="0">
                  <a:solidFill>
                    <a:schemeClr val="tx1"/>
                  </a:solidFill>
                  <a:latin typeface="Times New Roman" panose="02020603050405020304" pitchFamily="18" charset="0"/>
                  <a:cs typeface="Times New Roman" panose="02020603050405020304" pitchFamily="18" charset="0"/>
                </a:endParaRPr>
              </a:p>
              <a:p>
                <a:pPr lvl="1">
                  <a:buClrTx/>
                </a:pPr>
                <a:r>
                  <a:rPr lang="en-US" sz="1700" dirty="0">
                    <a:solidFill>
                      <a:schemeClr val="tx1"/>
                    </a:solidFill>
                    <a:latin typeface="Times New Roman" panose="02020603050405020304" pitchFamily="18" charset="0"/>
                    <a:cs typeface="Times New Roman" panose="02020603050405020304" pitchFamily="18" charset="0"/>
                  </a:rPr>
                  <a:t>Static-Reoptimizaton </a:t>
                </a:r>
                <a14:m>
                  <m:oMath xmlns:m="http://schemas.openxmlformats.org/officeDocument/2006/math">
                    <m:r>
                      <a:rPr lang="en-US" sz="1700" i="1">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consider average scenario </a:t>
                </a:r>
                <a14:m>
                  <m:oMath xmlns:m="http://schemas.openxmlformats.org/officeDocument/2006/math">
                    <m:r>
                      <a:rPr lang="en-US" sz="1700" i="1" dirty="0">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obtain route </a:t>
                </a:r>
                <a14:m>
                  <m:oMath xmlns:m="http://schemas.openxmlformats.org/officeDocument/2006/math">
                    <m:sSup>
                      <m:sSupPr>
                        <m:ctrlPr>
                          <a:rPr lang="en-US" sz="1700" i="1">
                            <a:solidFill>
                              <a:schemeClr val="tx1"/>
                            </a:solidFill>
                            <a:latin typeface="Cambria Math" panose="02040503050406030204" pitchFamily="18" charset="0"/>
                            <a:cs typeface="Times New Roman" panose="02020603050405020304" pitchFamily="18" charset="0"/>
                          </a:rPr>
                        </m:ctrlPr>
                      </m:sSupPr>
                      <m:e>
                        <m:r>
                          <a:rPr lang="en-US" sz="1700" i="1">
                            <a:solidFill>
                              <a:schemeClr val="tx1"/>
                            </a:solidFill>
                            <a:latin typeface="Cambria Math" panose="02040503050406030204" pitchFamily="18" charset="0"/>
                            <a:cs typeface="Times New Roman" panose="02020603050405020304" pitchFamily="18" charset="0"/>
                          </a:rPr>
                          <m:t>𝑥</m:t>
                        </m:r>
                      </m:e>
                      <m:sup>
                        <m:r>
                          <a:rPr lang="en-US" sz="1700" b="0" i="1" smtClean="0">
                            <a:solidFill>
                              <a:schemeClr val="tx1"/>
                            </a:solidFill>
                            <a:latin typeface="Cambria Math" panose="02040503050406030204" pitchFamily="18" charset="0"/>
                            <a:cs typeface="Times New Roman" panose="02020603050405020304" pitchFamily="18" charset="0"/>
                          </a:rPr>
                          <m:t>𝑅</m:t>
                        </m:r>
                      </m:sup>
                    </m:sSup>
                  </m:oMath>
                </a14:m>
                <a:endParaRPr lang="en-US" sz="1700" dirty="0">
                  <a:solidFill>
                    <a:schemeClr val="tx1"/>
                  </a:solidFill>
                  <a:latin typeface="Times New Roman" panose="02020603050405020304" pitchFamily="18" charset="0"/>
                  <a:cs typeface="Times New Roman" panose="02020603050405020304" pitchFamily="18" charset="0"/>
                </a:endParaRPr>
              </a:p>
              <a:p>
                <a:pPr lvl="1">
                  <a:buClrTx/>
                </a:pPr>
                <a:r>
                  <a:rPr lang="en-US" sz="1700" dirty="0">
                    <a:solidFill>
                      <a:schemeClr val="tx1"/>
                    </a:solidFill>
                    <a:latin typeface="Times New Roman" panose="02020603050405020304" pitchFamily="18" charset="0"/>
                    <a:cs typeface="Times New Roman" panose="02020603050405020304" pitchFamily="18" charset="0"/>
                  </a:rPr>
                  <a:t>Dynamic-</a:t>
                </a:r>
                <a:r>
                  <a:rPr lang="en-US" sz="1700" dirty="0" err="1">
                    <a:solidFill>
                      <a:schemeClr val="tx1"/>
                    </a:solidFill>
                    <a:latin typeface="Times New Roman" panose="02020603050405020304" pitchFamily="18" charset="0"/>
                    <a:cs typeface="Times New Roman" panose="02020603050405020304" pitchFamily="18" charset="0"/>
                  </a:rPr>
                  <a:t>Reoptimizaton</a:t>
                </a:r>
                <a:r>
                  <a:rPr lang="en-US" sz="17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1700" i="1">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consider average scenario </a:t>
                </a:r>
                <a14:m>
                  <m:oMath xmlns:m="http://schemas.openxmlformats.org/officeDocument/2006/math">
                    <m:r>
                      <a:rPr lang="en-US" sz="1700" i="1" dirty="0">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obtain route </a:t>
                </a:r>
                <a14:m>
                  <m:oMath xmlns:m="http://schemas.openxmlformats.org/officeDocument/2006/math">
                    <m:sSup>
                      <m:sSupPr>
                        <m:ctrlPr>
                          <a:rPr lang="en-US" sz="1700" i="1">
                            <a:solidFill>
                              <a:schemeClr val="tx1"/>
                            </a:solidFill>
                            <a:latin typeface="Cambria Math" panose="02040503050406030204" pitchFamily="18" charset="0"/>
                            <a:cs typeface="Times New Roman" panose="02020603050405020304" pitchFamily="18" charset="0"/>
                          </a:rPr>
                        </m:ctrlPr>
                      </m:sSupPr>
                      <m:e>
                        <m:r>
                          <a:rPr lang="en-US" sz="1700" i="1">
                            <a:solidFill>
                              <a:schemeClr val="tx1"/>
                            </a:solidFill>
                            <a:latin typeface="Cambria Math" panose="02040503050406030204" pitchFamily="18" charset="0"/>
                            <a:cs typeface="Times New Roman" panose="02020603050405020304" pitchFamily="18" charset="0"/>
                          </a:rPr>
                          <m:t>𝑥</m:t>
                        </m:r>
                      </m:e>
                      <m:sup>
                        <m:r>
                          <a:rPr lang="en-US" sz="1700" b="0" i="1" smtClean="0">
                            <a:solidFill>
                              <a:schemeClr val="tx1"/>
                            </a:solidFill>
                            <a:latin typeface="Cambria Math" panose="02040503050406030204" pitchFamily="18" charset="0"/>
                            <a:cs typeface="Times New Roman" panose="02020603050405020304" pitchFamily="18" charset="0"/>
                          </a:rPr>
                          <m:t>𝐷</m:t>
                        </m:r>
                      </m:sup>
                    </m:sSup>
                  </m:oMath>
                </a14:m>
                <a:r>
                  <a:rPr lang="en-US" sz="17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1700" b="0" i="1" dirty="0" smtClean="0">
                        <a:solidFill>
                          <a:schemeClr val="tx1"/>
                        </a:solidFill>
                        <a:latin typeface="Cambria Math" panose="02040503050406030204" pitchFamily="18" charset="0"/>
                        <a:cs typeface="Times New Roman" panose="02020603050405020304" pitchFamily="18" charset="0"/>
                      </a:rPr>
                      <m:t>→</m:t>
                    </m:r>
                  </m:oMath>
                </a14:m>
                <a:r>
                  <a:rPr lang="en-US" sz="1700" dirty="0">
                    <a:solidFill>
                      <a:schemeClr val="tx1"/>
                    </a:solidFill>
                    <a:latin typeface="Times New Roman" panose="02020603050405020304" pitchFamily="18" charset="0"/>
                    <a:cs typeface="Times New Roman" panose="02020603050405020304" pitchFamily="18" charset="0"/>
                  </a:rPr>
                  <a:t> update if the repair time changes</a:t>
                </a:r>
              </a:p>
              <a:p>
                <a:pPr>
                  <a:buClrTx/>
                </a:pPr>
                <a:r>
                  <a:rPr lang="en-US" sz="1700" dirty="0">
                    <a:solidFill>
                      <a:schemeClr val="tx1"/>
                    </a:solidFill>
                    <a:latin typeface="Times New Roman" panose="02020603050405020304" pitchFamily="18" charset="0"/>
                    <a:cs typeface="Times New Roman" panose="02020603050405020304" pitchFamily="18" charset="0"/>
                  </a:rPr>
                  <a:t>Set the routes as constant (not for the dynamic method)</a:t>
                </a:r>
              </a:p>
              <a:p>
                <a:pPr>
                  <a:buClrTx/>
                </a:pPr>
                <a:r>
                  <a:rPr lang="en-US" sz="1700" dirty="0">
                    <a:solidFill>
                      <a:schemeClr val="tx1"/>
                    </a:solidFill>
                    <a:latin typeface="Times New Roman" panose="02020603050405020304" pitchFamily="18" charset="0"/>
                    <a:cs typeface="Times New Roman" panose="02020603050405020304" pitchFamily="18" charset="0"/>
                  </a:rPr>
                  <a:t>Generate a new scenario </a:t>
                </a:r>
                <a14:m>
                  <m:oMath xmlns:m="http://schemas.openxmlformats.org/officeDocument/2006/math">
                    <m:sSub>
                      <m:sSubPr>
                        <m:ctrlPr>
                          <a:rPr lang="en-US" sz="1700" b="0" i="1" smtClean="0">
                            <a:solidFill>
                              <a:schemeClr val="tx1"/>
                            </a:solidFill>
                            <a:latin typeface="Cambria Math" panose="02040503050406030204" pitchFamily="18" charset="0"/>
                            <a:cs typeface="Times New Roman" panose="02020603050405020304" pitchFamily="18" charset="0"/>
                          </a:rPr>
                        </m:ctrlPr>
                      </m:sSubPr>
                      <m:e>
                        <m:r>
                          <a:rPr lang="en-US" sz="1700" b="0" i="1" smtClean="0">
                            <a:solidFill>
                              <a:schemeClr val="tx1"/>
                            </a:solidFill>
                            <a:latin typeface="Cambria Math" panose="02040503050406030204" pitchFamily="18" charset="0"/>
                            <a:cs typeface="Times New Roman" panose="02020603050405020304" pitchFamily="18" charset="0"/>
                          </a:rPr>
                          <m:t>𝜉</m:t>
                        </m:r>
                      </m:e>
                      <m:sub>
                        <m:r>
                          <a:rPr lang="en-US" sz="1700" b="0" i="1" smtClean="0">
                            <a:solidFill>
                              <a:schemeClr val="tx1"/>
                            </a:solidFill>
                            <a:latin typeface="Cambria Math" panose="02040503050406030204" pitchFamily="18" charset="0"/>
                            <a:cs typeface="Times New Roman" panose="02020603050405020304" pitchFamily="18" charset="0"/>
                          </a:rPr>
                          <m:t>𝑐𝑎𝑠𝑒</m:t>
                        </m:r>
                      </m:sub>
                    </m:sSub>
                  </m:oMath>
                </a14:m>
                <a:r>
                  <a:rPr lang="en-US" sz="1700" dirty="0">
                    <a:solidFill>
                      <a:schemeClr val="tx1"/>
                    </a:solidFill>
                    <a:latin typeface="Times New Roman" panose="02020603050405020304" pitchFamily="18" charset="0"/>
                    <a:cs typeface="Times New Roman" panose="02020603050405020304" pitchFamily="18" charset="0"/>
                  </a:rPr>
                  <a:t> for the repair times to be the actual realization and calculate the objective value </a:t>
                </a:r>
              </a:p>
              <a:p>
                <a:pPr>
                  <a:buClrTx/>
                </a:pPr>
                <a:endParaRPr lang="en-US" sz="1600" dirty="0">
                  <a:latin typeface="Times New Roman" panose="02020603050405020304" pitchFamily="18" charset="0"/>
                  <a:cs typeface="Times New Roman" panose="02020603050405020304" pitchFamily="18" charset="0"/>
                </a:endParaRPr>
              </a:p>
            </p:txBody>
          </p:sp>
        </mc:Choice>
        <mc:Fallback xmlns="">
          <p:sp>
            <p:nvSpPr>
              <p:cNvPr id="20" name="Content Placeholder 2">
                <a:extLst>
                  <a:ext uri="{FF2B5EF4-FFF2-40B4-BE49-F238E27FC236}">
                    <a16:creationId xmlns:a16="http://schemas.microsoft.com/office/drawing/2014/main" id="{E46F6479-502E-4239-8E28-C78805A7AE7F}"/>
                  </a:ext>
                </a:extLst>
              </p:cNvPr>
              <p:cNvSpPr>
                <a:spLocks noGrp="1" noRot="1" noChangeAspect="1" noMove="1" noResize="1" noEditPoints="1" noAdjustHandles="1" noChangeArrowheads="1" noChangeShapeType="1" noTextEdit="1"/>
              </p:cNvSpPr>
              <p:nvPr>
                <p:ph idx="1"/>
              </p:nvPr>
            </p:nvSpPr>
            <p:spPr>
              <a:xfrm>
                <a:off x="381001" y="914400"/>
                <a:ext cx="8686799" cy="2743200"/>
              </a:xfrm>
              <a:blipFill>
                <a:blip r:embed="rId3"/>
                <a:stretch>
                  <a:fillRect l="-70" t="-444" r="-842"/>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914400" y="3472084"/>
            <a:ext cx="7453077" cy="2424328"/>
          </a:xfrm>
          <a:prstGeom prst="rect">
            <a:avLst/>
          </a:prstGeom>
        </p:spPr>
      </p:pic>
      <p:sp>
        <p:nvSpPr>
          <p:cNvPr id="22" name="Rectangle 21">
            <a:extLst>
              <a:ext uri="{FF2B5EF4-FFF2-40B4-BE49-F238E27FC236}">
                <a16:creationId xmlns:a16="http://schemas.microsoft.com/office/drawing/2014/main" id="{A96FE600-E79D-46C5-BEAE-596D9C1AA174}"/>
              </a:ext>
            </a:extLst>
          </p:cNvPr>
          <p:cNvSpPr/>
          <p:nvPr/>
        </p:nvSpPr>
        <p:spPr>
          <a:xfrm>
            <a:off x="2539180" y="4231202"/>
            <a:ext cx="737420" cy="1661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Rectangle 22">
            <a:extLst>
              <a:ext uri="{FF2B5EF4-FFF2-40B4-BE49-F238E27FC236}">
                <a16:creationId xmlns:a16="http://schemas.microsoft.com/office/drawing/2014/main" id="{41339A2A-8865-4F49-929B-CF225EC2ADAB}"/>
              </a:ext>
            </a:extLst>
          </p:cNvPr>
          <p:cNvSpPr/>
          <p:nvPr/>
        </p:nvSpPr>
        <p:spPr>
          <a:xfrm>
            <a:off x="4434091" y="4241034"/>
            <a:ext cx="737420" cy="1712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Rectangle 23">
            <a:extLst>
              <a:ext uri="{FF2B5EF4-FFF2-40B4-BE49-F238E27FC236}">
                <a16:creationId xmlns:a16="http://schemas.microsoft.com/office/drawing/2014/main" id="{5D6F1A82-F254-4F62-B555-660D51F57C2B}"/>
              </a:ext>
            </a:extLst>
          </p:cNvPr>
          <p:cNvSpPr/>
          <p:nvPr/>
        </p:nvSpPr>
        <p:spPr>
          <a:xfrm>
            <a:off x="6427581" y="4237476"/>
            <a:ext cx="737420" cy="1661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588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Conclusions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1" name="Content Placeholder 2"/>
          <p:cNvSpPr txBox="1">
            <a:spLocks/>
          </p:cNvSpPr>
          <p:nvPr/>
        </p:nvSpPr>
        <p:spPr>
          <a:xfrm>
            <a:off x="593324" y="1204194"/>
            <a:ext cx="8093476" cy="56538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Bef>
                <a:spcPts val="1200"/>
              </a:spcBef>
              <a:spcAft>
                <a:spcPts val="0"/>
              </a:spcAft>
            </a:pPr>
            <a:r>
              <a:rPr lang="en-US" sz="2200" dirty="0">
                <a:latin typeface="Times New Roman" panose="02020603050405020304" pitchFamily="18" charset="0"/>
                <a:cs typeface="Times New Roman" panose="02020603050405020304" pitchFamily="18" charset="0"/>
              </a:rPr>
              <a:t>Effective preparation procedures can ensure that enough equipment is present for repairing the damaged components in the network and facilitate a faster restoration process</a:t>
            </a:r>
            <a:endParaRPr lang="en-US" sz="2200" dirty="0">
              <a:latin typeface="Times" panose="02020603050405020304" pitchFamily="18" charset="0"/>
              <a:cs typeface="Times" panose="02020603050405020304" pitchFamily="18" charset="0"/>
            </a:endParaRPr>
          </a:p>
          <a:p>
            <a:pPr algn="just" fontAlgn="auto">
              <a:lnSpc>
                <a:spcPct val="100000"/>
              </a:lnSpc>
              <a:spcBef>
                <a:spcPts val="1200"/>
              </a:spcBef>
              <a:spcAft>
                <a:spcPts val="0"/>
              </a:spcAft>
            </a:pPr>
            <a:r>
              <a:rPr lang="en-US" sz="2200" dirty="0">
                <a:latin typeface="Times" panose="02020603050405020304" pitchFamily="18" charset="0"/>
                <a:cs typeface="Times" panose="02020603050405020304" pitchFamily="18" charset="0"/>
              </a:rPr>
              <a:t>Co-optimizing repair and recovery operation leads to better results compared to solving the two problems separately</a:t>
            </a:r>
          </a:p>
          <a:p>
            <a:pPr algn="just" fontAlgn="auto">
              <a:lnSpc>
                <a:spcPct val="100000"/>
              </a:lnSpc>
              <a:spcBef>
                <a:spcPts val="1200"/>
              </a:spcBef>
              <a:spcAft>
                <a:spcPts val="0"/>
              </a:spcAft>
            </a:pPr>
            <a:r>
              <a:rPr lang="en-US" sz="2200" dirty="0">
                <a:latin typeface="Times" panose="02020603050405020304" pitchFamily="18" charset="0"/>
                <a:cs typeface="Times" panose="02020603050405020304" pitchFamily="18" charset="0"/>
              </a:rPr>
              <a:t>Efficient repair schedule along with DGs and controllable switches limit the outage size and can decrease the restoration time</a:t>
            </a:r>
          </a:p>
          <a:p>
            <a:pPr algn="just" fontAlgn="auto">
              <a:lnSpc>
                <a:spcPct val="100000"/>
              </a:lnSpc>
              <a:spcBef>
                <a:spcPts val="1200"/>
              </a:spcBef>
              <a:spcAft>
                <a:spcPts val="0"/>
              </a:spcAft>
            </a:pPr>
            <a:r>
              <a:rPr lang="en-US" sz="2200" dirty="0">
                <a:latin typeface="Times" panose="02020603050405020304" pitchFamily="18" charset="0"/>
                <a:cs typeface="Times" panose="02020603050405020304" pitchFamily="18" charset="0"/>
              </a:rPr>
              <a:t>Advanced solution algorithms are required for solving the co-optimization problem due to its complexity</a:t>
            </a:r>
          </a:p>
          <a:p>
            <a:pPr algn="just" fontAlgn="auto">
              <a:lnSpc>
                <a:spcPct val="100000"/>
              </a:lnSpc>
              <a:spcBef>
                <a:spcPts val="1200"/>
              </a:spcBef>
              <a:spcAft>
                <a:spcPts val="0"/>
              </a:spcAft>
            </a:pPr>
            <a:r>
              <a:rPr lang="en-US" sz="2200" dirty="0">
                <a:latin typeface="Times" panose="02020603050405020304" pitchFamily="18" charset="0"/>
                <a:cs typeface="Times" panose="02020603050405020304" pitchFamily="18" charset="0"/>
              </a:rPr>
              <a:t>A dynamic approach where the deterministic solution is periodically updated can achieve better solutions than stochastic programming</a:t>
            </a:r>
          </a:p>
        </p:txBody>
      </p:sp>
    </p:spTree>
    <p:extLst>
      <p:ext uri="{BB962C8B-B14F-4D97-AF65-F5344CB8AC3E}">
        <p14:creationId xmlns:p14="http://schemas.microsoft.com/office/powerpoint/2010/main" val="3437674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Publications</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p:cNvSpPr txBox="1">
            <a:spLocks/>
          </p:cNvSpPr>
          <p:nvPr/>
        </p:nvSpPr>
        <p:spPr>
          <a:xfrm>
            <a:off x="596868" y="838200"/>
            <a:ext cx="8394732" cy="5935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GB" sz="900" b="1" dirty="0">
                <a:latin typeface="Times New Roman" panose="02020603050405020304" pitchFamily="18" charset="0"/>
                <a:cs typeface="Times New Roman" panose="02020603050405020304" pitchFamily="18" charset="0"/>
              </a:rPr>
              <a:t>Journal Papers</a:t>
            </a:r>
          </a:p>
          <a:p>
            <a:pPr fontAlgn="auto">
              <a:lnSpc>
                <a:spcPct val="100000"/>
              </a:lnSpc>
              <a:spcAft>
                <a:spcPts val="0"/>
              </a:spcAft>
              <a:buFont typeface="+mj-lt"/>
              <a:buAutoNum type="arabicPeriod"/>
            </a:pPr>
            <a:r>
              <a:rPr lang="en-GB" sz="900" dirty="0">
                <a:latin typeface="Times New Roman" panose="02020603050405020304" pitchFamily="18" charset="0"/>
                <a:cs typeface="Times New Roman" panose="02020603050405020304" pitchFamily="18" charset="0"/>
              </a:rPr>
              <a:t>A. </a:t>
            </a:r>
            <a:r>
              <a:rPr lang="en-GB" sz="900" dirty="0" err="1">
                <a:latin typeface="Times New Roman" panose="02020603050405020304" pitchFamily="18" charset="0"/>
                <a:cs typeface="Times New Roman" panose="02020603050405020304" pitchFamily="18" charset="0"/>
              </a:rPr>
              <a:t>Arif</a:t>
            </a:r>
            <a:r>
              <a:rPr lang="en-GB" sz="900" dirty="0">
                <a:latin typeface="Times New Roman" panose="02020603050405020304" pitchFamily="18" charset="0"/>
                <a:cs typeface="Times New Roman" panose="02020603050405020304" pitchFamily="18" charset="0"/>
              </a:rPr>
              <a:t>, Z. Wang, J. Wang, and C. Chen, “Repair and resource scheduling in unbalanced distribution systems using </a:t>
            </a:r>
            <a:r>
              <a:rPr lang="en-GB" sz="900" dirty="0" err="1">
                <a:latin typeface="Times New Roman" panose="02020603050405020304" pitchFamily="18" charset="0"/>
                <a:cs typeface="Times New Roman" panose="02020603050405020304" pitchFamily="18" charset="0"/>
              </a:rPr>
              <a:t>neighborhood</a:t>
            </a:r>
            <a:r>
              <a:rPr lang="en-GB" sz="900" dirty="0">
                <a:latin typeface="Times New Roman" panose="02020603050405020304" pitchFamily="18" charset="0"/>
                <a:cs typeface="Times New Roman" panose="02020603050405020304" pitchFamily="18" charset="0"/>
              </a:rPr>
              <a:t> search,” </a:t>
            </a:r>
            <a:r>
              <a:rPr lang="en-GB" sz="900" i="1" dirty="0">
                <a:latin typeface="Times New Roman" panose="02020603050405020304" pitchFamily="18" charset="0"/>
                <a:cs typeface="Times New Roman" panose="02020603050405020304" pitchFamily="18" charset="0"/>
              </a:rPr>
              <a:t>IEEE Trans. Smart Grid</a:t>
            </a:r>
            <a:r>
              <a:rPr lang="en-GB" sz="900" dirty="0">
                <a:latin typeface="Times New Roman" panose="02020603050405020304" pitchFamily="18" charset="0"/>
                <a:cs typeface="Times New Roman" panose="02020603050405020304" pitchFamily="18" charset="0"/>
              </a:rPr>
              <a:t>, Under Review.</a:t>
            </a:r>
          </a:p>
          <a:p>
            <a:pPr fontAlgn="auto">
              <a:lnSpc>
                <a:spcPct val="100000"/>
              </a:lnSpc>
              <a:spcAft>
                <a:spcPts val="0"/>
              </a:spcAft>
              <a:buFont typeface="+mj-lt"/>
              <a:buAutoNum type="arabicPeriod"/>
            </a:pPr>
            <a:r>
              <a:rPr lang="en-GB" sz="900" dirty="0">
                <a:latin typeface="Times New Roman" panose="02020603050405020304" pitchFamily="18" charset="0"/>
                <a:cs typeface="Times New Roman" panose="02020603050405020304" pitchFamily="18" charset="0"/>
              </a:rPr>
              <a:t>A. </a:t>
            </a:r>
            <a:r>
              <a:rPr lang="en-GB" sz="900" dirty="0" err="1">
                <a:latin typeface="Times New Roman" panose="02020603050405020304" pitchFamily="18" charset="0"/>
                <a:cs typeface="Times New Roman" panose="02020603050405020304" pitchFamily="18" charset="0"/>
              </a:rPr>
              <a:t>Arif</a:t>
            </a:r>
            <a:r>
              <a:rPr lang="en-GB" sz="900" dirty="0">
                <a:latin typeface="Times New Roman" panose="02020603050405020304" pitchFamily="18" charset="0"/>
                <a:cs typeface="Times New Roman" panose="02020603050405020304" pitchFamily="18" charset="0"/>
              </a:rPr>
              <a:t>, Z. Wang, C. Chen, B. Chen, “</a:t>
            </a:r>
            <a:r>
              <a:rPr lang="en-US" sz="900" dirty="0">
                <a:latin typeface="Times New Roman" panose="02020603050405020304" pitchFamily="18" charset="0"/>
                <a:cs typeface="Times New Roman" panose="02020603050405020304" pitchFamily="18" charset="0"/>
              </a:rPr>
              <a:t>A stochastic multi-commodity logistic model for disaster preparation in distribution systems,” </a:t>
            </a:r>
            <a:r>
              <a:rPr lang="en-GB" sz="900" i="1" dirty="0">
                <a:latin typeface="Times New Roman" panose="02020603050405020304" pitchFamily="18" charset="0"/>
                <a:cs typeface="Times New Roman" panose="02020603050405020304" pitchFamily="18" charset="0"/>
              </a:rPr>
              <a:t>IEEE Trans. Smart Grid</a:t>
            </a:r>
            <a:r>
              <a:rPr lang="en-GB" sz="900" dirty="0">
                <a:latin typeface="Times New Roman" panose="02020603050405020304" pitchFamily="18" charset="0"/>
                <a:cs typeface="Times New Roman" panose="02020603050405020304" pitchFamily="18" charset="0"/>
              </a:rPr>
              <a:t>, to be published.</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S. Ma, Z. Wang, J. Wang, S. M. Ryan and C. Chen, “Optimizing service restoration in distribution systems with uncertain repair time and demand,” </a:t>
            </a:r>
            <a:r>
              <a:rPr lang="en-US" sz="900" i="1" dirty="0">
                <a:latin typeface="Times New Roman" panose="02020603050405020304" pitchFamily="18" charset="0"/>
                <a:cs typeface="Times New Roman" panose="02020603050405020304" pitchFamily="18" charset="0"/>
              </a:rPr>
              <a:t>IEEE Trans. Power Syst</a:t>
            </a:r>
            <a:r>
              <a:rPr lang="en-US" sz="900" dirty="0">
                <a:latin typeface="Times New Roman" panose="02020603050405020304" pitchFamily="18" charset="0"/>
                <a:cs typeface="Times New Roman" panose="02020603050405020304" pitchFamily="18" charset="0"/>
              </a:rPr>
              <a:t>., vol. 33, no. 6, pp. 6828-6838, Nov. 2018.</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Z. Wang, J. Wang, B. Mather, H. </a:t>
            </a:r>
            <a:r>
              <a:rPr lang="en-US" sz="900" dirty="0" err="1">
                <a:latin typeface="Times New Roman" panose="02020603050405020304" pitchFamily="18" charset="0"/>
                <a:cs typeface="Times New Roman" panose="02020603050405020304" pitchFamily="18" charset="0"/>
              </a:rPr>
              <a:t>Bashualdo</a:t>
            </a:r>
            <a:r>
              <a:rPr lang="en-US" sz="900" dirty="0">
                <a:latin typeface="Times New Roman" panose="02020603050405020304" pitchFamily="18" charset="0"/>
                <a:cs typeface="Times New Roman" panose="02020603050405020304" pitchFamily="18" charset="0"/>
              </a:rPr>
              <a:t>, and D. Zhao, “Load modeling - a review,” </a:t>
            </a:r>
            <a:r>
              <a:rPr lang="en-US" sz="900" i="1" dirty="0">
                <a:latin typeface="Times New Roman" panose="02020603050405020304" pitchFamily="18" charset="0"/>
                <a:cs typeface="Times New Roman" panose="02020603050405020304" pitchFamily="18" charset="0"/>
              </a:rPr>
              <a:t>IEEE Trans. Smart Grid</a:t>
            </a:r>
            <a:r>
              <a:rPr lang="en-US" sz="900" dirty="0">
                <a:latin typeface="Times New Roman" panose="02020603050405020304" pitchFamily="18" charset="0"/>
                <a:cs typeface="Times New Roman" panose="02020603050405020304" pitchFamily="18" charset="0"/>
              </a:rPr>
              <a:t>, vol. 9, no. 6, pp. 5986-5999, Nov. 2018. </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Z. Wang, J. Wang, and C. Chen, “Power distribution system outage management with co-optimization of repairs, reconfiguration, and DG dispatch,” </a:t>
            </a:r>
            <a:r>
              <a:rPr lang="en-US" sz="900" i="1" dirty="0">
                <a:latin typeface="Times New Roman" panose="02020603050405020304" pitchFamily="18" charset="0"/>
                <a:cs typeface="Times New Roman" panose="02020603050405020304" pitchFamily="18" charset="0"/>
              </a:rPr>
              <a:t>IEEE Trans. Smart Grid</a:t>
            </a:r>
            <a:r>
              <a:rPr lang="en-US" sz="900" dirty="0">
                <a:latin typeface="Times New Roman" panose="02020603050405020304" pitchFamily="18" charset="0"/>
                <a:cs typeface="Times New Roman" panose="02020603050405020304" pitchFamily="18" charset="0"/>
              </a:rPr>
              <a:t>, vol. 9, no. 5, pp. 4109-4118, Sept. 2018.</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and Z. Wang, “Networked </a:t>
            </a:r>
            <a:r>
              <a:rPr lang="en-US" sz="900" dirty="0" err="1">
                <a:latin typeface="Times New Roman" panose="02020603050405020304" pitchFamily="18" charset="0"/>
                <a:cs typeface="Times New Roman" panose="02020603050405020304" pitchFamily="18" charset="0"/>
              </a:rPr>
              <a:t>microgrids</a:t>
            </a:r>
            <a:r>
              <a:rPr lang="en-US" sz="900" dirty="0">
                <a:latin typeface="Times New Roman" panose="02020603050405020304" pitchFamily="18" charset="0"/>
                <a:cs typeface="Times New Roman" panose="02020603050405020304" pitchFamily="18" charset="0"/>
              </a:rPr>
              <a:t> for service restoration in resilient distribution systems,” </a:t>
            </a:r>
            <a:r>
              <a:rPr lang="en-US" sz="900" i="1" dirty="0">
                <a:latin typeface="Times New Roman" panose="02020603050405020304" pitchFamily="18" charset="0"/>
                <a:cs typeface="Times New Roman" panose="02020603050405020304" pitchFamily="18" charset="0"/>
              </a:rPr>
              <a:t>IET </a:t>
            </a:r>
            <a:r>
              <a:rPr lang="en-US" sz="900" i="1" dirty="0" err="1">
                <a:latin typeface="Times New Roman" panose="02020603050405020304" pitchFamily="18" charset="0"/>
                <a:cs typeface="Times New Roman" panose="02020603050405020304" pitchFamily="18" charset="0"/>
              </a:rPr>
              <a:t>Gener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Transm</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Distrib</a:t>
            </a:r>
            <a:r>
              <a:rPr lang="en-US" sz="900" dirty="0">
                <a:latin typeface="Times New Roman" panose="02020603050405020304" pitchFamily="18" charset="0"/>
                <a:cs typeface="Times New Roman" panose="02020603050405020304" pitchFamily="18" charset="0"/>
              </a:rPr>
              <a:t>., vol. 11, no. 14, pp. 3612-3619, Sep. 2017.</a:t>
            </a:r>
          </a:p>
          <a:p>
            <a:pPr marL="0" indent="0" fontAlgn="auto">
              <a:lnSpc>
                <a:spcPct val="100000"/>
              </a:lnSpc>
              <a:spcAft>
                <a:spcPts val="0"/>
              </a:spcAft>
              <a:buFont typeface="Arial" panose="020B0604020202020204" pitchFamily="34" charset="0"/>
              <a:buNone/>
            </a:pPr>
            <a:r>
              <a:rPr lang="en-US" sz="900" b="1" dirty="0">
                <a:latin typeface="Times New Roman" panose="02020603050405020304" pitchFamily="18" charset="0"/>
                <a:cs typeface="Times New Roman" panose="02020603050405020304" pitchFamily="18" charset="0"/>
              </a:rPr>
              <a:t>Conference Paper</a:t>
            </a:r>
          </a:p>
          <a:p>
            <a:pPr fontAlgn="auto">
              <a:lnSpc>
                <a:spcPct val="100000"/>
              </a:lnSpc>
              <a:spcAft>
                <a:spcPts val="0"/>
              </a:spcAft>
              <a:buFont typeface="+mj-lt"/>
              <a:buAutoNum type="arabicPeriod"/>
            </a:pPr>
            <a:r>
              <a:rPr lang="it-IT" sz="900" dirty="0">
                <a:latin typeface="Times New Roman" panose="02020603050405020304" pitchFamily="18" charset="0"/>
                <a:cs typeface="Times New Roman" panose="02020603050405020304" pitchFamily="18" charset="0"/>
              </a:rPr>
              <a:t>S. Ma, S. Li, Z. Wang, A. Arif, K. Ma., </a:t>
            </a:r>
            <a:r>
              <a:rPr lang="en-US" sz="900" dirty="0">
                <a:latin typeface="Times New Roman" panose="02020603050405020304" pitchFamily="18" charset="0"/>
                <a:cs typeface="Times New Roman" panose="02020603050405020304" pitchFamily="18" charset="0"/>
              </a:rPr>
              <a:t>“A novel MILP formulation for fault isolation and network reconfiguration in active distribution systems,” </a:t>
            </a:r>
            <a:r>
              <a:rPr lang="en-US" sz="900" i="1" dirty="0">
                <a:latin typeface="Times New Roman" panose="02020603050405020304" pitchFamily="18" charset="0"/>
                <a:cs typeface="Times New Roman" panose="02020603050405020304" pitchFamily="18" charset="0"/>
              </a:rPr>
              <a:t>IEEE PES General Meeting</a:t>
            </a:r>
            <a:r>
              <a:rPr lang="en-US" sz="900" dirty="0">
                <a:latin typeface="Times New Roman" panose="02020603050405020304" pitchFamily="18" charset="0"/>
                <a:cs typeface="Times New Roman" panose="02020603050405020304" pitchFamily="18" charset="0"/>
              </a:rPr>
              <a:t>, Portland, OR, 2018, pp. 1-5.</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Z. Wang, “Distribution network outage data analysis and repair time prediction using deep learning,” </a:t>
            </a:r>
            <a:r>
              <a:rPr lang="en-US" sz="900" i="1" dirty="0">
                <a:latin typeface="Times New Roman" panose="02020603050405020304" pitchFamily="18" charset="0"/>
                <a:cs typeface="Times New Roman" panose="02020603050405020304" pitchFamily="18" charset="0"/>
              </a:rPr>
              <a:t>IEEE </a:t>
            </a:r>
            <a:r>
              <a:rPr lang="en-US" sz="900" i="1" dirty="0" err="1">
                <a:latin typeface="Times New Roman" panose="02020603050405020304" pitchFamily="18" charset="0"/>
                <a:cs typeface="Times New Roman" panose="02020603050405020304" pitchFamily="18" charset="0"/>
              </a:rPr>
              <a:t>Int</a:t>
            </a:r>
            <a:r>
              <a:rPr lang="en-US" sz="900" i="1" dirty="0">
                <a:latin typeface="Times New Roman" panose="02020603050405020304" pitchFamily="18" charset="0"/>
                <a:cs typeface="Times New Roman" panose="02020603050405020304" pitchFamily="18" charset="0"/>
              </a:rPr>
              <a:t> Conf. Probabilistic Methods Appl. Power Syst.</a:t>
            </a:r>
            <a:r>
              <a:rPr lang="en-US" sz="900" dirty="0">
                <a:latin typeface="Times New Roman" panose="02020603050405020304" pitchFamily="18" charset="0"/>
                <a:cs typeface="Times New Roman" panose="02020603050405020304" pitchFamily="18" charset="0"/>
              </a:rPr>
              <a:t>, Boise, ID, 2018, pp. 1-6.</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S. Ma, Z. Wang, “Dynamic reconfiguration and fault isolation for a </a:t>
            </a:r>
            <a:r>
              <a:rPr lang="en-US" sz="900" dirty="0" err="1">
                <a:latin typeface="Times New Roman" panose="02020603050405020304" pitchFamily="18" charset="0"/>
                <a:cs typeface="Times New Roman" panose="02020603050405020304" pitchFamily="18" charset="0"/>
              </a:rPr>
              <a:t>selfhealing</a:t>
            </a:r>
            <a:r>
              <a:rPr lang="en-US" sz="900" dirty="0">
                <a:latin typeface="Times New Roman" panose="02020603050405020304" pitchFamily="18" charset="0"/>
                <a:cs typeface="Times New Roman" panose="02020603050405020304" pitchFamily="18" charset="0"/>
              </a:rPr>
              <a:t> distribution system,” </a:t>
            </a:r>
            <a:r>
              <a:rPr lang="en-US" sz="900" i="1" dirty="0">
                <a:latin typeface="Times New Roman" panose="02020603050405020304" pitchFamily="18" charset="0"/>
                <a:cs typeface="Times New Roman" panose="02020603050405020304" pitchFamily="18" charset="0"/>
              </a:rPr>
              <a:t>IEEE PES </a:t>
            </a:r>
            <a:r>
              <a:rPr lang="en-US" sz="900" i="1" dirty="0" err="1">
                <a:latin typeface="Times New Roman" panose="02020603050405020304" pitchFamily="18" charset="0"/>
                <a:cs typeface="Times New Roman" panose="02020603050405020304" pitchFamily="18" charset="0"/>
              </a:rPr>
              <a:t>Transm</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Distrib</a:t>
            </a:r>
            <a:r>
              <a:rPr lang="en-US" sz="900" i="1" dirty="0">
                <a:latin typeface="Times New Roman" panose="02020603050405020304" pitchFamily="18" charset="0"/>
                <a:cs typeface="Times New Roman" panose="02020603050405020304" pitchFamily="18" charset="0"/>
              </a:rPr>
              <a:t>. Conf. Expo.</a:t>
            </a:r>
            <a:r>
              <a:rPr lang="en-US" sz="900" dirty="0">
                <a:latin typeface="Times New Roman" panose="02020603050405020304" pitchFamily="18" charset="0"/>
                <a:cs typeface="Times New Roman" panose="02020603050405020304" pitchFamily="18" charset="0"/>
              </a:rPr>
              <a:t>, Denver, CO, 2018, pp. 1-5.73</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S. Ma, Z. Wang, “Online decomposed optimal outage management after natural disasters,” </a:t>
            </a:r>
            <a:r>
              <a:rPr lang="en-US" sz="900" i="1" dirty="0">
                <a:latin typeface="Times New Roman" panose="02020603050405020304" pitchFamily="18" charset="0"/>
                <a:cs typeface="Times New Roman" panose="02020603050405020304" pitchFamily="18" charset="0"/>
              </a:rPr>
              <a:t>IEEE PES General Meeting</a:t>
            </a:r>
            <a:r>
              <a:rPr lang="en-US" sz="900" dirty="0">
                <a:latin typeface="Times New Roman" panose="02020603050405020304" pitchFamily="18" charset="0"/>
                <a:cs typeface="Times New Roman" panose="02020603050405020304" pitchFamily="18" charset="0"/>
              </a:rPr>
              <a:t>, Chicago, IL, 2017, pp. 1-5.</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S. Ma, Z. Wang, “Optimization of transmission system repair and restoration with crew routing,” </a:t>
            </a:r>
            <a:r>
              <a:rPr lang="en-US" sz="900" i="1" dirty="0">
                <a:latin typeface="Times New Roman" panose="02020603050405020304" pitchFamily="18" charset="0"/>
                <a:cs typeface="Times New Roman" panose="02020603050405020304" pitchFamily="18" charset="0"/>
              </a:rPr>
              <a:t>IEEE North Amer. Power </a:t>
            </a:r>
            <a:r>
              <a:rPr lang="en-US" sz="900" i="1" dirty="0" err="1">
                <a:latin typeface="Times New Roman" panose="02020603050405020304" pitchFamily="18" charset="0"/>
                <a:cs typeface="Times New Roman" panose="02020603050405020304" pitchFamily="18" charset="0"/>
              </a:rPr>
              <a:t>Symp</a:t>
            </a:r>
            <a:r>
              <a:rPr lang="en-US" sz="900" dirty="0">
                <a:latin typeface="Times New Roman" panose="02020603050405020304" pitchFamily="18" charset="0"/>
                <a:cs typeface="Times New Roman" panose="02020603050405020304" pitchFamily="18" charset="0"/>
              </a:rPr>
              <a:t>., 2016, Denver, CO, pp. 1-6.</a:t>
            </a:r>
          </a:p>
          <a:p>
            <a:pPr fontAlgn="auto">
              <a:lnSpc>
                <a:spcPct val="100000"/>
              </a:lnSpc>
              <a:spcAft>
                <a:spcPts val="0"/>
              </a:spcAft>
              <a:buFont typeface="+mj-lt"/>
              <a:buAutoNum type="arabicPeriod"/>
            </a:pPr>
            <a:r>
              <a:rPr lang="en-US" sz="900" dirty="0">
                <a:latin typeface="Times New Roman" panose="02020603050405020304" pitchFamily="18" charset="0"/>
                <a:cs typeface="Times New Roman" panose="02020603050405020304" pitchFamily="18" charset="0"/>
              </a:rPr>
              <a:t>A. </a:t>
            </a:r>
            <a:r>
              <a:rPr lang="en-US" sz="900" dirty="0" err="1">
                <a:latin typeface="Times New Roman" panose="02020603050405020304" pitchFamily="18" charset="0"/>
                <a:cs typeface="Times New Roman" panose="02020603050405020304" pitchFamily="18" charset="0"/>
              </a:rPr>
              <a:t>Arif</a:t>
            </a:r>
            <a:r>
              <a:rPr lang="en-US" sz="900" dirty="0">
                <a:latin typeface="Times New Roman" panose="02020603050405020304" pitchFamily="18" charset="0"/>
                <a:cs typeface="Times New Roman" panose="02020603050405020304" pitchFamily="18" charset="0"/>
              </a:rPr>
              <a:t> and Z. Wang, “Service restoration in resilient power distribution systems with networked </a:t>
            </a:r>
            <a:r>
              <a:rPr lang="en-US" sz="900" dirty="0" err="1">
                <a:latin typeface="Times New Roman" panose="02020603050405020304" pitchFamily="18" charset="0"/>
                <a:cs typeface="Times New Roman" panose="02020603050405020304" pitchFamily="18" charset="0"/>
              </a:rPr>
              <a:t>microgrid</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IEEE PES General Meeting</a:t>
            </a:r>
            <a:r>
              <a:rPr lang="en-US" sz="900" dirty="0">
                <a:latin typeface="Times New Roman" panose="02020603050405020304" pitchFamily="18" charset="0"/>
                <a:cs typeface="Times New Roman" panose="02020603050405020304" pitchFamily="18" charset="0"/>
              </a:rPr>
              <a:t>, Boston, MA, 2016, pp. 1-5.</a:t>
            </a:r>
          </a:p>
          <a:p>
            <a:pPr marL="0" indent="0" fontAlgn="auto">
              <a:lnSpc>
                <a:spcPct val="100000"/>
              </a:lnSpc>
              <a:spcAft>
                <a:spcPts val="0"/>
              </a:spcAft>
              <a:buFont typeface="Arial" panose="020B0604020202020204" pitchFamily="34" charset="0"/>
              <a:buNone/>
            </a:pPr>
            <a:endParaRPr 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945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38400"/>
            <a:ext cx="7620000" cy="838200"/>
          </a:xfrm>
        </p:spPr>
        <p:txBody>
          <a:bodyPr/>
          <a:lstStyle/>
          <a:p>
            <a:pPr algn="ctr"/>
            <a:r>
              <a:rPr lang="en-US" sz="3600" dirty="0"/>
              <a:t>Part III Resilience-oriented Long-term Planning</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Tree>
    <p:extLst>
      <p:ext uri="{BB962C8B-B14F-4D97-AF65-F5344CB8AC3E}">
        <p14:creationId xmlns:p14="http://schemas.microsoft.com/office/powerpoint/2010/main" val="288020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Outline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a:extLst>
              <a:ext uri="{FF2B5EF4-FFF2-40B4-BE49-F238E27FC236}">
                <a16:creationId xmlns:a16="http://schemas.microsoft.com/office/drawing/2014/main" id="{E46F6479-502E-4239-8E28-C78805A7AE7F}"/>
              </a:ext>
            </a:extLst>
          </p:cNvPr>
          <p:cNvSpPr txBox="1">
            <a:spLocks/>
          </p:cNvSpPr>
          <p:nvPr/>
        </p:nvSpPr>
        <p:spPr>
          <a:xfrm>
            <a:off x="621096" y="1219200"/>
            <a:ext cx="7379904" cy="4630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latin typeface="Times New Roman" panose="02020603050405020304" pitchFamily="18" charset="0"/>
                <a:cs typeface="Times New Roman" panose="02020603050405020304" pitchFamily="18" charset="0"/>
              </a:rPr>
              <a:t> Motivation and Introduction</a:t>
            </a:r>
          </a:p>
          <a:p>
            <a:pPr fontAlgn="auto">
              <a:spcAft>
                <a:spcPts val="0"/>
              </a:spcAft>
            </a:pPr>
            <a:r>
              <a:rPr lang="en-US" dirty="0">
                <a:latin typeface="Times New Roman" panose="02020603050405020304" pitchFamily="18" charset="0"/>
                <a:cs typeface="Times New Roman" panose="02020603050405020304" pitchFamily="18" charset="0"/>
              </a:rPr>
              <a:t> Problem Statement</a:t>
            </a:r>
          </a:p>
          <a:p>
            <a:pPr fontAlgn="auto">
              <a:spcAft>
                <a:spcPts val="0"/>
              </a:spcAft>
            </a:pPr>
            <a:r>
              <a:rPr lang="en-US" dirty="0">
                <a:latin typeface="Times New Roman" panose="02020603050405020304" pitchFamily="18" charset="0"/>
                <a:cs typeface="Times New Roman" panose="02020603050405020304" pitchFamily="18" charset="0"/>
              </a:rPr>
              <a:t> Literature Review</a:t>
            </a:r>
          </a:p>
          <a:p>
            <a:pPr fontAlgn="auto">
              <a:spcAft>
                <a:spcPts val="0"/>
              </a:spcAft>
            </a:pPr>
            <a:r>
              <a:rPr lang="en-US" dirty="0">
                <a:latin typeface="Times New Roman" panose="02020603050405020304" pitchFamily="18" charset="0"/>
                <a:cs typeface="Times New Roman" panose="02020603050405020304" pitchFamily="18" charset="0"/>
              </a:rPr>
              <a:t> Research Objectives and Contributions</a:t>
            </a:r>
          </a:p>
          <a:p>
            <a:pPr fontAlgn="auto">
              <a:spcAft>
                <a:spcPts val="0"/>
              </a:spcAft>
            </a:pPr>
            <a:r>
              <a:rPr lang="en-US" dirty="0">
                <a:latin typeface="Times New Roman" panose="02020603050405020304" pitchFamily="18" charset="0"/>
                <a:cs typeface="Times New Roman" panose="02020603050405020304" pitchFamily="18" charset="0"/>
              </a:rPr>
              <a:t> Stochastic Decision Process</a:t>
            </a:r>
          </a:p>
          <a:p>
            <a:pPr fontAlgn="auto">
              <a:spcAft>
                <a:spcPts val="0"/>
              </a:spcAft>
            </a:pPr>
            <a:r>
              <a:rPr lang="en-US" dirty="0">
                <a:latin typeface="Times New Roman" panose="02020603050405020304" pitchFamily="18" charset="0"/>
                <a:cs typeface="Times New Roman" panose="02020603050405020304" pitchFamily="18" charset="0"/>
              </a:rPr>
              <a:t> Mathematical Formulation</a:t>
            </a:r>
          </a:p>
          <a:p>
            <a:pPr fontAlgn="auto">
              <a:spcAft>
                <a:spcPts val="0"/>
              </a:spcAft>
            </a:pPr>
            <a:r>
              <a:rPr lang="en-US" dirty="0">
                <a:latin typeface="Times New Roman" panose="02020603050405020304" pitchFamily="18" charset="0"/>
                <a:cs typeface="Times New Roman" panose="02020603050405020304" pitchFamily="18" charset="0"/>
              </a:rPr>
              <a:t> Solution Algorithms</a:t>
            </a:r>
          </a:p>
          <a:p>
            <a:pPr fontAlgn="auto">
              <a:spcAft>
                <a:spcPts val="0"/>
              </a:spcAft>
            </a:pPr>
            <a:r>
              <a:rPr lang="en-US" dirty="0">
                <a:latin typeface="Times New Roman" panose="02020603050405020304" pitchFamily="18" charset="0"/>
                <a:cs typeface="Times New Roman" panose="02020603050405020304" pitchFamily="18" charset="0"/>
              </a:rPr>
              <a:t> Simulation and Results</a:t>
            </a:r>
          </a:p>
          <a:p>
            <a:pPr fontAlgn="auto">
              <a:spcAft>
                <a:spcPts val="0"/>
              </a:spcAft>
            </a:pPr>
            <a:r>
              <a:rPr lang="en-US" dirty="0">
                <a:latin typeface="Times New Roman" panose="02020603050405020304" pitchFamily="18" charset="0"/>
                <a:cs typeface="Times New Roman" panose="02020603050405020304" pitchFamily="18" charset="0"/>
              </a:rPr>
              <a:t> Conclusions and Future Work</a:t>
            </a:r>
          </a:p>
          <a:p>
            <a:pPr fontAlgn="auto">
              <a:spcAft>
                <a:spcPts val="0"/>
              </a:spcAft>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00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Reliability Metrics (Cont.)</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2" name="Content Placeholder 2">
            <a:extLst>
              <a:ext uri="{FF2B5EF4-FFF2-40B4-BE49-F238E27FC236}">
                <a16:creationId xmlns:a16="http://schemas.microsoft.com/office/drawing/2014/main" id="{373ECB5A-3347-47A8-B396-DDBF8864B8CC}"/>
              </a:ext>
            </a:extLst>
          </p:cNvPr>
          <p:cNvSpPr txBox="1">
            <a:spLocks/>
          </p:cNvSpPr>
          <p:nvPr/>
        </p:nvSpPr>
        <p:spPr bwMode="auto">
          <a:xfrm>
            <a:off x="409575" y="914400"/>
            <a:ext cx="8505825" cy="2129236"/>
          </a:xfrm>
          <a:prstGeom prst="rect">
            <a:avLst/>
          </a:prstGeom>
          <a:solidFill>
            <a:sysClr val="window" lastClr="FFFFFF"/>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just" defTabSz="914400" rtl="0" eaLnBrk="0" fontAlgn="base" latinLnBrk="0" hangingPunct="0">
              <a:lnSpc>
                <a:spcPct val="100000"/>
              </a:lnSpc>
              <a:spcBef>
                <a:spcPct val="20000"/>
              </a:spcBef>
              <a:spcAft>
                <a:spcPct val="0"/>
              </a:spcAft>
              <a:buClrTx/>
              <a:buSzTx/>
              <a:buFont typeface="Arial" charset="0"/>
              <a:buChar char="•"/>
              <a:tabLst/>
              <a:defRPr/>
            </a:pPr>
            <a:r>
              <a:rPr kumimoji="0" lang="en-GB"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rPr>
              <a:t>Why reliability metrics cannot be directly applied to resilience? </a:t>
            </a:r>
          </a:p>
          <a:p>
            <a:pPr marL="914377" marR="0" lvl="1" indent="-457189" algn="just" defTabSz="914400" rtl="0" eaLnBrk="0" fontAlgn="base" latinLnBrk="0" hangingPunct="0">
              <a:lnSpc>
                <a:spcPct val="100000"/>
              </a:lnSpc>
              <a:spcBef>
                <a:spcPct val="20000"/>
              </a:spcBef>
              <a:spcAft>
                <a:spcPct val="0"/>
              </a:spcAft>
              <a:buClrTx/>
              <a:buSzTx/>
              <a:buFont typeface="+mj-lt"/>
              <a:buAutoNum type="arabicParenR"/>
              <a:tabLst/>
              <a:defRPr/>
            </a:pPr>
            <a:r>
              <a:rPr kumimoji="0" lang="en-GB"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rPr>
              <a:t>Undervalue the impact of large-scale events and focus on normal operating conditions;</a:t>
            </a:r>
          </a:p>
          <a:p>
            <a:pPr marL="914377" marR="0" lvl="1" indent="-457189" algn="just" defTabSz="914400" rtl="0" eaLnBrk="0" fontAlgn="base" latinLnBrk="0" hangingPunct="0">
              <a:lnSpc>
                <a:spcPct val="100000"/>
              </a:lnSpc>
              <a:spcBef>
                <a:spcPct val="20000"/>
              </a:spcBef>
              <a:spcAft>
                <a:spcPct val="0"/>
              </a:spcAft>
              <a:buClrTx/>
              <a:buSzTx/>
              <a:buFont typeface="+mj-lt"/>
              <a:buAutoNum type="arabicParenR"/>
              <a:tabLst/>
              <a:defRPr/>
            </a:pPr>
            <a:r>
              <a:rPr kumimoji="0" lang="en-GB"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rPr>
              <a:t>High standard deviation.</a:t>
            </a:r>
          </a:p>
          <a:p>
            <a:pPr marL="380990" marR="0" lvl="0" indent="-457189"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rPr>
              <a:t>Many utilities exclude major events from SAIFI and SAIDI.</a:t>
            </a:r>
          </a:p>
          <a:p>
            <a:pPr marL="380990" marR="0" lvl="0" indent="-457189"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rPr>
              <a:t>There is a need to design new metrics for resilience.</a:t>
            </a:r>
          </a:p>
          <a:p>
            <a:pPr marL="380990" marR="0" lvl="0" indent="-457189"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1867" b="0" i="0" u="none" strike="noStrike" kern="1200" cap="none" spc="0" normalizeH="0" baseline="0" noProof="0" dirty="0">
              <a:ln>
                <a:noFill/>
              </a:ln>
              <a:solidFill>
                <a:sysClr val="windowText" lastClr="000000"/>
              </a:solidFill>
              <a:effectLst/>
              <a:uLnTx/>
              <a:uFillTx/>
              <a:latin typeface="Times" panose="02020603050405020304" pitchFamily="18" charset="0"/>
              <a:ea typeface="+mn-ea"/>
              <a:cs typeface="Times" panose="02020603050405020304" pitchFamily="18" charset="0"/>
            </a:endParaRPr>
          </a:p>
        </p:txBody>
      </p:sp>
      <p:pic>
        <p:nvPicPr>
          <p:cNvPr id="13" name="Picture 12"/>
          <p:cNvPicPr>
            <a:picLocks noChangeAspect="1"/>
          </p:cNvPicPr>
          <p:nvPr/>
        </p:nvPicPr>
        <p:blipFill>
          <a:blip r:embed="rId2"/>
          <a:stretch>
            <a:fillRect/>
          </a:stretch>
        </p:blipFill>
        <p:spPr>
          <a:xfrm>
            <a:off x="158803" y="3329159"/>
            <a:ext cx="4270352" cy="2665571"/>
          </a:xfrm>
          <a:prstGeom prst="rect">
            <a:avLst/>
          </a:prstGeom>
        </p:spPr>
      </p:pic>
      <p:pic>
        <p:nvPicPr>
          <p:cNvPr id="15" name="Picture 14"/>
          <p:cNvPicPr>
            <a:picLocks noChangeAspect="1"/>
          </p:cNvPicPr>
          <p:nvPr/>
        </p:nvPicPr>
        <p:blipFill>
          <a:blip r:embed="rId3"/>
          <a:stretch>
            <a:fillRect/>
          </a:stretch>
        </p:blipFill>
        <p:spPr>
          <a:xfrm>
            <a:off x="4743912" y="3329159"/>
            <a:ext cx="4400088" cy="2662653"/>
          </a:xfrm>
          <a:prstGeom prst="rect">
            <a:avLst/>
          </a:prstGeom>
        </p:spPr>
      </p:pic>
      <p:cxnSp>
        <p:nvCxnSpPr>
          <p:cNvPr id="17" name="Straight Arrow Connector 16"/>
          <p:cNvCxnSpPr/>
          <p:nvPr/>
        </p:nvCxnSpPr>
        <p:spPr>
          <a:xfrm>
            <a:off x="5334000" y="3273724"/>
            <a:ext cx="609600" cy="672802"/>
          </a:xfrm>
          <a:prstGeom prst="straightConnector1">
            <a:avLst/>
          </a:prstGeom>
          <a:noFill/>
          <a:ln w="9525" cap="flat" cmpd="sng" algn="ctr">
            <a:solidFill>
              <a:srgbClr val="4F81BD">
                <a:shade val="95000"/>
                <a:satMod val="105000"/>
              </a:srgbClr>
            </a:solidFill>
            <a:prstDash val="solid"/>
            <a:tailEnd type="triangle"/>
          </a:ln>
          <a:effectLst/>
        </p:spPr>
      </p:cxnSp>
      <p:sp>
        <p:nvSpPr>
          <p:cNvPr id="18" name="Rectangle 17"/>
          <p:cNvSpPr/>
          <p:nvPr/>
        </p:nvSpPr>
        <p:spPr>
          <a:xfrm>
            <a:off x="3991213" y="2965947"/>
            <a:ext cx="2124299" cy="307777"/>
          </a:xfrm>
          <a:prstGeom prst="rect">
            <a:avLst/>
          </a:prstGeom>
        </p:spPr>
        <p:txBody>
          <a:bodyPr wrap="none">
            <a:spAutoFit/>
          </a:bodyPr>
          <a:lstStyle/>
          <a:p>
            <a:pPr defTabSz="1219170" eaLnBrk="1" hangingPunct="1"/>
            <a:r>
              <a:rPr lang="en-US" sz="1400" dirty="0">
                <a:solidFill>
                  <a:prstClr val="black"/>
                </a:solidFill>
                <a:latin typeface="Times" panose="02020603050405020304" pitchFamily="18" charset="0"/>
                <a:cs typeface="Times" panose="02020603050405020304" pitchFamily="18" charset="0"/>
              </a:rPr>
              <a:t>SAIFI with extreme events</a:t>
            </a:r>
            <a:endParaRPr lang="en-US" sz="1400" dirty="0">
              <a:solidFill>
                <a:prstClr val="black"/>
              </a:solidFill>
              <a:latin typeface="Arial" charset="0"/>
            </a:endParaRPr>
          </a:p>
        </p:txBody>
      </p:sp>
      <p:cxnSp>
        <p:nvCxnSpPr>
          <p:cNvPr id="19" name="Straight Arrow Connector 18"/>
          <p:cNvCxnSpPr/>
          <p:nvPr/>
        </p:nvCxnSpPr>
        <p:spPr>
          <a:xfrm flipH="1">
            <a:off x="6166312" y="3234026"/>
            <a:ext cx="1025957" cy="1425001"/>
          </a:xfrm>
          <a:prstGeom prst="straightConnector1">
            <a:avLst/>
          </a:prstGeom>
          <a:noFill/>
          <a:ln w="9525" cap="flat" cmpd="sng" algn="ctr">
            <a:solidFill>
              <a:srgbClr val="4F81BD">
                <a:shade val="95000"/>
                <a:satMod val="105000"/>
              </a:srgbClr>
            </a:solidFill>
            <a:prstDash val="solid"/>
            <a:tailEnd type="triangle"/>
          </a:ln>
          <a:effectLst/>
        </p:spPr>
      </p:cxnSp>
      <p:sp>
        <p:nvSpPr>
          <p:cNvPr id="20" name="Rectangle 19"/>
          <p:cNvSpPr/>
          <p:nvPr/>
        </p:nvSpPr>
        <p:spPr>
          <a:xfrm>
            <a:off x="6553200" y="2968823"/>
            <a:ext cx="2353529" cy="307777"/>
          </a:xfrm>
          <a:prstGeom prst="rect">
            <a:avLst/>
          </a:prstGeom>
        </p:spPr>
        <p:txBody>
          <a:bodyPr wrap="none">
            <a:spAutoFit/>
          </a:bodyPr>
          <a:lstStyle/>
          <a:p>
            <a:pPr defTabSz="1219170" eaLnBrk="1" hangingPunct="1"/>
            <a:r>
              <a:rPr lang="en-US" sz="1400" dirty="0">
                <a:solidFill>
                  <a:prstClr val="black"/>
                </a:solidFill>
                <a:latin typeface="Times" panose="02020603050405020304" pitchFamily="18" charset="0"/>
                <a:cs typeface="Times" panose="02020603050405020304" pitchFamily="18" charset="0"/>
              </a:rPr>
              <a:t>SAIFI without extreme events</a:t>
            </a:r>
            <a:endParaRPr lang="en-US" sz="1400" dirty="0">
              <a:solidFill>
                <a:prstClr val="black"/>
              </a:solidFill>
              <a:latin typeface="Arial" charset="0"/>
            </a:endParaRPr>
          </a:p>
        </p:txBody>
      </p:sp>
    </p:spTree>
    <p:extLst>
      <p:ext uri="{BB962C8B-B14F-4D97-AF65-F5344CB8AC3E}">
        <p14:creationId xmlns:p14="http://schemas.microsoft.com/office/powerpoint/2010/main" val="1406870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Motivation: Impacts of Extreme Weather Events</a:t>
            </a:r>
          </a:p>
        </p:txBody>
      </p:sp>
      <p:sp>
        <p:nvSpPr>
          <p:cNvPr id="4" name="Slide Number Placeholder 3"/>
          <p:cNvSpPr>
            <a:spLocks noGrp="1"/>
          </p:cNvSpPr>
          <p:nvPr>
            <p:ph type="sldNum" sz="quarter" idx="4"/>
          </p:nvPr>
        </p:nvSpPr>
        <p:spPr>
          <a:xfrm>
            <a:off x="6375523" y="5517763"/>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文本框 16"/>
          <p:cNvSpPr txBox="1"/>
          <p:nvPr/>
        </p:nvSpPr>
        <p:spPr>
          <a:xfrm>
            <a:off x="104379" y="1442626"/>
            <a:ext cx="2150394" cy="369332"/>
          </a:xfrm>
          <a:prstGeom prst="rect">
            <a:avLst/>
          </a:prstGeom>
          <a:noFill/>
        </p:spPr>
        <p:txBody>
          <a:bodyPr wrap="square" rtlCol="0">
            <a:spAutoFit/>
          </a:bodyPr>
          <a:lstStyle/>
          <a:p>
            <a:pPr marL="285750" indent="-285750" algn="ctr" eaLnBrk="1" fontAlgn="auto" hangingPunct="1">
              <a:spcBef>
                <a:spcPts val="0"/>
              </a:spcBef>
              <a:spcAft>
                <a:spcPts val="0"/>
              </a:spcAft>
              <a:buFont typeface="Arial" panose="020B0604020202020204" pitchFamily="34" charset="0"/>
              <a:buChar cha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Climate Change</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Right Arrow 7"/>
          <p:cNvSpPr/>
          <p:nvPr/>
        </p:nvSpPr>
        <p:spPr>
          <a:xfrm>
            <a:off x="2219629" y="1511908"/>
            <a:ext cx="539245" cy="283563"/>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文本框 21"/>
          <p:cNvSpPr txBox="1"/>
          <p:nvPr/>
        </p:nvSpPr>
        <p:spPr>
          <a:xfrm>
            <a:off x="3267310" y="1116669"/>
            <a:ext cx="2472639" cy="646331"/>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probability of occurrence</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21"/>
          <p:cNvSpPr txBox="1"/>
          <p:nvPr/>
        </p:nvSpPr>
        <p:spPr>
          <a:xfrm>
            <a:off x="3269764" y="1840983"/>
            <a:ext cx="2459343"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intensity</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1" name="Group 10"/>
          <p:cNvGrpSpPr/>
          <p:nvPr/>
        </p:nvGrpSpPr>
        <p:grpSpPr>
          <a:xfrm>
            <a:off x="2914902" y="679946"/>
            <a:ext cx="3090402" cy="461665"/>
            <a:chOff x="4831190" y="1149041"/>
            <a:chExt cx="3444128" cy="615553"/>
          </a:xfrm>
        </p:grpSpPr>
        <p:sp>
          <p:nvSpPr>
            <p:cNvPr id="12" name="矩形 1"/>
            <p:cNvSpPr/>
            <p:nvPr/>
          </p:nvSpPr>
          <p:spPr>
            <a:xfrm>
              <a:off x="4831190" y="1182752"/>
              <a:ext cx="3235011" cy="556601"/>
            </a:xfrm>
            <a:prstGeom prst="rect">
              <a:avLst/>
            </a:prstGeom>
            <a:gradFill flip="none" rotWithShape="1">
              <a:gsLst>
                <a:gs pos="0">
                  <a:sysClr val="window" lastClr="FFFFFF"/>
                </a:gs>
                <a:gs pos="11000">
                  <a:srgbClr val="D0F1F0"/>
                </a:gs>
                <a:gs pos="21000">
                  <a:srgbClr val="C0EBEB"/>
                </a:gs>
                <a:gs pos="34000">
                  <a:srgbClr val="A2E4E2"/>
                </a:gs>
                <a:gs pos="60000">
                  <a:srgbClr val="C0EBEB"/>
                </a:gs>
                <a:gs pos="83000">
                  <a:srgbClr val="D0F1F0"/>
                </a:gs>
                <a:gs pos="100000">
                  <a:sysClr val="window" lastClr="FFFFFF"/>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文本框 21"/>
            <p:cNvSpPr txBox="1"/>
            <p:nvPr/>
          </p:nvSpPr>
          <p:spPr>
            <a:xfrm>
              <a:off x="5030590" y="1149041"/>
              <a:ext cx="324472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Extreme weather event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4" name="左大括号 20"/>
          <p:cNvSpPr/>
          <p:nvPr/>
        </p:nvSpPr>
        <p:spPr>
          <a:xfrm>
            <a:off x="6384959" y="1209386"/>
            <a:ext cx="187265" cy="824588"/>
          </a:xfrm>
          <a:prstGeom prst="leftBrace">
            <a:avLst/>
          </a:prstGeom>
          <a:noFill/>
          <a:ln w="28575" cap="flat" cmpd="sng" algn="ctr">
            <a:solidFill>
              <a:srgbClr val="424C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文本框 21"/>
          <p:cNvSpPr txBox="1"/>
          <p:nvPr/>
        </p:nvSpPr>
        <p:spPr>
          <a:xfrm>
            <a:off x="6624257" y="1154668"/>
            <a:ext cx="2931543"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failure frequency</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21"/>
          <p:cNvSpPr txBox="1"/>
          <p:nvPr/>
        </p:nvSpPr>
        <p:spPr>
          <a:xfrm>
            <a:off x="6591357" y="1760759"/>
            <a:ext cx="3233427"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power outages</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7" name="Group 16"/>
          <p:cNvGrpSpPr/>
          <p:nvPr/>
        </p:nvGrpSpPr>
        <p:grpSpPr>
          <a:xfrm>
            <a:off x="6392625" y="656943"/>
            <a:ext cx="2709387" cy="463625"/>
            <a:chOff x="9289691" y="1072689"/>
            <a:chExt cx="3729838" cy="618166"/>
          </a:xfrm>
        </p:grpSpPr>
        <p:sp>
          <p:nvSpPr>
            <p:cNvPr id="18" name="矩形 25"/>
            <p:cNvSpPr/>
            <p:nvPr/>
          </p:nvSpPr>
          <p:spPr>
            <a:xfrm flipH="1">
              <a:off x="9289691" y="1096114"/>
              <a:ext cx="3141180" cy="594741"/>
            </a:xfrm>
            <a:prstGeom prst="rect">
              <a:avLst/>
            </a:prstGeom>
            <a:gradFill flip="none" rotWithShape="1">
              <a:gsLst>
                <a:gs pos="0">
                  <a:sysClr val="window" lastClr="FFFFFF">
                    <a:lumMod val="100000"/>
                  </a:sysClr>
                </a:gs>
                <a:gs pos="9000">
                  <a:srgbClr val="D0F1F0">
                    <a:lumMod val="100000"/>
                  </a:srgbClr>
                </a:gs>
                <a:gs pos="28000">
                  <a:srgbClr val="C0EBEB"/>
                </a:gs>
                <a:gs pos="42000">
                  <a:srgbClr val="A2E4E2"/>
                </a:gs>
                <a:gs pos="58000">
                  <a:srgbClr val="C0EBEB"/>
                </a:gs>
                <a:gs pos="85000">
                  <a:srgbClr val="D0F1F0"/>
                </a:gs>
                <a:gs pos="100000">
                  <a:sysClr val="window" lastClr="FFFFFF"/>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21"/>
            <p:cNvSpPr txBox="1"/>
            <p:nvPr/>
          </p:nvSpPr>
          <p:spPr>
            <a:xfrm>
              <a:off x="9559408" y="1072689"/>
              <a:ext cx="346012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Distribution Grids</a:t>
              </a:r>
              <a:r>
                <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20" name="Straight Arrow Connector 19"/>
          <p:cNvCxnSpPr/>
          <p:nvPr/>
        </p:nvCxnSpPr>
        <p:spPr>
          <a:xfrm flipV="1">
            <a:off x="5257800" y="1336817"/>
            <a:ext cx="0" cy="270364"/>
          </a:xfrm>
          <a:prstGeom prst="straightConnector1">
            <a:avLst/>
          </a:prstGeom>
          <a:noFill/>
          <a:ln w="38100" cap="flat" cmpd="sng" algn="ctr">
            <a:solidFill>
              <a:srgbClr val="FF0000"/>
            </a:solidFill>
            <a:prstDash val="solid"/>
            <a:miter lim="800000"/>
            <a:tailEnd type="triangle"/>
          </a:ln>
          <a:effectLst/>
        </p:spPr>
      </p:cxnSp>
      <p:cxnSp>
        <p:nvCxnSpPr>
          <p:cNvPr id="21" name="Straight Arrow Connector 20"/>
          <p:cNvCxnSpPr/>
          <p:nvPr/>
        </p:nvCxnSpPr>
        <p:spPr>
          <a:xfrm flipV="1">
            <a:off x="4724400" y="1890467"/>
            <a:ext cx="0" cy="270364"/>
          </a:xfrm>
          <a:prstGeom prst="straightConnector1">
            <a:avLst/>
          </a:prstGeom>
          <a:noFill/>
          <a:ln w="38100" cap="flat" cmpd="sng" algn="ctr">
            <a:solidFill>
              <a:srgbClr val="FF0000"/>
            </a:solidFill>
            <a:prstDash val="solid"/>
            <a:miter lim="800000"/>
            <a:tailEnd type="triangle"/>
          </a:ln>
          <a:effectLst/>
        </p:spPr>
      </p:cxnSp>
      <p:cxnSp>
        <p:nvCxnSpPr>
          <p:cNvPr id="22" name="Straight Arrow Connector 21"/>
          <p:cNvCxnSpPr/>
          <p:nvPr/>
        </p:nvCxnSpPr>
        <p:spPr>
          <a:xfrm flipV="1">
            <a:off x="8915400" y="1219200"/>
            <a:ext cx="0" cy="270364"/>
          </a:xfrm>
          <a:prstGeom prst="straightConnector1">
            <a:avLst/>
          </a:prstGeom>
          <a:noFill/>
          <a:ln w="38100" cap="flat" cmpd="sng" algn="ctr">
            <a:solidFill>
              <a:srgbClr val="FF0000"/>
            </a:solidFill>
            <a:prstDash val="solid"/>
            <a:miter lim="800000"/>
            <a:tailEnd type="triangle"/>
          </a:ln>
          <a:effectLst/>
        </p:spPr>
      </p:cxnSp>
      <p:cxnSp>
        <p:nvCxnSpPr>
          <p:cNvPr id="23" name="Straight Arrow Connector 22"/>
          <p:cNvCxnSpPr/>
          <p:nvPr/>
        </p:nvCxnSpPr>
        <p:spPr>
          <a:xfrm flipV="1">
            <a:off x="8913491" y="1811958"/>
            <a:ext cx="0" cy="270364"/>
          </a:xfrm>
          <a:prstGeom prst="straightConnector1">
            <a:avLst/>
          </a:prstGeom>
          <a:noFill/>
          <a:ln w="38100" cap="flat" cmpd="sng" algn="ctr">
            <a:solidFill>
              <a:srgbClr val="FF0000"/>
            </a:solidFill>
            <a:prstDash val="solid"/>
            <a:miter lim="800000"/>
            <a:tailEnd type="triangle"/>
          </a:ln>
          <a:effectLst/>
        </p:spPr>
      </p:cxnSp>
      <p:sp>
        <p:nvSpPr>
          <p:cNvPr id="24" name="Right Arrow 23"/>
          <p:cNvSpPr/>
          <p:nvPr/>
        </p:nvSpPr>
        <p:spPr>
          <a:xfrm>
            <a:off x="5544943" y="1498880"/>
            <a:ext cx="574782" cy="273900"/>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文本框 21"/>
          <p:cNvSpPr txBox="1"/>
          <p:nvPr/>
        </p:nvSpPr>
        <p:spPr>
          <a:xfrm>
            <a:off x="3217017" y="2155549"/>
            <a:ext cx="4237365"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(Hurricane, ice-storm, flood, </a:t>
            </a:r>
            <a:r>
              <a:rPr lang="en-US" altLang="zh-CN" sz="1800"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etc</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Left Brace 25"/>
          <p:cNvSpPr/>
          <p:nvPr/>
        </p:nvSpPr>
        <p:spPr>
          <a:xfrm>
            <a:off x="2931869" y="1289222"/>
            <a:ext cx="243056" cy="728933"/>
          </a:xfrm>
          <a:prstGeom prst="leftBrac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p:cNvSpPr/>
          <p:nvPr/>
        </p:nvSpPr>
        <p:spPr>
          <a:xfrm>
            <a:off x="4674368" y="4990398"/>
            <a:ext cx="2144101" cy="461665"/>
          </a:xfrm>
          <a:prstGeom prst="rect">
            <a:avLst/>
          </a:prstGeom>
        </p:spPr>
        <p:txBody>
          <a:bodyPr wrap="square">
            <a:spAutoFit/>
          </a:bodyPr>
          <a:lstStyle/>
          <a:p>
            <a:pPr eaLnBrk="1" fontAlgn="auto" hangingPunct="1">
              <a:spcBef>
                <a:spcPts val="0"/>
              </a:spcBef>
              <a:spcAft>
                <a:spcPts val="0"/>
              </a:spcAft>
            </a:pPr>
            <a:r>
              <a:rPr lang="en-US" sz="1200" b="1" dirty="0">
                <a:solidFill>
                  <a:prstClr val="white"/>
                </a:solidFill>
                <a:latin typeface="Times New Roman" panose="02020603050405020304" pitchFamily="18" charset="0"/>
                <a:cs typeface="Times New Roman" panose="02020603050405020304" pitchFamily="18" charset="0"/>
              </a:rPr>
              <a:t>South Florida Night After Irma</a:t>
            </a:r>
            <a:r>
              <a:rPr lang="en-US" altLang="zh-CN" sz="1200" dirty="0">
                <a:solidFill>
                  <a:prstClr val="white"/>
                </a:solidFill>
                <a:latin typeface="Arial" panose="020B0604020202020204" pitchFamily="34" charset="0"/>
                <a:ea typeface="等线" panose="02010600030101010101" pitchFamily="2" charset="-122"/>
                <a:cs typeface="Arial" panose="020B0604020202020204" pitchFamily="34" charset="0"/>
              </a:rPr>
              <a:t> </a:t>
            </a:r>
            <a:r>
              <a:rPr lang="en-US" altLang="zh-CN" sz="1200" baseline="30000" dirty="0">
                <a:solidFill>
                  <a:prstClr val="white"/>
                </a:solidFill>
                <a:latin typeface="Calibri" panose="020F0502020204030204"/>
                <a:ea typeface="等线" panose="02010600030101010101" pitchFamily="2" charset="-122"/>
                <a:cs typeface="Arial" panose="020B0604020202020204" pitchFamily="34" charset="0"/>
              </a:rPr>
              <a:t>[5]</a:t>
            </a:r>
            <a:endParaRPr lang="zh-CN" altLang="en-US" sz="1200" dirty="0">
              <a:solidFill>
                <a:prstClr val="white"/>
              </a:solidFill>
              <a:latin typeface="Calibri" panose="020F0502020204030204"/>
              <a:ea typeface="等线" panose="02010600030101010101" pitchFamily="2" charset="-122"/>
              <a:cs typeface="Arial" panose="020B0604020202020204" pitchFamily="34" charset="0"/>
            </a:endParaRPr>
          </a:p>
        </p:txBody>
      </p:sp>
      <p:sp>
        <p:nvSpPr>
          <p:cNvPr id="33" name="文本框 16"/>
          <p:cNvSpPr txBox="1"/>
          <p:nvPr/>
        </p:nvSpPr>
        <p:spPr>
          <a:xfrm>
            <a:off x="342068" y="2587053"/>
            <a:ext cx="8571424" cy="92333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Example: Hurricane Irma in September  2017 </a:t>
            </a:r>
          </a:p>
          <a:p>
            <a:pPr marL="742950" lvl="1"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Left 6.7 million Floridians without power-65% of all customers in Florida [1]</a:t>
            </a:r>
          </a:p>
          <a:p>
            <a:pPr marL="742950" lvl="1"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Its overall damage cost reached to approximately 50 billion [2]</a:t>
            </a:r>
          </a:p>
        </p:txBody>
      </p:sp>
      <p:grpSp>
        <p:nvGrpSpPr>
          <p:cNvPr id="34" name="Group 33"/>
          <p:cNvGrpSpPr/>
          <p:nvPr/>
        </p:nvGrpSpPr>
        <p:grpSpPr>
          <a:xfrm>
            <a:off x="0" y="3801635"/>
            <a:ext cx="2454509" cy="2203631"/>
            <a:chOff x="46186" y="3573243"/>
            <a:chExt cx="3231088" cy="2919909"/>
          </a:xfrm>
        </p:grpSpPr>
        <p:grpSp>
          <p:nvGrpSpPr>
            <p:cNvPr id="35" name="Group 34"/>
            <p:cNvGrpSpPr/>
            <p:nvPr/>
          </p:nvGrpSpPr>
          <p:grpSpPr>
            <a:xfrm>
              <a:off x="50337" y="3573243"/>
              <a:ext cx="3226937" cy="1454296"/>
              <a:chOff x="457244" y="3607968"/>
              <a:chExt cx="4085123" cy="2451824"/>
            </a:xfrm>
          </p:grpSpPr>
          <p:pic>
            <p:nvPicPr>
              <p:cNvPr id="39" name="Picture 2" descr="A downed utility pole is seen as Hurricane Irma passes through on September 10, 2017 in Hollywood, 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23" y="3607968"/>
                <a:ext cx="3859437" cy="245182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57244" y="5032126"/>
                <a:ext cx="4085123" cy="466998"/>
              </a:xfrm>
              <a:prstGeom prst="rect">
                <a:avLst/>
              </a:prstGeom>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rPr>
                  <a:t>Power poles pulled down by Irma</a:t>
                </a:r>
                <a:r>
                  <a:rPr lang="en-US" altLang="zh-CN" sz="1200" baseline="30000" dirty="0">
                    <a:solidFill>
                      <a:schemeClr val="bg1"/>
                    </a:solidFill>
                    <a:cs typeface="Arial" panose="020B0604020202020204" pitchFamily="34" charset="0"/>
                  </a:rPr>
                  <a:t>[3]</a:t>
                </a:r>
                <a:endParaRPr lang="zh-CN" altLang="en-US" sz="1200" dirty="0">
                  <a:solidFill>
                    <a:schemeClr val="bg1"/>
                  </a:solidFill>
                  <a:cs typeface="Arial" panose="020B0604020202020204" pitchFamily="34" charset="0"/>
                </a:endParaRPr>
              </a:p>
            </p:txBody>
          </p:sp>
        </p:grpSp>
        <p:grpSp>
          <p:nvGrpSpPr>
            <p:cNvPr id="36" name="Group 35"/>
            <p:cNvGrpSpPr/>
            <p:nvPr/>
          </p:nvGrpSpPr>
          <p:grpSpPr>
            <a:xfrm>
              <a:off x="46186" y="5017451"/>
              <a:ext cx="3098668" cy="1475701"/>
              <a:chOff x="4465060" y="3633899"/>
              <a:chExt cx="3650538" cy="2643469"/>
            </a:xfrm>
          </p:grpSpPr>
          <p:pic>
            <p:nvPicPr>
              <p:cNvPr id="37" name="Picture 4" descr="Substations like this one near Clay Electric Cooperative in Florida are being repaired following damage from Hurricane Irma. (Photo By: Clay 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025" y="3633899"/>
                <a:ext cx="3589573" cy="245182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65060" y="5574423"/>
                <a:ext cx="3381121" cy="702945"/>
              </a:xfrm>
              <a:prstGeom prst="rect">
                <a:avLst/>
              </a:prstGeom>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rPr>
                  <a:t>Substation flooded by Irma</a:t>
                </a:r>
                <a:r>
                  <a:rPr lang="en-US" altLang="zh-CN" sz="1200" dirty="0">
                    <a:solidFill>
                      <a:schemeClr val="bg1"/>
                    </a:solidFill>
                    <a:latin typeface="Arial" panose="020B0604020202020204" pitchFamily="34" charset="0"/>
                    <a:cs typeface="Arial" panose="020B0604020202020204" pitchFamily="34" charset="0"/>
                  </a:rPr>
                  <a:t> </a:t>
                </a:r>
                <a:r>
                  <a:rPr lang="en-US" altLang="zh-CN" sz="1200" baseline="30000" dirty="0">
                    <a:solidFill>
                      <a:schemeClr val="bg1"/>
                    </a:solidFill>
                    <a:cs typeface="Arial" panose="020B0604020202020204" pitchFamily="34" charset="0"/>
                  </a:rPr>
                  <a:t>[4]</a:t>
                </a:r>
                <a:endParaRPr lang="zh-CN" altLang="en-US" sz="1200" dirty="0">
                  <a:solidFill>
                    <a:schemeClr val="bg1"/>
                  </a:solidFill>
                  <a:cs typeface="Arial" panose="020B0604020202020204" pitchFamily="34" charset="0"/>
                </a:endParaRPr>
              </a:p>
              <a:p>
                <a:endParaRPr lang="en-US" sz="750" b="1" dirty="0">
                  <a:solidFill>
                    <a:schemeClr val="bg1"/>
                  </a:solidFill>
                  <a:latin typeface="Times New Roman" panose="02020603050405020304" pitchFamily="18" charset="0"/>
                  <a:cs typeface="Times New Roman" panose="02020603050405020304" pitchFamily="18" charset="0"/>
                </a:endParaRPr>
              </a:p>
            </p:txBody>
          </p:sp>
        </p:grpSp>
      </p:grpSp>
      <p:pic>
        <p:nvPicPr>
          <p:cNvPr id="42" name="Picture 41"/>
          <p:cNvPicPr>
            <a:picLocks noChangeAspect="1"/>
          </p:cNvPicPr>
          <p:nvPr/>
        </p:nvPicPr>
        <p:blipFill>
          <a:blip r:embed="rId5"/>
          <a:stretch>
            <a:fillRect/>
          </a:stretch>
        </p:blipFill>
        <p:spPr>
          <a:xfrm>
            <a:off x="5869139" y="3814005"/>
            <a:ext cx="3225677" cy="2081253"/>
          </a:xfrm>
          <a:prstGeom prst="rect">
            <a:avLst/>
          </a:prstGeom>
        </p:spPr>
      </p:pic>
      <p:grpSp>
        <p:nvGrpSpPr>
          <p:cNvPr id="43" name="Group 42"/>
          <p:cNvGrpSpPr/>
          <p:nvPr/>
        </p:nvGrpSpPr>
        <p:grpSpPr>
          <a:xfrm>
            <a:off x="2475159" y="3800369"/>
            <a:ext cx="3293387" cy="2108524"/>
            <a:chOff x="3256468" y="3573243"/>
            <a:chExt cx="4493240" cy="2869919"/>
          </a:xfrm>
        </p:grpSpPr>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310" y="3573243"/>
              <a:ext cx="4482398" cy="2869919"/>
            </a:xfrm>
            <a:prstGeom prst="rect">
              <a:avLst/>
            </a:prstGeom>
          </p:spPr>
        </p:pic>
        <p:sp>
          <p:nvSpPr>
            <p:cNvPr id="45" name="Rectangle 44"/>
            <p:cNvSpPr/>
            <p:nvPr/>
          </p:nvSpPr>
          <p:spPr>
            <a:xfrm>
              <a:off x="3256468" y="5289471"/>
              <a:ext cx="2144101" cy="461665"/>
            </a:xfrm>
            <a:prstGeom prst="rect">
              <a:avLst/>
            </a:prstGeom>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rPr>
                <a:t>South Florida Night before Irma</a:t>
              </a:r>
              <a:r>
                <a:rPr lang="en-US" altLang="zh-CN" sz="1200" dirty="0">
                  <a:solidFill>
                    <a:schemeClr val="bg1"/>
                  </a:solidFill>
                  <a:latin typeface="Arial" panose="020B0604020202020204" pitchFamily="34" charset="0"/>
                  <a:cs typeface="Arial" panose="020B0604020202020204" pitchFamily="34" charset="0"/>
                </a:rPr>
                <a:t> </a:t>
              </a:r>
              <a:r>
                <a:rPr lang="en-US" altLang="zh-CN" sz="1200" baseline="30000" dirty="0">
                  <a:solidFill>
                    <a:schemeClr val="bg1"/>
                  </a:solidFill>
                  <a:cs typeface="Arial" panose="020B0604020202020204" pitchFamily="34" charset="0"/>
                </a:rPr>
                <a:t>[5]</a:t>
              </a:r>
              <a:endParaRPr lang="zh-CN" altLang="en-US" sz="1200" dirty="0">
                <a:solidFill>
                  <a:schemeClr val="bg1"/>
                </a:solidFill>
                <a:cs typeface="Arial" panose="020B0604020202020204" pitchFamily="34" charset="0"/>
              </a:endParaRPr>
            </a:p>
          </p:txBody>
        </p:sp>
      </p:grpSp>
      <p:sp>
        <p:nvSpPr>
          <p:cNvPr id="46" name="Rectangle 45"/>
          <p:cNvSpPr/>
          <p:nvPr/>
        </p:nvSpPr>
        <p:spPr>
          <a:xfrm>
            <a:off x="5926877" y="5254081"/>
            <a:ext cx="2144101" cy="461665"/>
          </a:xfrm>
          <a:prstGeom prst="rect">
            <a:avLst/>
          </a:prstGeom>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rPr>
              <a:t>South Florida Night After Irma</a:t>
            </a:r>
            <a:r>
              <a:rPr lang="en-US" altLang="zh-CN" sz="1200" dirty="0">
                <a:solidFill>
                  <a:schemeClr val="bg1"/>
                </a:solidFill>
                <a:latin typeface="Arial" panose="020B0604020202020204" pitchFamily="34" charset="0"/>
                <a:cs typeface="Arial" panose="020B0604020202020204" pitchFamily="34" charset="0"/>
              </a:rPr>
              <a:t> </a:t>
            </a:r>
            <a:r>
              <a:rPr lang="en-US" altLang="zh-CN" sz="1200" baseline="30000" dirty="0">
                <a:solidFill>
                  <a:schemeClr val="bg1"/>
                </a:solidFill>
                <a:cs typeface="Arial" panose="020B0604020202020204" pitchFamily="34" charset="0"/>
              </a:rPr>
              <a:t>[5]</a:t>
            </a:r>
            <a:endParaRPr lang="zh-CN" altLang="en-US" sz="1200" dirty="0">
              <a:solidFill>
                <a:schemeClr val="bg1"/>
              </a:solidFill>
              <a:cs typeface="Arial" panose="020B0604020202020204" pitchFamily="34" charset="0"/>
            </a:endParaRPr>
          </a:p>
        </p:txBody>
      </p:sp>
    </p:spTree>
    <p:extLst>
      <p:ext uri="{BB962C8B-B14F-4D97-AF65-F5344CB8AC3E}">
        <p14:creationId xmlns:p14="http://schemas.microsoft.com/office/powerpoint/2010/main" val="14300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4" grpId="0" animBg="1"/>
      <p:bldP spid="15" grpId="0"/>
      <p:bldP spid="16" grpId="0"/>
      <p:bldP spid="24" grpId="0" animBg="1"/>
      <p:bldP spid="25" grpId="0"/>
      <p:bldP spid="26" grpId="0" animBg="1"/>
      <p:bldP spid="32" grpId="0"/>
      <p:bldP spid="33" grpId="0"/>
      <p:bldP spid="4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Motivation: Current Situation of Distribution Systems</a:t>
            </a:r>
          </a:p>
        </p:txBody>
      </p:sp>
      <p:sp>
        <p:nvSpPr>
          <p:cNvPr id="4" name="Slide Number Placeholder 3"/>
          <p:cNvSpPr>
            <a:spLocks noGrp="1"/>
          </p:cNvSpPr>
          <p:nvPr>
            <p:ph type="sldNum" sz="quarter" idx="4"/>
          </p:nvPr>
        </p:nvSpPr>
        <p:spPr>
          <a:xfrm>
            <a:off x="6375523" y="5517763"/>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47" name="TextBox 46"/>
          <p:cNvSpPr txBox="1"/>
          <p:nvPr/>
        </p:nvSpPr>
        <p:spPr>
          <a:xfrm>
            <a:off x="1273236" y="5021014"/>
            <a:ext cx="6629400" cy="830997"/>
          </a:xfrm>
          <a:prstGeom prst="rect">
            <a:avLst/>
          </a:prstGeom>
          <a:noFill/>
        </p:spPr>
        <p:txBody>
          <a:bodyPr wrap="square" rtlCol="0">
            <a:spAutoFit/>
          </a:bodyPr>
          <a:lstStyle/>
          <a:p>
            <a:pPr algn="ctr"/>
            <a:r>
              <a:rPr lang="en-US" i="1" dirty="0">
                <a:solidFill>
                  <a:srgbClr val="C00000"/>
                </a:solidFill>
              </a:rPr>
              <a:t>As power engineers, how can we improve grid resilience to survive from extreme weather events?</a:t>
            </a:r>
          </a:p>
        </p:txBody>
      </p:sp>
      <p:sp>
        <p:nvSpPr>
          <p:cNvPr id="48" name="Rectangle 47"/>
          <p:cNvSpPr/>
          <p:nvPr/>
        </p:nvSpPr>
        <p:spPr>
          <a:xfrm>
            <a:off x="260473" y="1287183"/>
            <a:ext cx="8731127" cy="3785652"/>
          </a:xfrm>
          <a:prstGeom prst="rect">
            <a:avLst/>
          </a:prstGeom>
        </p:spPr>
        <p:txBody>
          <a:bodyPr wrap="square">
            <a:spAutoFit/>
          </a:bodyPr>
          <a:lstStyle/>
          <a:p>
            <a:pPr marL="457200" indent="-457200">
              <a:buFont typeface="Arial" panose="020B0604020202020204" pitchFamily="34" charset="0"/>
              <a:buChar char="•"/>
            </a:pPr>
            <a:r>
              <a:rPr lang="en-US" dirty="0"/>
              <a:t>Most existing distribution systems are designed and maintained for normal weather conditions</a:t>
            </a:r>
          </a:p>
          <a:p>
            <a:pPr>
              <a:buClr>
                <a:srgbClr val="C00000"/>
              </a:buClr>
            </a:pPr>
            <a:endParaRPr lang="en-US" dirty="0"/>
          </a:p>
          <a:p>
            <a:pPr marL="457200" indent="-457200">
              <a:buFont typeface="Arial" panose="020B0604020202020204" pitchFamily="34" charset="0"/>
              <a:buChar char="•"/>
            </a:pPr>
            <a:r>
              <a:rPr lang="en-US" dirty="0"/>
              <a:t>The classic reliability principles cannot guarantee the lights on under extreme weather events</a:t>
            </a:r>
          </a:p>
          <a:p>
            <a:pPr>
              <a:buClr>
                <a:srgbClr val="C00000"/>
              </a:buClr>
            </a:pPr>
            <a:endParaRPr lang="en-US" dirty="0"/>
          </a:p>
          <a:p>
            <a:pPr marL="457200" indent="-457200">
              <a:buFont typeface="Arial" panose="020B0604020202020204" pitchFamily="34" charset="0"/>
              <a:buChar char="•"/>
            </a:pPr>
            <a:r>
              <a:rPr lang="en-US" dirty="0"/>
              <a:t>U.S. power grids are now old and outdated</a:t>
            </a:r>
          </a:p>
          <a:p>
            <a:pPr>
              <a:buClr>
                <a:srgbClr val="C00000"/>
              </a:buClr>
            </a:pPr>
            <a:endParaRPr lang="en-US" dirty="0"/>
          </a:p>
          <a:p>
            <a:pPr marL="457200" indent="-457200">
              <a:buFont typeface="Arial" panose="020B0604020202020204" pitchFamily="34" charset="0"/>
              <a:buChar char="•"/>
            </a:pPr>
            <a:r>
              <a:rPr lang="en-US" dirty="0"/>
              <a:t>Utilities upgrade grids based on experiences, patrols, and observations</a:t>
            </a:r>
          </a:p>
        </p:txBody>
      </p:sp>
    </p:spTree>
    <p:extLst>
      <p:ext uri="{BB962C8B-B14F-4D97-AF65-F5344CB8AC3E}">
        <p14:creationId xmlns:p14="http://schemas.microsoft.com/office/powerpoint/2010/main" val="5913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Introduction: The Resilience of Distribution System</a:t>
            </a:r>
          </a:p>
        </p:txBody>
      </p:sp>
      <p:sp>
        <p:nvSpPr>
          <p:cNvPr id="4" name="Slide Number Placeholder 3"/>
          <p:cNvSpPr>
            <a:spLocks noGrp="1"/>
          </p:cNvSpPr>
          <p:nvPr>
            <p:ph type="sldNum" sz="quarter" idx="4"/>
          </p:nvPr>
        </p:nvSpPr>
        <p:spPr>
          <a:xfrm>
            <a:off x="6375523" y="5517763"/>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Content Placeholder 2"/>
          <p:cNvSpPr txBox="1">
            <a:spLocks/>
          </p:cNvSpPr>
          <p:nvPr/>
        </p:nvSpPr>
        <p:spPr>
          <a:xfrm>
            <a:off x="338621" y="1192446"/>
            <a:ext cx="8771558" cy="982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 distribution system is considered to be </a:t>
            </a:r>
            <a:r>
              <a:rPr kumimoji="0" lang="en-US" sz="24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resilient</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if it is able to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anticipate</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absorb</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adapt to</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and/or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rapidly recover </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from a disruptive event [6].</a:t>
            </a:r>
          </a:p>
        </p:txBody>
      </p:sp>
      <p:grpSp>
        <p:nvGrpSpPr>
          <p:cNvPr id="10" name="Group 9"/>
          <p:cNvGrpSpPr/>
          <p:nvPr/>
        </p:nvGrpSpPr>
        <p:grpSpPr>
          <a:xfrm>
            <a:off x="76200" y="2278437"/>
            <a:ext cx="5479141" cy="3626615"/>
            <a:chOff x="143842" y="2098812"/>
            <a:chExt cx="6988476" cy="463361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01" y="2098812"/>
              <a:ext cx="6889417" cy="3953412"/>
            </a:xfrm>
            <a:prstGeom prst="rect">
              <a:avLst/>
            </a:prstGeom>
          </p:spPr>
        </p:pic>
        <p:sp>
          <p:nvSpPr>
            <p:cNvPr id="12" name="Rectangle 11"/>
            <p:cNvSpPr/>
            <p:nvPr/>
          </p:nvSpPr>
          <p:spPr>
            <a:xfrm>
              <a:off x="143842" y="5906628"/>
              <a:ext cx="6889417" cy="825797"/>
            </a:xfrm>
            <a:prstGeom prst="rect">
              <a:avLst/>
            </a:prstGeom>
          </p:spPr>
          <p:txBody>
            <a:bodyPr wrap="square">
              <a:spAutoFit/>
            </a:bodyPr>
            <a:lstStyle/>
            <a:p>
              <a:pPr algn="ct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Fig.1. A general system performance curve of a distribution system following an extreme weather event</a:t>
              </a:r>
            </a:p>
          </p:txBody>
        </p:sp>
      </p:grpSp>
      <p:sp>
        <p:nvSpPr>
          <p:cNvPr id="13" name="Rectangle 12"/>
          <p:cNvSpPr/>
          <p:nvPr/>
        </p:nvSpPr>
        <p:spPr>
          <a:xfrm>
            <a:off x="5966164" y="2638531"/>
            <a:ext cx="2952317" cy="3139321"/>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Event prevention stage: Resistant capability </a:t>
            </a:r>
          </a:p>
          <a:p>
            <a:pPr marL="285750"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Damage propagation stage: Absorptive</a:t>
            </a:r>
            <a:br>
              <a:rPr lang="en-US" sz="2200" dirty="0">
                <a:solidFill>
                  <a:prstClr val="black"/>
                </a:solidFill>
                <a:latin typeface="Times New Roman" panose="02020603050405020304" pitchFamily="18" charset="0"/>
                <a:cs typeface="Times New Roman" panose="02020603050405020304" pitchFamily="18" charset="0"/>
              </a:rPr>
            </a:br>
            <a:r>
              <a:rPr lang="en-US" sz="2200" dirty="0">
                <a:solidFill>
                  <a:prstClr val="black"/>
                </a:solidFill>
                <a:latin typeface="Times New Roman" panose="02020603050405020304" pitchFamily="18" charset="0"/>
                <a:cs typeface="Times New Roman" panose="02020603050405020304" pitchFamily="18" charset="0"/>
              </a:rPr>
              <a:t>and adaptive capacity</a:t>
            </a:r>
          </a:p>
          <a:p>
            <a:pPr marL="285750"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Restoration stage: Recovery capability </a:t>
            </a:r>
          </a:p>
          <a:p>
            <a:pPr marL="285750" indent="-285750" eaLnBrk="1" fontAlgn="auto" hangingPunct="1">
              <a:spcBef>
                <a:spcPts val="0"/>
              </a:spcBef>
              <a:spcAft>
                <a:spcPts val="0"/>
              </a:spcAft>
              <a:buClr>
                <a:srgbClr val="C00000"/>
              </a:buClr>
              <a:buFont typeface="Arial" panose="020B0604020202020204" pitchFamily="34" charset="0"/>
              <a:buChar char="•"/>
            </a:pPr>
            <a:endParaRPr lang="en-US" sz="2200" dirty="0">
              <a:solidFill>
                <a:prstClr val="black"/>
              </a:solidFill>
              <a:latin typeface="Calibri" panose="020F0502020204030204"/>
            </a:endParaRPr>
          </a:p>
        </p:txBody>
      </p:sp>
    </p:spTree>
    <p:extLst>
      <p:ext uri="{BB962C8B-B14F-4D97-AF65-F5344CB8AC3E}">
        <p14:creationId xmlns:p14="http://schemas.microsoft.com/office/powerpoint/2010/main" val="7809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Introduction: The Resilience Enhancement Measures</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4" name="Rectangle 13"/>
          <p:cNvSpPr/>
          <p:nvPr/>
        </p:nvSpPr>
        <p:spPr>
          <a:xfrm>
            <a:off x="143842" y="2571690"/>
            <a:ext cx="4210768" cy="400110"/>
          </a:xfrm>
          <a:prstGeom prst="rect">
            <a:avLst/>
          </a:prstGeom>
        </p:spPr>
        <p:txBody>
          <a:bodyPr wrap="none">
            <a:spAutoFit/>
          </a:bodyPr>
          <a:lstStyle/>
          <a:p>
            <a:pPr marL="342900" indent="-3429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Resilience enhancement measures:</a:t>
            </a:r>
          </a:p>
        </p:txBody>
      </p:sp>
      <p:sp>
        <p:nvSpPr>
          <p:cNvPr id="15" name="Rectangle 14"/>
          <p:cNvSpPr/>
          <p:nvPr/>
        </p:nvSpPr>
        <p:spPr>
          <a:xfrm>
            <a:off x="395882" y="1084749"/>
            <a:ext cx="8748118" cy="40011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Two resilience goals of distribution systems [7]:</a:t>
            </a:r>
          </a:p>
        </p:txBody>
      </p:sp>
      <p:sp>
        <p:nvSpPr>
          <p:cNvPr id="16" name="TextBox 15"/>
          <p:cNvSpPr txBox="1"/>
          <p:nvPr/>
        </p:nvSpPr>
        <p:spPr>
          <a:xfrm>
            <a:off x="4753789" y="3474056"/>
            <a:ext cx="2318262" cy="707887"/>
          </a:xfrm>
          <a:prstGeom prst="rect">
            <a:avLst/>
          </a:prstGeom>
          <a:noFill/>
        </p:spPr>
        <p:txBody>
          <a:bodyPr wrap="none" rtlCol="0">
            <a:spAutoFit/>
          </a:bodyPr>
          <a:lstStyle/>
          <a:p>
            <a:pPr algn="ctr" eaLnBrk="1" fontAlgn="auto" hangingPunct="1">
              <a:spcBef>
                <a:spcPts val="0"/>
              </a:spcBef>
              <a:spcAft>
                <a:spcPts val="0"/>
              </a:spcAft>
            </a:pPr>
            <a:r>
              <a:rPr lang="en-US" sz="2000" dirty="0">
                <a:solidFill>
                  <a:prstClr val="white"/>
                </a:solidFill>
                <a:latin typeface="Times New Roman" panose="02020603050405020304" pitchFamily="18" charset="0"/>
                <a:cs typeface="Times New Roman" panose="02020603050405020304" pitchFamily="18" charset="0"/>
              </a:rPr>
              <a:t>Disaster Response </a:t>
            </a:r>
          </a:p>
          <a:p>
            <a:pPr algn="ctr" eaLnBrk="1" fontAlgn="auto" hangingPunct="1">
              <a:spcBef>
                <a:spcPts val="0"/>
              </a:spcBef>
              <a:spcAft>
                <a:spcPts val="0"/>
              </a:spcAft>
            </a:pPr>
            <a:r>
              <a:rPr lang="en-US" sz="2000" dirty="0">
                <a:solidFill>
                  <a:prstClr val="white"/>
                </a:solidFill>
                <a:latin typeface="Times New Roman" panose="02020603050405020304" pitchFamily="18" charset="0"/>
                <a:cs typeface="Times New Roman" panose="02020603050405020304" pitchFamily="18" charset="0"/>
              </a:rPr>
              <a:t>&amp; Risk Management</a:t>
            </a:r>
          </a:p>
        </p:txBody>
      </p:sp>
      <p:sp>
        <p:nvSpPr>
          <p:cNvPr id="17" name="Plus 16"/>
          <p:cNvSpPr/>
          <p:nvPr/>
        </p:nvSpPr>
        <p:spPr>
          <a:xfrm>
            <a:off x="4272180" y="3231285"/>
            <a:ext cx="674758" cy="524492"/>
          </a:xfrm>
          <a:prstGeom prst="mathPlus">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143842" y="3098809"/>
            <a:ext cx="4014027" cy="810730"/>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Resilience-Oriented Design (ROD)  Measures</a:t>
            </a:r>
          </a:p>
        </p:txBody>
      </p:sp>
      <p:sp>
        <p:nvSpPr>
          <p:cNvPr id="19" name="Rounded Rectangle 18"/>
          <p:cNvSpPr/>
          <p:nvPr/>
        </p:nvSpPr>
        <p:spPr>
          <a:xfrm>
            <a:off x="4946938" y="3098809"/>
            <a:ext cx="4069863" cy="810730"/>
          </a:xfrm>
          <a:prstGeom prst="roundRect">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Resilience-Oriented Operational (ROO) Measures</a:t>
            </a:r>
          </a:p>
        </p:txBody>
      </p:sp>
      <p:grpSp>
        <p:nvGrpSpPr>
          <p:cNvPr id="20" name="Group 19"/>
          <p:cNvGrpSpPr/>
          <p:nvPr/>
        </p:nvGrpSpPr>
        <p:grpSpPr>
          <a:xfrm>
            <a:off x="143841" y="3949036"/>
            <a:ext cx="4014027" cy="2041034"/>
            <a:chOff x="1261937" y="4117899"/>
            <a:chExt cx="4014027" cy="2041034"/>
          </a:xfrm>
        </p:grpSpPr>
        <p:sp>
          <p:nvSpPr>
            <p:cNvPr id="21" name="Rectangle 20"/>
            <p:cNvSpPr/>
            <p:nvPr/>
          </p:nvSpPr>
          <p:spPr>
            <a:xfrm>
              <a:off x="1261937" y="4117899"/>
              <a:ext cx="4014027" cy="2041034"/>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1270522" y="4127607"/>
              <a:ext cx="4005442" cy="203132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Topological and structural upgrades of the utility’s infrastructures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Upgrading distribution poles to stronger class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Installing automatic switches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Installing back-up distributed generators (DG)</a:t>
              </a:r>
            </a:p>
          </p:txBody>
        </p:sp>
      </p:grpSp>
      <p:grpSp>
        <p:nvGrpSpPr>
          <p:cNvPr id="23" name="Group 22"/>
          <p:cNvGrpSpPr/>
          <p:nvPr/>
        </p:nvGrpSpPr>
        <p:grpSpPr>
          <a:xfrm>
            <a:off x="4946938" y="3940406"/>
            <a:ext cx="4069863" cy="2047571"/>
            <a:chOff x="6833926" y="4117897"/>
            <a:chExt cx="4069863" cy="2047571"/>
          </a:xfrm>
        </p:grpSpPr>
        <p:sp>
          <p:nvSpPr>
            <p:cNvPr id="24" name="Rectangle 23"/>
            <p:cNvSpPr/>
            <p:nvPr/>
          </p:nvSpPr>
          <p:spPr>
            <a:xfrm>
              <a:off x="6833926" y="4117897"/>
              <a:ext cx="4069863" cy="2041035"/>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Rectangle 24"/>
            <p:cNvSpPr/>
            <p:nvPr/>
          </p:nvSpPr>
          <p:spPr>
            <a:xfrm>
              <a:off x="6833926" y="4134143"/>
              <a:ext cx="4069863" cy="203132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“Smart” control-based actions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Network reconfiguration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DG rescheduling</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Conservation voltage regulation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Defensive islanding</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Microgrid</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-assisted control actions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Priority-based load shedding</a:t>
              </a:r>
            </a:p>
          </p:txBody>
        </p:sp>
      </p:grpSp>
      <p:sp>
        <p:nvSpPr>
          <p:cNvPr id="26" name="Rectangle 25"/>
          <p:cNvSpPr/>
          <p:nvPr/>
        </p:nvSpPr>
        <p:spPr>
          <a:xfrm>
            <a:off x="884249" y="1524132"/>
            <a:ext cx="7434527" cy="40011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System adaptation (to reduce the impact of future events)</a:t>
            </a:r>
          </a:p>
        </p:txBody>
      </p:sp>
      <p:sp>
        <p:nvSpPr>
          <p:cNvPr id="28" name="Rectangle 27"/>
          <p:cNvSpPr/>
          <p:nvPr/>
        </p:nvSpPr>
        <p:spPr>
          <a:xfrm>
            <a:off x="884249" y="1981218"/>
            <a:ext cx="8031151" cy="707886"/>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System survivability (to maintain an adequate functionality during and after the event)</a:t>
            </a:r>
          </a:p>
        </p:txBody>
      </p:sp>
    </p:spTree>
    <p:extLst>
      <p:ext uri="{BB962C8B-B14F-4D97-AF65-F5344CB8AC3E}">
        <p14:creationId xmlns:p14="http://schemas.microsoft.com/office/powerpoint/2010/main" val="83977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P spid="19" grpId="0" animBg="1"/>
      <p:bldP spid="26" grpId="0"/>
      <p:bldP spid="2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Introduction: The Big Picture</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27" name="Content Placeholder 2">
            <a:extLst>
              <a:ext uri="{FF2B5EF4-FFF2-40B4-BE49-F238E27FC236}">
                <a16:creationId xmlns:a16="http://schemas.microsoft.com/office/drawing/2014/main" id="{E46F6479-502E-4239-8E28-C78805A7AE7F}"/>
              </a:ext>
            </a:extLst>
          </p:cNvPr>
          <p:cNvSpPr txBox="1">
            <a:spLocks/>
          </p:cNvSpPr>
          <p:nvPr/>
        </p:nvSpPr>
        <p:spPr>
          <a:xfrm>
            <a:off x="476349" y="859530"/>
            <a:ext cx="8591451" cy="1247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000" dirty="0">
                <a:latin typeface="Times New Roman" panose="02020603050405020304" pitchFamily="18" charset="0"/>
                <a:cs typeface="Times New Roman" panose="02020603050405020304" pitchFamily="18" charset="0"/>
              </a:rPr>
              <a:t>A resilient distribution system</a:t>
            </a:r>
          </a:p>
          <a:p>
            <a:pPr lvl="1" fontAlgn="auto">
              <a:spcAft>
                <a:spcPts val="0"/>
              </a:spcAft>
            </a:pPr>
            <a:r>
              <a:rPr lang="en-US" sz="1800" dirty="0">
                <a:solidFill>
                  <a:srgbClr val="C00000"/>
                </a:solidFill>
                <a:latin typeface="Times New Roman" panose="02020603050405020304" pitchFamily="18" charset="0"/>
                <a:cs typeface="Times New Roman" panose="02020603050405020304" pitchFamily="18" charset="0"/>
              </a:rPr>
              <a:t>Planning</a:t>
            </a:r>
            <a:r>
              <a:rPr lang="en-US" sz="1800" dirty="0">
                <a:latin typeface="Times New Roman" panose="02020603050405020304" pitchFamily="18" charset="0"/>
                <a:cs typeface="Times New Roman" panose="02020603050405020304" pitchFamily="18" charset="0"/>
              </a:rPr>
              <a:t>:  pole hardening, and DG and switch installation</a:t>
            </a:r>
          </a:p>
          <a:p>
            <a:pPr lvl="1" fontAlgn="auto">
              <a:spcAft>
                <a:spcPts val="0"/>
              </a:spcAft>
            </a:pPr>
            <a:r>
              <a:rPr lang="en-US" sz="1800" dirty="0">
                <a:solidFill>
                  <a:srgbClr val="C00000"/>
                </a:solidFill>
                <a:latin typeface="Times New Roman" panose="02020603050405020304" pitchFamily="18" charset="0"/>
                <a:cs typeface="Times New Roman" panose="02020603050405020304" pitchFamily="18" charset="0"/>
              </a:rPr>
              <a:t>Operation:  </a:t>
            </a:r>
            <a:r>
              <a:rPr lang="en-US" sz="1800" dirty="0">
                <a:latin typeface="Times New Roman" panose="02020603050405020304" pitchFamily="18" charset="0"/>
                <a:cs typeface="Times New Roman" panose="02020603050405020304" pitchFamily="18" charset="0"/>
              </a:rPr>
              <a:t>co-optimization of repair scheduling and restoration operation</a:t>
            </a:r>
            <a:endParaRPr lang="en-US" sz="1800" dirty="0">
              <a:solidFill>
                <a:srgbClr val="C00000"/>
              </a:solidFill>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29" name="文本框 25"/>
          <p:cNvSpPr txBox="1"/>
          <p:nvPr/>
        </p:nvSpPr>
        <p:spPr>
          <a:xfrm>
            <a:off x="533400" y="5470469"/>
            <a:ext cx="7789584" cy="701731"/>
          </a:xfrm>
          <a:prstGeom prst="rect">
            <a:avLst/>
          </a:prstGeom>
          <a:noFill/>
        </p:spPr>
        <p:txBody>
          <a:bodyPr wrap="square" rtlCol="0">
            <a:spAutoFit/>
          </a:bodyPr>
          <a:lstStyle/>
          <a:p>
            <a:pPr marL="342900" indent="-342900" algn="just" eaLnBrk="1" fontAlgn="auto" hangingPunct="1">
              <a:lnSpc>
                <a:spcPct val="110000"/>
              </a:lnSpc>
              <a:spcBef>
                <a:spcPts val="0"/>
              </a:spcBef>
              <a:spcAft>
                <a:spcPts val="0"/>
              </a:spcAft>
              <a:buFont typeface="Arial" panose="020B0604020202020204" pitchFamily="34" charset="0"/>
              <a:buChar cha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We focus on exploring </a:t>
            </a:r>
            <a:r>
              <a:rPr lang="en-US" altLang="zh-CN" sz="1800" i="1"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effects of ROD measures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on </a:t>
            </a:r>
            <a:r>
              <a:rPr lang="en-US" altLang="zh-CN" sz="1800" i="1"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system resilience</a:t>
            </a:r>
            <a:r>
              <a:rPr lang="en-US" altLang="zh-CN" sz="18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with the consideration of operation response</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839" y="1908538"/>
            <a:ext cx="6218097" cy="357721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268" y="1922558"/>
            <a:ext cx="6224207" cy="3580731"/>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489" y="1927363"/>
            <a:ext cx="6318952" cy="3635237"/>
          </a:xfrm>
          <a:prstGeom prst="rect">
            <a:avLst/>
          </a:prstGeom>
        </p:spPr>
      </p:pic>
    </p:spTree>
    <p:extLst>
      <p:ext uri="{BB962C8B-B14F-4D97-AF65-F5344CB8AC3E}">
        <p14:creationId xmlns:p14="http://schemas.microsoft.com/office/powerpoint/2010/main" val="6805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Problem Statement</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文本框 15"/>
          <p:cNvSpPr txBox="1"/>
          <p:nvPr/>
        </p:nvSpPr>
        <p:spPr>
          <a:xfrm>
            <a:off x="355121" y="1676400"/>
            <a:ext cx="8407879" cy="2603854"/>
          </a:xfrm>
          <a:prstGeom prst="rect">
            <a:avLst/>
          </a:prstGeom>
          <a:noFill/>
        </p:spPr>
        <p:txBody>
          <a:bodyPr wrap="square" rtlCol="0">
            <a:spAutoFit/>
          </a:bodyPr>
          <a:lstStyle/>
          <a:p>
            <a:pPr marL="800100" lvl="1" indent="-342900" algn="just" eaLnBrk="1" fontAlgn="auto" hangingPunct="1">
              <a:lnSpc>
                <a:spcPct val="114000"/>
              </a:lnSpc>
              <a:spcBef>
                <a:spcPts val="600"/>
              </a:spcBef>
              <a:spcAft>
                <a:spcPts val="0"/>
              </a:spcAft>
              <a:buFont typeface="Arial" panose="020B0604020202020204" pitchFamily="34" charset="0"/>
              <a:buChar char="•"/>
            </a:pPr>
            <a:r>
              <a:rPr lang="en-US" altLang="zh-CN"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Some </a:t>
            </a:r>
            <a:r>
              <a:rPr lang="en-US" altLang="zh-CN" sz="2000" i="1"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spatial-temporal correlations </a:t>
            </a:r>
            <a:r>
              <a:rPr lang="en-US" altLang="zh-CN"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exist among ROD decisions, extreme weather events, and system operations</a:t>
            </a:r>
          </a:p>
          <a:p>
            <a:pPr marL="1257300" lvl="2" indent="-342900" algn="just" eaLnBrk="1" fontAlgn="auto" hangingPunct="1">
              <a:lnSpc>
                <a:spcPct val="114000"/>
              </a:lnSpc>
              <a:spcBef>
                <a:spcPts val="600"/>
              </a:spcBef>
              <a:spcAft>
                <a:spcPts val="0"/>
              </a:spcAft>
              <a:buFont typeface="Arial" panose="020B0604020202020204" pitchFamily="34" charset="0"/>
              <a:buChar cha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Occurrence, intensity and traveling path of events are </a:t>
            </a:r>
            <a:r>
              <a:rPr lang="en-US" altLang="zh-CN" sz="18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uncertain</a:t>
            </a:r>
          </a:p>
          <a:p>
            <a:pPr marL="1257300" lvl="2" indent="-342900" algn="just" eaLnBrk="1" fontAlgn="auto" hangingPunct="1">
              <a:lnSpc>
                <a:spcPct val="114000"/>
              </a:lnSpc>
              <a:spcBef>
                <a:spcPts val="600"/>
              </a:spcBef>
              <a:spcAft>
                <a:spcPts val="0"/>
              </a:spcAft>
              <a:buFont typeface="Arial" panose="020B0604020202020204" pitchFamily="34" charset="0"/>
              <a:buChar cha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Physical infrastructure damage status are affected by both extreme weather event and ROD decisions</a:t>
            </a:r>
          </a:p>
          <a:p>
            <a:pPr marL="1257300" lvl="2" indent="-342900" algn="just" eaLnBrk="1" fontAlgn="auto" hangingPunct="1">
              <a:lnSpc>
                <a:spcPct val="114000"/>
              </a:lnSpc>
              <a:spcBef>
                <a:spcPts val="600"/>
              </a:spcBef>
              <a:spcAft>
                <a:spcPts val="0"/>
              </a:spcAft>
              <a:buFont typeface="Arial" panose="020B0604020202020204" pitchFamily="34" charset="0"/>
              <a:buChar cha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ROD decisions affect system recovery and the associated outage/repair costs</a:t>
            </a:r>
          </a:p>
        </p:txBody>
      </p:sp>
      <p:sp>
        <p:nvSpPr>
          <p:cNvPr id="11" name="Rectangle 10"/>
          <p:cNvSpPr/>
          <p:nvPr/>
        </p:nvSpPr>
        <p:spPr>
          <a:xfrm>
            <a:off x="355121" y="4267200"/>
            <a:ext cx="8636479" cy="707886"/>
          </a:xfrm>
          <a:prstGeom prst="rect">
            <a:avLst/>
          </a:prstGeom>
        </p:spPr>
        <p:txBody>
          <a:bodyPr wrap="square">
            <a:spAutoFit/>
          </a:bodyPr>
          <a:lstStyle/>
          <a:p>
            <a:pPr marL="914400" lvl="1"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 </a:t>
            </a:r>
            <a:r>
              <a:rPr lang="en-US" sz="2000" i="1" dirty="0">
                <a:solidFill>
                  <a:srgbClr val="C00000"/>
                </a:solidFill>
                <a:latin typeface="Times New Roman" panose="02020603050405020304" pitchFamily="18" charset="0"/>
                <a:cs typeface="Times New Roman" panose="02020603050405020304" pitchFamily="18" charset="0"/>
              </a:rPr>
              <a:t>time-varying interaction </a:t>
            </a:r>
            <a:r>
              <a:rPr lang="en-US" sz="2000" dirty="0">
                <a:solidFill>
                  <a:prstClr val="black"/>
                </a:solidFill>
                <a:latin typeface="Times New Roman" panose="02020603050405020304" pitchFamily="18" charset="0"/>
                <a:cs typeface="Times New Roman" panose="02020603050405020304" pitchFamily="18" charset="0"/>
              </a:rPr>
              <a:t>exists between structural damages and electric outage propagation</a:t>
            </a:r>
          </a:p>
        </p:txBody>
      </p:sp>
      <p:sp>
        <p:nvSpPr>
          <p:cNvPr id="12" name="Right Arrow 11"/>
          <p:cNvSpPr/>
          <p:nvPr/>
        </p:nvSpPr>
        <p:spPr>
          <a:xfrm>
            <a:off x="834342" y="5181600"/>
            <a:ext cx="603884" cy="220664"/>
          </a:xfrm>
          <a:prstGeom prst="rightArrow">
            <a:avLst>
              <a:gd name="adj1" fmla="val 50000"/>
              <a:gd name="adj2" fmla="val 110836"/>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524001" y="5083314"/>
            <a:ext cx="7239000" cy="707886"/>
          </a:xfrm>
          <a:prstGeom prst="rect">
            <a:avLst/>
          </a:prstGeom>
        </p:spPr>
        <p:txBody>
          <a:bodyPr wrap="square">
            <a:spAutoFit/>
          </a:bodyPr>
          <a:lstStyle/>
          <a:p>
            <a:pPr marL="457200"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Difficult to capture the entire </a:t>
            </a:r>
            <a:r>
              <a:rPr lang="en-US" sz="2000" i="1" dirty="0">
                <a:solidFill>
                  <a:srgbClr val="C00000"/>
                </a:solidFill>
                <a:latin typeface="Times New Roman" panose="02020603050405020304" pitchFamily="18" charset="0"/>
                <a:cs typeface="Times New Roman" panose="02020603050405020304" pitchFamily="18" charset="0"/>
              </a:rPr>
              <a:t>failure-recovery-cost process </a:t>
            </a:r>
            <a:r>
              <a:rPr lang="en-US" sz="2000" dirty="0">
                <a:solidFill>
                  <a:prstClr val="black"/>
                </a:solidFill>
                <a:latin typeface="Times New Roman" panose="02020603050405020304" pitchFamily="18" charset="0"/>
                <a:cs typeface="Times New Roman" panose="02020603050405020304" pitchFamily="18" charset="0"/>
              </a:rPr>
              <a:t>of distribution systems during and after an extreme weather event. </a:t>
            </a:r>
          </a:p>
        </p:txBody>
      </p:sp>
      <p:sp>
        <p:nvSpPr>
          <p:cNvPr id="14" name="Rectangle 13"/>
          <p:cNvSpPr/>
          <p:nvPr/>
        </p:nvSpPr>
        <p:spPr>
          <a:xfrm>
            <a:off x="355121" y="892314"/>
            <a:ext cx="8712679" cy="707886"/>
          </a:xfrm>
          <a:prstGeom prst="rect">
            <a:avLst/>
          </a:prstGeom>
        </p:spPr>
        <p:txBody>
          <a:bodyPr wrap="square">
            <a:spAutoFit/>
          </a:bodyPr>
          <a:lstStyle/>
          <a:p>
            <a:pPr marL="457200"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How to optimally apply ROD measures to prevent distribution system from extensive damages caused by extreme weather events</a:t>
            </a:r>
          </a:p>
        </p:txBody>
      </p:sp>
    </p:spTree>
    <p:extLst>
      <p:ext uri="{BB962C8B-B14F-4D97-AF65-F5344CB8AC3E}">
        <p14:creationId xmlns:p14="http://schemas.microsoft.com/office/powerpoint/2010/main" val="36333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1" grpId="0"/>
      <p:bldP spid="12"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Literature Review</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15" name="Content Placeholder 4"/>
          <p:cNvGraphicFramePr>
            <a:graphicFrameLocks/>
          </p:cNvGraphicFramePr>
          <p:nvPr>
            <p:extLst>
              <p:ext uri="{D42A27DB-BD31-4B8C-83A1-F6EECF244321}">
                <p14:modId xmlns:p14="http://schemas.microsoft.com/office/powerpoint/2010/main" val="490556011"/>
              </p:ext>
            </p:extLst>
          </p:nvPr>
        </p:nvGraphicFramePr>
        <p:xfrm>
          <a:off x="162752" y="791964"/>
          <a:ext cx="8895523" cy="5075436"/>
        </p:xfrm>
        <a:graphic>
          <a:graphicData uri="http://schemas.openxmlformats.org/drawingml/2006/table">
            <a:tbl>
              <a:tblPr firstRow="1" bandRow="1"/>
              <a:tblGrid>
                <a:gridCol w="513523">
                  <a:extLst>
                    <a:ext uri="{9D8B030D-6E8A-4147-A177-3AD203B41FA5}">
                      <a16:colId xmlns:a16="http://schemas.microsoft.com/office/drawing/2014/main" val="852805223"/>
                    </a:ext>
                  </a:extLst>
                </a:gridCol>
                <a:gridCol w="3438525">
                  <a:extLst>
                    <a:ext uri="{9D8B030D-6E8A-4147-A177-3AD203B41FA5}">
                      <a16:colId xmlns:a16="http://schemas.microsoft.com/office/drawing/2014/main" val="779738844"/>
                    </a:ext>
                  </a:extLst>
                </a:gridCol>
                <a:gridCol w="2124075">
                  <a:extLst>
                    <a:ext uri="{9D8B030D-6E8A-4147-A177-3AD203B41FA5}">
                      <a16:colId xmlns:a16="http://schemas.microsoft.com/office/drawing/2014/main" val="1487340280"/>
                    </a:ext>
                  </a:extLst>
                </a:gridCol>
                <a:gridCol w="2819400">
                  <a:extLst>
                    <a:ext uri="{9D8B030D-6E8A-4147-A177-3AD203B41FA5}">
                      <a16:colId xmlns:a16="http://schemas.microsoft.com/office/drawing/2014/main" val="737727856"/>
                    </a:ext>
                  </a:extLst>
                </a:gridCol>
              </a:tblGrid>
              <a:tr h="232573">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lnSpc>
                          <a:spcPct val="100000"/>
                        </a:lnSpc>
                      </a:pPr>
                      <a:r>
                        <a:rPr lang="en-US" sz="1300" dirty="0">
                          <a:latin typeface="Times New Roman" panose="02020603050405020304" pitchFamily="18" charset="0"/>
                          <a:cs typeface="Times New Roman" panose="02020603050405020304" pitchFamily="18" charset="0"/>
                        </a:rPr>
                        <a:t>Ref</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lnSpc>
                          <a:spcPct val="100000"/>
                        </a:lnSpc>
                      </a:pPr>
                      <a:r>
                        <a:rPr lang="en-US" sz="1300" dirty="0">
                          <a:latin typeface="Times New Roman" panose="02020603050405020304" pitchFamily="18" charset="0"/>
                          <a:cs typeface="Times New Roman" panose="02020603050405020304" pitchFamily="18" charset="0"/>
                        </a:rPr>
                        <a:t>Uncertainty</a:t>
                      </a:r>
                      <a:r>
                        <a:rPr lang="en-US" sz="1300" baseline="0" dirty="0">
                          <a:latin typeface="Times New Roman" panose="02020603050405020304" pitchFamily="18" charset="0"/>
                          <a:cs typeface="Times New Roman" panose="02020603050405020304" pitchFamily="18" charset="0"/>
                        </a:rPr>
                        <a:t> Consideration</a:t>
                      </a:r>
                      <a:endParaRPr lang="en-US" sz="1300" dirty="0">
                        <a:latin typeface="Times New Roman" panose="02020603050405020304" pitchFamily="18" charset="0"/>
                        <a:cs typeface="Times New Roman" panose="02020603050405020304" pitchFamily="18" charset="0"/>
                      </a:endParaRP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lnSpc>
                          <a:spcPct val="100000"/>
                        </a:lnSpc>
                      </a:pPr>
                      <a:r>
                        <a:rPr lang="en-US" sz="1300" dirty="0">
                          <a:latin typeface="Times New Roman" panose="02020603050405020304" pitchFamily="18" charset="0"/>
                          <a:cs typeface="Times New Roman" panose="02020603050405020304" pitchFamily="18" charset="0"/>
                        </a:rPr>
                        <a:t>Measures</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lnSpc>
                          <a:spcPct val="100000"/>
                        </a:lnSpc>
                      </a:pPr>
                      <a:r>
                        <a:rPr lang="en-US" sz="1300" dirty="0">
                          <a:latin typeface="Times New Roman" panose="02020603050405020304" pitchFamily="18" charset="0"/>
                          <a:cs typeface="Times New Roman" panose="02020603050405020304" pitchFamily="18" charset="0"/>
                        </a:rPr>
                        <a:t>Model/Algorithm</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86013540"/>
                  </a:ext>
                </a:extLst>
              </a:tr>
              <a:tr h="37084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150000"/>
                        </a:lnSpc>
                      </a:pPr>
                      <a:r>
                        <a:rPr lang="en-US" sz="1300" dirty="0">
                          <a:latin typeface="Times New Roman" panose="02020603050405020304" pitchFamily="18" charset="0"/>
                          <a:cs typeface="Times New Roman" panose="02020603050405020304" pitchFamily="18" charset="0"/>
                        </a:rPr>
                        <a:t>[8]</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Use a polyhedral set to</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represent damage uncertainty</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kern="1200" dirty="0">
                          <a:effectLst/>
                          <a:latin typeface="Times New Roman" panose="02020603050405020304" pitchFamily="18" charset="0"/>
                          <a:cs typeface="Times New Roman" panose="02020603050405020304" pitchFamily="18" charset="0"/>
                        </a:rPr>
                        <a:t>line hardening</a:t>
                      </a:r>
                      <a:r>
                        <a:rPr lang="en-US" sz="1300" dirty="0">
                          <a:latin typeface="Times New Roman" panose="02020603050405020304" pitchFamily="18" charset="0"/>
                          <a:cs typeface="Times New Roman" panose="02020603050405020304" pitchFamily="18" charset="0"/>
                        </a:rPr>
                        <a:t> </a:t>
                      </a:r>
                      <a:br>
                        <a:rPr lang="en-US" sz="1300" dirty="0">
                          <a:latin typeface="Times New Roman" panose="02020603050405020304" pitchFamily="18" charset="0"/>
                          <a:cs typeface="Times New Roman" panose="02020603050405020304" pitchFamily="18" charset="0"/>
                        </a:rPr>
                      </a:br>
                      <a:endParaRPr lang="en-US" sz="1300" dirty="0">
                        <a:latin typeface="Times New Roman" panose="02020603050405020304" pitchFamily="18" charset="0"/>
                        <a:cs typeface="Times New Roman" panose="02020603050405020304" pitchFamily="18" charset="0"/>
                      </a:endParaRP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Robust</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optimization/column-and-constraint generation algorithm </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253457796"/>
                  </a:ext>
                </a:extLst>
              </a:tr>
              <a:tr h="762516">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200000"/>
                        </a:lnSpc>
                      </a:pPr>
                      <a:r>
                        <a:rPr lang="en-US" sz="1300" dirty="0">
                          <a:latin typeface="Times New Roman" panose="02020603050405020304" pitchFamily="18" charset="0"/>
                          <a:cs typeface="Times New Roman" panose="02020603050405020304" pitchFamily="18" charset="0"/>
                        </a:rPr>
                        <a:t>[9]</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Use </a:t>
                      </a:r>
                      <a:r>
                        <a:rPr lang="en-US" sz="1300" kern="1200" dirty="0">
                          <a:effectLst/>
                          <a:latin typeface="Times New Roman" panose="02020603050405020304" pitchFamily="18" charset="0"/>
                          <a:cs typeface="Times New Roman" panose="02020603050405020304" pitchFamily="18" charset="0"/>
                        </a:rPr>
                        <a:t>failure probabilities of distribution lines</a:t>
                      </a:r>
                      <a:r>
                        <a:rPr lang="en-US" sz="1300" kern="1200" baseline="0" dirty="0">
                          <a:effectLst/>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to</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represent damage uncertainty set</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Pole hardening</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Vegetation management </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Combination of both</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Tri-level</a:t>
                      </a:r>
                      <a:r>
                        <a:rPr lang="en-US" sz="1300" baseline="0" dirty="0">
                          <a:latin typeface="Times New Roman" panose="02020603050405020304" pitchFamily="18" charset="0"/>
                          <a:cs typeface="Times New Roman" panose="02020603050405020304" pitchFamily="18" charset="0"/>
                        </a:rPr>
                        <a:t> r</a:t>
                      </a:r>
                      <a:r>
                        <a:rPr lang="en-US" sz="1300" dirty="0">
                          <a:latin typeface="Times New Roman" panose="02020603050405020304" pitchFamily="18" charset="0"/>
                          <a:cs typeface="Times New Roman" panose="02020603050405020304" pitchFamily="18" charset="0"/>
                        </a:rPr>
                        <a:t>obust optimization/</a:t>
                      </a:r>
                      <a:r>
                        <a:rPr lang="en-US" sz="1300" kern="1200" dirty="0">
                          <a:effectLst/>
                          <a:latin typeface="Times New Roman" panose="02020603050405020304" pitchFamily="18" charset="0"/>
                          <a:cs typeface="Times New Roman" panose="02020603050405020304" pitchFamily="18" charset="0"/>
                        </a:rPr>
                        <a:t>greedy algorithm</a:t>
                      </a:r>
                      <a:r>
                        <a:rPr lang="en-US" sz="1300" dirty="0">
                          <a:latin typeface="Times New Roman" panose="02020603050405020304" pitchFamily="18" charset="0"/>
                          <a:cs typeface="Times New Roman" panose="02020603050405020304" pitchFamily="18" charset="0"/>
                        </a:rPr>
                        <a:t> </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91813113"/>
                  </a:ext>
                </a:extLst>
              </a:tr>
              <a:tr h="37084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200000"/>
                        </a:lnSpc>
                      </a:pPr>
                      <a:r>
                        <a:rPr lang="en-US" sz="1300" dirty="0">
                          <a:latin typeface="Times New Roman" panose="02020603050405020304" pitchFamily="18" charset="0"/>
                          <a:cs typeface="Times New Roman" panose="02020603050405020304" pitchFamily="18" charset="0"/>
                        </a:rPr>
                        <a:t>[10]</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kern="1200" dirty="0">
                          <a:effectLst/>
                          <a:latin typeface="Times New Roman" panose="02020603050405020304" pitchFamily="18" charset="0"/>
                          <a:cs typeface="Times New Roman" panose="02020603050405020304" pitchFamily="18" charset="0"/>
                        </a:rPr>
                        <a:t>Use failure probabilities of overhead lines</a:t>
                      </a:r>
                      <a:r>
                        <a:rPr lang="en-US" sz="1300" kern="1200" baseline="0" dirty="0">
                          <a:effectLst/>
                          <a:latin typeface="Times New Roman" panose="02020603050405020304" pitchFamily="18" charset="0"/>
                          <a:cs typeface="Times New Roman" panose="02020603050405020304" pitchFamily="18" charset="0"/>
                        </a:rPr>
                        <a:t> </a:t>
                      </a:r>
                      <a:r>
                        <a:rPr lang="en-US" sz="1300" kern="1200" dirty="0">
                          <a:effectLst/>
                          <a:latin typeface="Times New Roman" panose="02020603050405020304" pitchFamily="18" charset="0"/>
                          <a:cs typeface="Times New Roman" panose="02020603050405020304" pitchFamily="18" charset="0"/>
                        </a:rPr>
                        <a:t>and underground gas pipelines to </a:t>
                      </a:r>
                      <a:r>
                        <a:rPr lang="en-US" sz="1300" dirty="0">
                          <a:latin typeface="Times New Roman" panose="02020603050405020304" pitchFamily="18" charset="0"/>
                          <a:cs typeface="Times New Roman" panose="02020603050405020304" pitchFamily="18" charset="0"/>
                        </a:rPr>
                        <a:t>generate</a:t>
                      </a:r>
                      <a:r>
                        <a:rPr lang="en-US" sz="1300" baseline="0" dirty="0">
                          <a:latin typeface="Times New Roman" panose="02020603050405020304" pitchFamily="18" charset="0"/>
                          <a:cs typeface="Times New Roman" panose="02020603050405020304" pitchFamily="18" charset="0"/>
                        </a:rPr>
                        <a:t> line damage uncertainty set </a:t>
                      </a:r>
                      <a:endParaRPr lang="en-US" sz="1300" dirty="0">
                        <a:latin typeface="Times New Roman" panose="02020603050405020304" pitchFamily="18" charset="0"/>
                        <a:cs typeface="Times New Roman" panose="02020603050405020304" pitchFamily="18" charset="0"/>
                      </a:endParaRP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Line hardening</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Tri-level</a:t>
                      </a:r>
                      <a:r>
                        <a:rPr lang="en-US" sz="1300" baseline="0" dirty="0">
                          <a:latin typeface="Times New Roman" panose="02020603050405020304" pitchFamily="18" charset="0"/>
                          <a:cs typeface="Times New Roman" panose="02020603050405020304" pitchFamily="18" charset="0"/>
                        </a:rPr>
                        <a:t> r</a:t>
                      </a:r>
                      <a:r>
                        <a:rPr lang="en-US" sz="1300" dirty="0">
                          <a:latin typeface="Times New Roman" panose="02020603050405020304" pitchFamily="18" charset="0"/>
                          <a:cs typeface="Times New Roman" panose="02020603050405020304" pitchFamily="18" charset="0"/>
                        </a:rPr>
                        <a:t>obust optimization/column-and-constraint generation algorithm </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61216087"/>
                  </a:ext>
                </a:extLst>
              </a:tr>
              <a:tr h="37084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250000"/>
                        </a:lnSpc>
                      </a:pPr>
                      <a:r>
                        <a:rPr lang="en-US" sz="1300" dirty="0">
                          <a:latin typeface="Times New Roman" panose="02020603050405020304" pitchFamily="18" charset="0"/>
                          <a:cs typeface="Times New Roman" panose="02020603050405020304" pitchFamily="18" charset="0"/>
                        </a:rPr>
                        <a:t>[11]</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Use fragility model to generate line damage uncertainty</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Line hardening</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DG placement</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Switch Installation</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Two-stage stochastic</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program/a scenario-based variable</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neighborhood decomposition search algorithm</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826075328"/>
                  </a:ext>
                </a:extLst>
              </a:tr>
              <a:tr h="37084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300000"/>
                        </a:lnSpc>
                      </a:pPr>
                      <a:r>
                        <a:rPr lang="en-US" sz="1300" dirty="0">
                          <a:latin typeface="Times New Roman" panose="02020603050405020304" pitchFamily="18" charset="0"/>
                          <a:cs typeface="Times New Roman" panose="02020603050405020304" pitchFamily="18" charset="0"/>
                        </a:rPr>
                        <a:t>[12]</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Use</a:t>
                      </a:r>
                      <a:r>
                        <a:rPr lang="en-US" sz="1300" baseline="0" dirty="0">
                          <a:latin typeface="Times New Roman" panose="02020603050405020304" pitchFamily="18" charset="0"/>
                          <a:cs typeface="Times New Roman" panose="02020603050405020304" pitchFamily="18" charset="0"/>
                        </a:rPr>
                        <a:t> f</a:t>
                      </a:r>
                      <a:r>
                        <a:rPr lang="en-US" sz="1300" dirty="0">
                          <a:latin typeface="Times New Roman" panose="02020603050405020304" pitchFamily="18" charset="0"/>
                          <a:cs typeface="Times New Roman" panose="02020603050405020304" pitchFamily="18" charset="0"/>
                        </a:rPr>
                        <a:t>ragility model to generate line damage uncertainty</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Line hardening (replace overhead line with</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underground line)</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MGs </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Networked MGs</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Two-stage stochastic</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program/a  decomposition-based heuristic algorithm</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886973472"/>
                  </a:ext>
                </a:extLst>
              </a:tr>
              <a:tr h="37084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a:lnSpc>
                          <a:spcPct val="250000"/>
                        </a:lnSpc>
                      </a:pPr>
                      <a:r>
                        <a:rPr lang="en-US" sz="1300" dirty="0">
                          <a:latin typeface="Times New Roman" panose="02020603050405020304" pitchFamily="18" charset="0"/>
                          <a:cs typeface="Times New Roman" panose="02020603050405020304" pitchFamily="18" charset="0"/>
                        </a:rPr>
                        <a:t>[13]</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imes New Roman" panose="02020603050405020304" pitchFamily="18" charset="0"/>
                          <a:cs typeface="Times New Roman" panose="02020603050405020304" pitchFamily="18" charset="0"/>
                        </a:rPr>
                        <a:t>Use</a:t>
                      </a:r>
                      <a:r>
                        <a:rPr lang="en-US" sz="1300" baseline="0" dirty="0">
                          <a:latin typeface="Times New Roman" panose="02020603050405020304" pitchFamily="18" charset="0"/>
                          <a:cs typeface="Times New Roman" panose="02020603050405020304" pitchFamily="18" charset="0"/>
                        </a:rPr>
                        <a:t> f</a:t>
                      </a:r>
                      <a:r>
                        <a:rPr lang="en-US" sz="1300" dirty="0">
                          <a:latin typeface="Times New Roman" panose="02020603050405020304" pitchFamily="18" charset="0"/>
                          <a:cs typeface="Times New Roman" panose="02020603050405020304" pitchFamily="18" charset="0"/>
                        </a:rPr>
                        <a:t>ragility model to generate line damage 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latin typeface="Times New Roman" panose="02020603050405020304" pitchFamily="18" charset="0"/>
                          <a:cs typeface="Times New Roman" panose="02020603050405020304" pitchFamily="18" charset="0"/>
                        </a:rPr>
                        <a:t>Model repair time 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imes New Roman" panose="02020603050405020304" pitchFamily="18" charset="0"/>
                          <a:cs typeface="Times New Roman" panose="02020603050405020304" pitchFamily="18" charset="0"/>
                        </a:rPr>
                        <a:t>Consider load demand uncertainty</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Line hardening</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DG placement</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Switch Installation</a:t>
                      </a:r>
                    </a:p>
                  </a:txBody>
                  <a:tcPr>
                    <a:lnL>
                      <a:noFill/>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Times New Roman" panose="02020603050405020304" pitchFamily="18" charset="0"/>
                          <a:cs typeface="Times New Roman" panose="02020603050405020304" pitchFamily="18" charset="0"/>
                        </a:rPr>
                        <a:t>Two-stage stochastic</a:t>
                      </a:r>
                      <a:r>
                        <a:rPr lang="en-US" sz="1300" baseline="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program/Progressive</a:t>
                      </a:r>
                      <a:r>
                        <a:rPr lang="en-US" sz="1300" baseline="0" dirty="0">
                          <a:latin typeface="Times New Roman" panose="02020603050405020304" pitchFamily="18" charset="0"/>
                          <a:cs typeface="Times New Roman" panose="02020603050405020304" pitchFamily="18" charset="0"/>
                        </a:rPr>
                        <a:t> hedging </a:t>
                      </a:r>
                      <a:r>
                        <a:rPr lang="en-US" sz="1300" dirty="0">
                          <a:latin typeface="Times New Roman" panose="02020603050405020304" pitchFamily="18" charset="0"/>
                          <a:cs typeface="Times New Roman" panose="02020603050405020304" pitchFamily="18" charset="0"/>
                        </a:rPr>
                        <a:t>algorithm</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900930974"/>
                  </a:ext>
                </a:extLst>
              </a:tr>
            </a:tbl>
          </a:graphicData>
        </a:graphic>
      </p:graphicFrame>
    </p:spTree>
    <p:extLst>
      <p:ext uri="{BB962C8B-B14F-4D97-AF65-F5344CB8AC3E}">
        <p14:creationId xmlns:p14="http://schemas.microsoft.com/office/powerpoint/2010/main" val="1189125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Research Objective</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457200" y="990600"/>
            <a:ext cx="8458200" cy="120032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Develop a new modeling and solution methodology for the ROD of distribution systems against wind-induced extreme weather events</a:t>
            </a:r>
          </a:p>
        </p:txBody>
      </p:sp>
      <p:sp>
        <p:nvSpPr>
          <p:cNvPr id="7" name="Rectangle 6"/>
          <p:cNvSpPr/>
          <p:nvPr/>
        </p:nvSpPr>
        <p:spPr>
          <a:xfrm>
            <a:off x="1081177" y="2228671"/>
            <a:ext cx="7834223" cy="120032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Develop a hybrid stochastic process with a deterministic casual structure to  describe the </a:t>
            </a:r>
            <a:r>
              <a:rPr lang="en-US" dirty="0" err="1">
                <a:latin typeface="Times New Roman" panose="02020603050405020304" pitchFamily="18" charset="0"/>
                <a:cs typeface="Times New Roman" panose="02020603050405020304" pitchFamily="18" charset="0"/>
              </a:rPr>
              <a:t>spatio</a:t>
            </a:r>
            <a:r>
              <a:rPr lang="en-US" dirty="0">
                <a:latin typeface="Times New Roman" panose="02020603050405020304" pitchFamily="18" charset="0"/>
                <a:cs typeface="Times New Roman" panose="02020603050405020304" pitchFamily="18" charset="0"/>
              </a:rPr>
              <a:t>-temporal correlations of ROD decisions and uncertainties</a:t>
            </a:r>
          </a:p>
        </p:txBody>
      </p:sp>
      <p:sp>
        <p:nvSpPr>
          <p:cNvPr id="8" name="Rectangle 7"/>
          <p:cNvSpPr/>
          <p:nvPr/>
        </p:nvSpPr>
        <p:spPr>
          <a:xfrm>
            <a:off x="1081177" y="3459540"/>
            <a:ext cx="7681823" cy="156966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Formulate a two-stage stochastic mixed-integer linear program (SMILP)  to capture the impacts of ROD decisions and uncertainties on system’s responses to extreme weather events</a:t>
            </a:r>
          </a:p>
        </p:txBody>
      </p:sp>
      <p:sp>
        <p:nvSpPr>
          <p:cNvPr id="9" name="Rectangle 8"/>
          <p:cNvSpPr/>
          <p:nvPr/>
        </p:nvSpPr>
        <p:spPr>
          <a:xfrm>
            <a:off x="1098722" y="5029200"/>
            <a:ext cx="7664278" cy="461665"/>
          </a:xfrm>
          <a:prstGeom prst="rect">
            <a:avLst/>
          </a:prstGeom>
        </p:spPr>
        <p:txBody>
          <a:bodyPr wrap="non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Design solution algorithm for solving the above problems.</a:t>
            </a:r>
          </a:p>
        </p:txBody>
      </p:sp>
    </p:spTree>
    <p:extLst>
      <p:ext uri="{BB962C8B-B14F-4D97-AF65-F5344CB8AC3E}">
        <p14:creationId xmlns:p14="http://schemas.microsoft.com/office/powerpoint/2010/main" val="20666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Research Contributions</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Rectangle 9"/>
          <p:cNvSpPr/>
          <p:nvPr/>
        </p:nvSpPr>
        <p:spPr>
          <a:xfrm>
            <a:off x="260823" y="1066800"/>
            <a:ext cx="8730777" cy="4862870"/>
          </a:xfrm>
          <a:prstGeom prst="rect">
            <a:avLst/>
          </a:prstGeom>
        </p:spPr>
        <p:txBody>
          <a:bodyPr wrap="square">
            <a:spAutoFit/>
          </a:bodyPr>
          <a:lstStyle/>
          <a:p>
            <a:pPr marL="457200"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Model a hybrid independent stochastic process with a deterministic causal structure to capture the spatiotemporal correlation among the various uncertainties and ROD decisions</a:t>
            </a:r>
          </a:p>
          <a:p>
            <a:pPr marL="914400" lvl="1" indent="-45720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avoid establishing the high-dimension joint distribution of uncertain variables</a:t>
            </a:r>
          </a:p>
          <a:p>
            <a:pPr marL="914400" lvl="1" indent="-45720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model the evolving impacts of extreme weather events on physical infrastructures </a:t>
            </a:r>
          </a:p>
          <a:p>
            <a:pPr lvl="1" eaLnBrk="1" fontAlgn="auto" hangingPunct="1">
              <a:spcBef>
                <a:spcPts val="0"/>
              </a:spcBef>
              <a:spcAft>
                <a:spcPts val="0"/>
              </a:spcAft>
              <a:buClr>
                <a:srgbClr val="C00000"/>
              </a:buClr>
            </a:pPr>
            <a:endParaRPr lang="en-US" sz="1800" dirty="0">
              <a:solidFill>
                <a:prstClr val="black"/>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Propose a two-stage SMILP to optimally implement multiple ROD measures considering various uncertainties, thus increasing the infrastructure strength and enabling self-healing operations</a:t>
            </a:r>
          </a:p>
          <a:p>
            <a:pPr marL="914400" lvl="1" indent="-45720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captures the entire failure-recovery process</a:t>
            </a:r>
          </a:p>
          <a:p>
            <a:pPr marL="914400" lvl="1" indent="-457200" eaLnBrk="1" fontAlgn="auto" hangingPunct="1">
              <a:spcBef>
                <a:spcPts val="0"/>
              </a:spcBef>
              <a:spcAft>
                <a:spcPts val="0"/>
              </a:spcAft>
              <a:buFont typeface="Arial" panose="020B0604020202020204" pitchFamily="34" charset="0"/>
              <a:buChar char="•"/>
            </a:pPr>
            <a:r>
              <a:rPr lang="en-US" sz="1800" dirty="0">
                <a:solidFill>
                  <a:prstClr val="black"/>
                </a:solidFill>
                <a:latin typeface="Times New Roman" panose="02020603050405020304" pitchFamily="18" charset="0"/>
                <a:cs typeface="Times New Roman" panose="02020603050405020304" pitchFamily="18" charset="0"/>
              </a:rPr>
              <a:t>the self-healing operation in the second stage can mimic the outage propagation with minimum service interruption</a:t>
            </a:r>
          </a:p>
          <a:p>
            <a:pPr lvl="1" eaLnBrk="1" fontAlgn="auto" hangingPunct="1">
              <a:spcBef>
                <a:spcPts val="0"/>
              </a:spcBef>
              <a:spcAft>
                <a:spcPts val="0"/>
              </a:spcAft>
              <a:buClr>
                <a:srgbClr val="C00000"/>
              </a:buClr>
            </a:pPr>
            <a:endParaRPr lang="en-US" sz="1800" dirty="0">
              <a:solidFill>
                <a:prstClr val="black"/>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Develop a customized DD algorithm to balance optimality and solution efficiency</a:t>
            </a:r>
          </a:p>
          <a:p>
            <a:pPr marL="457200" indent="-457200" eaLnBrk="1" fontAlgn="auto" hangingPunct="1">
              <a:spcBef>
                <a:spcPts val="0"/>
              </a:spcBef>
              <a:spcAft>
                <a:spcPts val="0"/>
              </a:spcAft>
              <a:buClr>
                <a:srgbClr val="C00000"/>
              </a:buClr>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48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86800" cy="838200"/>
          </a:xfrm>
        </p:spPr>
        <p:txBody>
          <a:bodyPr/>
          <a:lstStyle/>
          <a:p>
            <a:r>
              <a:rPr lang="en-US" sz="3600" dirty="0"/>
              <a:t>Stochastic Decision Process of ROD Problem</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Content Placeholder 2"/>
          <p:cNvSpPr txBox="1">
            <a:spLocks/>
          </p:cNvSpPr>
          <p:nvPr/>
        </p:nvSpPr>
        <p:spPr>
          <a:xfrm>
            <a:off x="1045233" y="1927539"/>
            <a:ext cx="5122653" cy="154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Overview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First-stage decisions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Uncertainty Modeling </a:t>
            </a: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566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r>
              <a:rPr lang="en-US" sz="3600" dirty="0"/>
              <a:t>Resilience Curve</a:t>
            </a:r>
          </a:p>
        </p:txBody>
      </p:sp>
      <p:sp>
        <p:nvSpPr>
          <p:cNvPr id="4" name="Slide Number Placeholder 3"/>
          <p:cNvSpPr>
            <a:spLocks noGrp="1"/>
          </p:cNvSpPr>
          <p:nvPr>
            <p:ph type="sldNum" sz="quarter" idx="4"/>
          </p:nvPr>
        </p:nvSpPr>
        <p:spPr>
          <a:xfrm>
            <a:off x="6553200" y="5580170"/>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4" name="Rectangle 13">
            <a:extLst>
              <a:ext uri="{FF2B5EF4-FFF2-40B4-BE49-F238E27FC236}">
                <a16:creationId xmlns:a16="http://schemas.microsoft.com/office/drawing/2014/main" id="{8D2F7964-F229-4BF8-8118-176B9F23DA3B}"/>
              </a:ext>
            </a:extLst>
          </p:cNvPr>
          <p:cNvSpPr/>
          <p:nvPr/>
        </p:nvSpPr>
        <p:spPr>
          <a:xfrm>
            <a:off x="3810000" y="5625898"/>
            <a:ext cx="1828800" cy="338554"/>
          </a:xfrm>
          <a:prstGeom prst="rect">
            <a:avLst/>
          </a:prstGeom>
          <a:noFill/>
        </p:spPr>
        <p:txBody>
          <a:bodyPr wrap="square">
            <a:spAutoFit/>
          </a:bodyPr>
          <a:lstStyle/>
          <a:p>
            <a:pPr algn="ctr" defTabSz="1219170" eaLnBrk="1" hangingPunct="1"/>
            <a:r>
              <a:rPr lang="en-US" sz="1600" dirty="0">
                <a:solidFill>
                  <a:prstClr val="black"/>
                </a:solidFill>
                <a:latin typeface="Times" panose="02020603050405020304" pitchFamily="18" charset="0"/>
                <a:cs typeface="Times" panose="02020603050405020304" pitchFamily="18" charset="0"/>
              </a:rPr>
              <a:t>(Panteli 2017)</a:t>
            </a:r>
          </a:p>
        </p:txBody>
      </p:sp>
      <p:pic>
        <p:nvPicPr>
          <p:cNvPr id="16" name="Picture 15">
            <a:extLst>
              <a:ext uri="{FF2B5EF4-FFF2-40B4-BE49-F238E27FC236}">
                <a16:creationId xmlns:a16="http://schemas.microsoft.com/office/drawing/2014/main" id="{E6086459-3D00-4536-96E8-DC8113CF01B1}"/>
              </a:ext>
            </a:extLst>
          </p:cNvPr>
          <p:cNvPicPr>
            <a:picLocks noChangeAspect="1"/>
          </p:cNvPicPr>
          <p:nvPr/>
        </p:nvPicPr>
        <p:blipFill>
          <a:blip r:embed="rId2"/>
          <a:stretch>
            <a:fillRect/>
          </a:stretch>
        </p:blipFill>
        <p:spPr>
          <a:xfrm>
            <a:off x="152400" y="1145526"/>
            <a:ext cx="8763000" cy="4404273"/>
          </a:xfrm>
          <a:prstGeom prst="rect">
            <a:avLst/>
          </a:prstGeom>
        </p:spPr>
      </p:pic>
    </p:spTree>
    <p:extLst>
      <p:ext uri="{BB962C8B-B14F-4D97-AF65-F5344CB8AC3E}">
        <p14:creationId xmlns:p14="http://schemas.microsoft.com/office/powerpoint/2010/main" val="4185821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86800" cy="838200"/>
          </a:xfrm>
        </p:spPr>
        <p:txBody>
          <a:bodyPr/>
          <a:lstStyle/>
          <a:p>
            <a:r>
              <a:rPr lang="en-US" sz="3600" dirty="0"/>
              <a:t>Overview</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820487"/>
            <a:ext cx="6503772" cy="3399990"/>
          </a:xfrm>
          <a:prstGeom prst="rect">
            <a:avLst/>
          </a:prstGeom>
        </p:spPr>
      </p:pic>
      <p:sp>
        <p:nvSpPr>
          <p:cNvPr id="8" name="文本框 120"/>
          <p:cNvSpPr txBox="1">
            <a:spLocks/>
          </p:cNvSpPr>
          <p:nvPr/>
        </p:nvSpPr>
        <p:spPr bwMode="auto">
          <a:xfrm>
            <a:off x="533400" y="4220477"/>
            <a:ext cx="8763000"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pPr>
              <a:buClrTx/>
            </a:pPr>
            <a:r>
              <a:rPr lang="en-US" sz="2000" kern="0" dirty="0">
                <a:solidFill>
                  <a:prstClr val="black"/>
                </a:solidFill>
                <a:latin typeface="Times New Roman" panose="02020603050405020304" pitchFamily="18" charset="0"/>
                <a:cs typeface="Times New Roman" panose="02020603050405020304" pitchFamily="18" charset="0"/>
              </a:rPr>
              <a:t>ROD </a:t>
            </a:r>
            <a:r>
              <a:rPr lang="en-US" altLang="zh-CN" sz="2000" kern="0" dirty="0">
                <a:solidFill>
                  <a:prstClr val="black"/>
                </a:solidFill>
                <a:latin typeface="Times New Roman" panose="02020603050405020304" pitchFamily="18" charset="0"/>
                <a:cs typeface="Times New Roman" panose="02020603050405020304" pitchFamily="18" charset="0"/>
              </a:rPr>
              <a:t>problem is modeled as a two-stage stochastic decision process:</a:t>
            </a:r>
          </a:p>
          <a:p>
            <a:pPr lvl="1">
              <a:buClrTx/>
            </a:pPr>
            <a:r>
              <a:rPr lang="en-US" sz="2000" kern="0" dirty="0">
                <a:solidFill>
                  <a:prstClr val="black"/>
                </a:solidFill>
                <a:latin typeface="Times New Roman" panose="02020603050405020304" pitchFamily="18" charset="0"/>
                <a:cs typeface="Times New Roman" panose="02020603050405020304" pitchFamily="18" charset="0"/>
              </a:rPr>
              <a:t>Planner makes ROD decisions</a:t>
            </a:r>
          </a:p>
          <a:p>
            <a:pPr lvl="1">
              <a:buClrTx/>
            </a:pPr>
            <a:r>
              <a:rPr lang="en-US" sz="2000" kern="0" dirty="0">
                <a:solidFill>
                  <a:prstClr val="black"/>
                </a:solidFill>
                <a:latin typeface="Times New Roman" panose="02020603050405020304" pitchFamily="18" charset="0"/>
                <a:cs typeface="Times New Roman" panose="02020603050405020304" pitchFamily="18" charset="0"/>
              </a:rPr>
              <a:t>The operation uncertainties are resolved during the extreme weather event</a:t>
            </a:r>
          </a:p>
          <a:p>
            <a:pPr lvl="1">
              <a:buClrTx/>
            </a:pPr>
            <a:r>
              <a:rPr lang="en-US" sz="2000" kern="0" dirty="0">
                <a:solidFill>
                  <a:prstClr val="black"/>
                </a:solidFill>
                <a:latin typeface="Times New Roman" panose="02020603050405020304" pitchFamily="18" charset="0"/>
                <a:cs typeface="Times New Roman" panose="02020603050405020304" pitchFamily="18" charset="0"/>
              </a:rPr>
              <a:t>Operator makes the recourse decisions</a:t>
            </a:r>
          </a:p>
        </p:txBody>
      </p:sp>
    </p:spTree>
    <p:extLst>
      <p:ext uri="{BB962C8B-B14F-4D97-AF65-F5344CB8AC3E}">
        <p14:creationId xmlns:p14="http://schemas.microsoft.com/office/powerpoint/2010/main" val="1059036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86800" cy="838200"/>
          </a:xfrm>
        </p:spPr>
        <p:txBody>
          <a:bodyPr/>
          <a:lstStyle/>
          <a:p>
            <a:r>
              <a:rPr lang="en-US" sz="3600" dirty="0"/>
              <a:t>First-Stage Decisions</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文本框 120"/>
          <p:cNvSpPr txBox="1">
            <a:spLocks/>
          </p:cNvSpPr>
          <p:nvPr/>
        </p:nvSpPr>
        <p:spPr bwMode="auto">
          <a:xfrm>
            <a:off x="0" y="1502256"/>
            <a:ext cx="4867275" cy="198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pPr>
              <a:buClrTx/>
            </a:pPr>
            <a:r>
              <a:rPr lang="en-US" sz="2200" kern="0" dirty="0">
                <a:solidFill>
                  <a:prstClr val="black"/>
                </a:solidFill>
                <a:latin typeface="Times New Roman" panose="02020603050405020304" pitchFamily="18" charset="0"/>
                <a:cs typeface="Times New Roman" panose="02020603050405020304" pitchFamily="18" charset="0"/>
              </a:rPr>
              <a:t>Hardening poles:</a:t>
            </a:r>
          </a:p>
          <a:p>
            <a:pPr lvl="1">
              <a:buClrTx/>
            </a:pPr>
            <a:r>
              <a:rPr lang="en-US" sz="2200" kern="0" dirty="0">
                <a:solidFill>
                  <a:prstClr val="black"/>
                </a:solidFill>
                <a:latin typeface="Times New Roman" panose="02020603050405020304" pitchFamily="18" charset="0"/>
                <a:cs typeface="Times New Roman" panose="02020603050405020304" pitchFamily="18" charset="0"/>
              </a:rPr>
              <a:t>  Strengthening vulnerable components</a:t>
            </a:r>
          </a:p>
          <a:p>
            <a:pPr lvl="1">
              <a:buClrTx/>
            </a:pPr>
            <a:r>
              <a:rPr lang="en-US" sz="2200" kern="0" dirty="0">
                <a:solidFill>
                  <a:prstClr val="black"/>
                </a:solidFill>
                <a:latin typeface="Times New Roman" panose="02020603050405020304" pitchFamily="18" charset="0"/>
                <a:cs typeface="Times New Roman" panose="02020603050405020304" pitchFamily="18" charset="0"/>
              </a:rPr>
              <a:t>  Consider 6 pole types</a:t>
            </a:r>
          </a:p>
          <a:p>
            <a:pPr lvl="1">
              <a:buClrTx/>
            </a:pPr>
            <a:r>
              <a:rPr lang="en-US" sz="2200" kern="0" dirty="0">
                <a:solidFill>
                  <a:prstClr val="black"/>
                </a:solidFill>
                <a:latin typeface="Times New Roman" panose="02020603050405020304" pitchFamily="18" charset="0"/>
                <a:cs typeface="Times New Roman" panose="02020603050405020304" pitchFamily="18" charset="0"/>
              </a:rPr>
              <a:t>  Pole stress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778" y="1634922"/>
            <a:ext cx="5010222" cy="1313828"/>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3772393244"/>
              </p:ext>
            </p:extLst>
          </p:nvPr>
        </p:nvGraphicFramePr>
        <p:xfrm>
          <a:off x="2153325" y="3096814"/>
          <a:ext cx="2542500" cy="376109"/>
        </p:xfrm>
        <a:graphic>
          <a:graphicData uri="http://schemas.openxmlformats.org/presentationml/2006/ole">
            <mc:AlternateContent xmlns:mc="http://schemas.openxmlformats.org/markup-compatibility/2006">
              <mc:Choice xmlns:v="urn:schemas-microsoft-com:vml" Requires="v">
                <p:oleObj spid="_x0000_s3084" name="Equation" r:id="rId5" imgW="1371600" imgH="203040" progId="Equation.DSMT4">
                  <p:embed/>
                </p:oleObj>
              </mc:Choice>
              <mc:Fallback>
                <p:oleObj name="Equation" r:id="rId5" imgW="1371600" imgH="203040" progId="Equation.DSMT4">
                  <p:embed/>
                  <p:pic>
                    <p:nvPicPr>
                      <p:cNvPr id="5" name="Object 4"/>
                      <p:cNvPicPr/>
                      <p:nvPr/>
                    </p:nvPicPr>
                    <p:blipFill>
                      <a:blip r:embed="rId6"/>
                      <a:stretch>
                        <a:fillRect/>
                      </a:stretch>
                    </p:blipFill>
                    <p:spPr>
                      <a:xfrm>
                        <a:off x="2153325" y="3096814"/>
                        <a:ext cx="2542500" cy="376109"/>
                      </a:xfrm>
                      <a:prstGeom prst="rect">
                        <a:avLst/>
                      </a:prstGeom>
                    </p:spPr>
                  </p:pic>
                </p:oleObj>
              </mc:Fallback>
            </mc:AlternateContent>
          </a:graphicData>
        </a:graphic>
      </p:graphicFrame>
      <p:sp>
        <p:nvSpPr>
          <p:cNvPr id="18" name="Rectangle 17"/>
          <p:cNvSpPr/>
          <p:nvPr/>
        </p:nvSpPr>
        <p:spPr>
          <a:xfrm>
            <a:off x="1" y="4032237"/>
            <a:ext cx="3962400" cy="1175706"/>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342892" indent="-342892">
              <a:spcBef>
                <a:spcPct val="20000"/>
              </a:spcBef>
              <a:buSzPct val="80000"/>
              <a:buFont typeface="Times" charset="0"/>
              <a:buChar char="•"/>
            </a:pPr>
            <a:r>
              <a:rPr lang="en-US" sz="2200" kern="0" dirty="0">
                <a:solidFill>
                  <a:prstClr val="black"/>
                </a:solidFill>
                <a:latin typeface="Times New Roman" panose="02020603050405020304" pitchFamily="18" charset="0"/>
                <a:ea typeface="ＭＳ Ｐゴシック" charset="0"/>
                <a:cs typeface="Times New Roman" panose="02020603050405020304" pitchFamily="18" charset="0"/>
              </a:rPr>
              <a:t>Installing Backup DGs</a:t>
            </a:r>
          </a:p>
          <a:p>
            <a:pPr marL="800092" lvl="1" indent="-342892">
              <a:spcBef>
                <a:spcPct val="20000"/>
              </a:spcBef>
              <a:buSzPct val="80000"/>
              <a:buFont typeface="Times" charset="0"/>
              <a:buChar char="•"/>
            </a:pPr>
            <a:r>
              <a:rPr lang="en-US" sz="2200" kern="0" dirty="0">
                <a:solidFill>
                  <a:prstClr val="black"/>
                </a:solidFill>
                <a:latin typeface="Times New Roman" panose="02020603050405020304" pitchFamily="18" charset="0"/>
                <a:ea typeface="ＭＳ Ｐゴシック" charset="0"/>
                <a:cs typeface="Times New Roman" panose="02020603050405020304" pitchFamily="18" charset="0"/>
              </a:rPr>
              <a:t> Increasing adequacy of power supply</a:t>
            </a:r>
          </a:p>
        </p:txBody>
      </p:sp>
      <p:sp>
        <p:nvSpPr>
          <p:cNvPr id="19" name="Rectangle 18"/>
          <p:cNvSpPr/>
          <p:nvPr/>
        </p:nvSpPr>
        <p:spPr>
          <a:xfrm>
            <a:off x="4052670" y="4032237"/>
            <a:ext cx="5053230" cy="1243417"/>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285750"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Adding </a:t>
            </a:r>
            <a:r>
              <a:rPr lang="en-US" sz="2200" dirty="0" err="1">
                <a:solidFill>
                  <a:prstClr val="black"/>
                </a:solidFill>
                <a:latin typeface="Times New Roman" panose="02020603050405020304" pitchFamily="18" charset="0"/>
                <a:cs typeface="Times New Roman" panose="02020603050405020304" pitchFamily="18" charset="0"/>
              </a:rPr>
              <a:t>sectionalizers</a:t>
            </a:r>
            <a:endParaRPr lang="en-US" sz="2200" dirty="0">
              <a:solidFill>
                <a:prstClr val="black"/>
              </a:solidFill>
              <a:latin typeface="Times New Roman" panose="02020603050405020304" pitchFamily="18" charset="0"/>
              <a:cs typeface="Times New Roman" panose="02020603050405020304" pitchFamily="18" charset="0"/>
            </a:endParaRPr>
          </a:p>
          <a:p>
            <a:pPr marL="800092" lvl="1" indent="-342892">
              <a:spcBef>
                <a:spcPct val="20000"/>
              </a:spcBef>
              <a:buSzPct val="80000"/>
              <a:buFont typeface="Times" charset="0"/>
              <a:buChar char="•"/>
            </a:pPr>
            <a:r>
              <a:rPr lang="en-US" sz="2200" kern="0" dirty="0">
                <a:solidFill>
                  <a:prstClr val="black"/>
                </a:solidFill>
                <a:latin typeface="Times New Roman" panose="02020603050405020304" pitchFamily="18" charset="0"/>
                <a:ea typeface="ＭＳ Ｐゴシック"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rPr>
              <a:t>Increasing topological flexibility</a:t>
            </a:r>
          </a:p>
          <a:p>
            <a:pPr marL="800092" lvl="1" indent="-342892">
              <a:spcBef>
                <a:spcPct val="20000"/>
              </a:spcBef>
              <a:buSzPct val="80000"/>
              <a:buFont typeface="Times" charset="0"/>
              <a:buChar char="•"/>
            </a:pPr>
            <a:r>
              <a:rPr lang="en-US" sz="2200" dirty="0">
                <a:solidFill>
                  <a:prstClr val="black"/>
                </a:solidFill>
                <a:latin typeface="Times New Roman" panose="02020603050405020304" pitchFamily="18" charset="0"/>
                <a:cs typeface="Times New Roman" panose="02020603050405020304" pitchFamily="18" charset="0"/>
              </a:rPr>
              <a:t> Can be added at both ends of a line</a:t>
            </a:r>
            <a:endParaRPr lang="en-US" sz="2200" kern="0" dirty="0">
              <a:solidFill>
                <a:prstClr val="black"/>
              </a:solidFill>
              <a:latin typeface="Times New Roman" panose="02020603050405020304" pitchFamily="18" charset="0"/>
              <a:ea typeface="ＭＳ Ｐゴシック" charset="0"/>
              <a:cs typeface="Times New Roman" panose="02020603050405020304" pitchFamily="18" charset="0"/>
            </a:endParaRPr>
          </a:p>
        </p:txBody>
      </p:sp>
      <p:sp>
        <p:nvSpPr>
          <p:cNvPr id="20" name="Rectangle 19"/>
          <p:cNvSpPr/>
          <p:nvPr/>
        </p:nvSpPr>
        <p:spPr>
          <a:xfrm>
            <a:off x="5865458" y="3073150"/>
            <a:ext cx="1736373" cy="369332"/>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Fig.1. Pole types</a:t>
            </a:r>
          </a:p>
        </p:txBody>
      </p:sp>
    </p:spTree>
    <p:extLst>
      <p:ext uri="{BB962C8B-B14F-4D97-AF65-F5344CB8AC3E}">
        <p14:creationId xmlns:p14="http://schemas.microsoft.com/office/powerpoint/2010/main" val="2333176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86800" cy="838200"/>
          </a:xfrm>
        </p:spPr>
        <p:txBody>
          <a:bodyPr/>
          <a:lstStyle/>
          <a:p>
            <a:r>
              <a:rPr lang="en-US" sz="3600" dirty="0"/>
              <a:t>Uncertainty Modeling</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1"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835" y="1568750"/>
            <a:ext cx="5106165" cy="3322951"/>
          </a:xfrm>
          <a:prstGeom prst="rect">
            <a:avLst/>
          </a:prstGeom>
        </p:spPr>
      </p:pic>
      <p:sp>
        <p:nvSpPr>
          <p:cNvPr id="12" name="Rectangle 11"/>
          <p:cNvSpPr/>
          <p:nvPr/>
        </p:nvSpPr>
        <p:spPr>
          <a:xfrm>
            <a:off x="2913737" y="5056833"/>
            <a:ext cx="6258838" cy="830997"/>
          </a:xfrm>
          <a:prstGeom prst="rect">
            <a:avLst/>
          </a:prstGeom>
        </p:spPr>
        <p:txBody>
          <a:bodyPr wrap="square">
            <a:spAutoFit/>
          </a:bodyPr>
          <a:lstStyle/>
          <a:p>
            <a:pPr algn="ctr"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Fig.1. The structure of uncertainty space: independent observable random variables/processes (highlighted in red) + deterministic casual connections (parameterized by the first-stage decision).</a:t>
            </a:r>
          </a:p>
        </p:txBody>
      </p:sp>
      <p:sp>
        <p:nvSpPr>
          <p:cNvPr id="13" name="Rectangle 12"/>
          <p:cNvSpPr/>
          <p:nvPr/>
        </p:nvSpPr>
        <p:spPr>
          <a:xfrm>
            <a:off x="0" y="1811631"/>
            <a:ext cx="3429000" cy="341632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Consider three groups of random variables that have direct impacts on the evolution of the system operation state</a:t>
            </a:r>
          </a:p>
          <a:p>
            <a:pPr marL="742950" lvl="1"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Line damage status</a:t>
            </a:r>
          </a:p>
          <a:p>
            <a:pPr marL="742950" lvl="1"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Repair costs</a:t>
            </a:r>
          </a:p>
          <a:p>
            <a:pPr marL="742950" lvl="1" indent="-285750" eaLnBrk="1" fontAlgn="auto" hangingPunct="1">
              <a:spcBef>
                <a:spcPts val="0"/>
              </a:spcBef>
              <a:spcAft>
                <a:spcPts val="0"/>
              </a:spcAft>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Load demands </a:t>
            </a:r>
            <a:br>
              <a:rPr lang="en-US" dirty="0">
                <a:solidFill>
                  <a:prstClr val="black"/>
                </a:solidFill>
                <a:latin typeface="Times New Roman" panose="02020603050405020304" pitchFamily="18" charset="0"/>
                <a:cs typeface="Times New Roman" panose="02020603050405020304" pitchFamily="18" charset="0"/>
              </a:rPr>
            </a:b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7444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(a) Line Damage Status Uncertainty</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5" name="Picture 14"/>
          <p:cNvPicPr>
            <a:picLocks noChangeAspect="1"/>
          </p:cNvPicPr>
          <p:nvPr/>
        </p:nvPicPr>
        <p:blipFill>
          <a:blip r:embed="rId3"/>
          <a:stretch>
            <a:fillRect/>
          </a:stretch>
        </p:blipFill>
        <p:spPr>
          <a:xfrm>
            <a:off x="-10924" y="1572704"/>
            <a:ext cx="2362738" cy="1995261"/>
          </a:xfrm>
          <a:prstGeom prst="rect">
            <a:avLst/>
          </a:prstGeom>
        </p:spPr>
      </p:pic>
      <p:sp>
        <p:nvSpPr>
          <p:cNvPr id="37" name="Notched Right Arrow 36"/>
          <p:cNvSpPr/>
          <p:nvPr/>
        </p:nvSpPr>
        <p:spPr>
          <a:xfrm>
            <a:off x="1853594" y="2164333"/>
            <a:ext cx="748284" cy="473352"/>
          </a:xfrm>
          <a:prstGeom prst="notchedRightArrow">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p:cNvGrpSpPr/>
          <p:nvPr/>
        </p:nvGrpSpPr>
        <p:grpSpPr>
          <a:xfrm>
            <a:off x="1905000" y="838200"/>
            <a:ext cx="7162800" cy="5262322"/>
            <a:chOff x="4300398" y="628242"/>
            <a:chExt cx="8000540" cy="6013869"/>
          </a:xfrm>
        </p:grpSpPr>
        <p:pic>
          <p:nvPicPr>
            <p:cNvPr id="121" name="Picture 120"/>
            <p:cNvPicPr>
              <a:picLocks noChangeAspect="1"/>
            </p:cNvPicPr>
            <p:nvPr/>
          </p:nvPicPr>
          <p:blipFill>
            <a:blip r:embed="rId4"/>
            <a:stretch>
              <a:fillRect/>
            </a:stretch>
          </p:blipFill>
          <p:spPr>
            <a:xfrm>
              <a:off x="5249777" y="968389"/>
              <a:ext cx="1412210" cy="5098351"/>
            </a:xfrm>
            <a:prstGeom prst="rect">
              <a:avLst/>
            </a:prstGeom>
          </p:spPr>
        </p:pic>
        <p:pic>
          <p:nvPicPr>
            <p:cNvPr id="122" name="Picture 121"/>
            <p:cNvPicPr>
              <a:picLocks noChangeAspect="1"/>
            </p:cNvPicPr>
            <p:nvPr/>
          </p:nvPicPr>
          <p:blipFill>
            <a:blip r:embed="rId5"/>
            <a:stretch>
              <a:fillRect/>
            </a:stretch>
          </p:blipFill>
          <p:spPr>
            <a:xfrm>
              <a:off x="8398740" y="628242"/>
              <a:ext cx="3902198" cy="629543"/>
            </a:xfrm>
            <a:prstGeom prst="rect">
              <a:avLst/>
            </a:prstGeom>
          </p:spPr>
        </p:pic>
        <p:pic>
          <p:nvPicPr>
            <p:cNvPr id="123" name="Picture 122"/>
            <p:cNvPicPr>
              <a:picLocks noChangeAspect="1"/>
            </p:cNvPicPr>
            <p:nvPr/>
          </p:nvPicPr>
          <p:blipFill>
            <a:blip r:embed="rId6"/>
            <a:stretch>
              <a:fillRect/>
            </a:stretch>
          </p:blipFill>
          <p:spPr>
            <a:xfrm>
              <a:off x="6003113" y="1072100"/>
              <a:ext cx="2975102" cy="810010"/>
            </a:xfrm>
            <a:prstGeom prst="rect">
              <a:avLst/>
            </a:prstGeom>
          </p:spPr>
        </p:pic>
        <p:pic>
          <p:nvPicPr>
            <p:cNvPr id="124" name="Picture 123"/>
            <p:cNvPicPr>
              <a:picLocks noChangeAspect="1"/>
            </p:cNvPicPr>
            <p:nvPr/>
          </p:nvPicPr>
          <p:blipFill>
            <a:blip r:embed="rId7"/>
            <a:stretch>
              <a:fillRect/>
            </a:stretch>
          </p:blipFill>
          <p:spPr>
            <a:xfrm>
              <a:off x="5521757" y="2160169"/>
              <a:ext cx="3456458" cy="3794054"/>
            </a:xfrm>
            <a:prstGeom prst="rect">
              <a:avLst/>
            </a:prstGeom>
          </p:spPr>
        </p:pic>
        <p:pic>
          <p:nvPicPr>
            <p:cNvPr id="125" name="Picture 124"/>
            <p:cNvPicPr>
              <a:picLocks noChangeAspect="1"/>
            </p:cNvPicPr>
            <p:nvPr/>
          </p:nvPicPr>
          <p:blipFill>
            <a:blip r:embed="rId8"/>
            <a:stretch>
              <a:fillRect/>
            </a:stretch>
          </p:blipFill>
          <p:spPr>
            <a:xfrm>
              <a:off x="7315440" y="4767376"/>
              <a:ext cx="805210" cy="786595"/>
            </a:xfrm>
            <a:prstGeom prst="rect">
              <a:avLst/>
            </a:prstGeom>
          </p:spPr>
        </p:pic>
        <p:pic>
          <p:nvPicPr>
            <p:cNvPr id="126" name="Picture 125"/>
            <p:cNvPicPr>
              <a:picLocks noChangeAspect="1"/>
            </p:cNvPicPr>
            <p:nvPr/>
          </p:nvPicPr>
          <p:blipFill>
            <a:blip r:embed="rId9"/>
            <a:stretch>
              <a:fillRect/>
            </a:stretch>
          </p:blipFill>
          <p:spPr>
            <a:xfrm>
              <a:off x="6629416" y="4354220"/>
              <a:ext cx="744710" cy="738949"/>
            </a:xfrm>
            <a:prstGeom prst="rect">
              <a:avLst/>
            </a:prstGeom>
          </p:spPr>
        </p:pic>
        <p:sp>
          <p:nvSpPr>
            <p:cNvPr id="127" name="Rectangle 126"/>
            <p:cNvSpPr/>
            <p:nvPr/>
          </p:nvSpPr>
          <p:spPr>
            <a:xfrm>
              <a:off x="5879471" y="4320689"/>
              <a:ext cx="2369179" cy="792366"/>
            </a:xfrm>
            <a:prstGeom prst="rect">
              <a:avLst/>
            </a:prstGeom>
            <a:noFill/>
            <a:ln w="127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10"/>
            <a:stretch>
              <a:fillRect/>
            </a:stretch>
          </p:blipFill>
          <p:spPr>
            <a:xfrm>
              <a:off x="6832876" y="3432839"/>
              <a:ext cx="417110" cy="921381"/>
            </a:xfrm>
            <a:prstGeom prst="rect">
              <a:avLst/>
            </a:prstGeom>
          </p:spPr>
        </p:pic>
        <p:sp>
          <p:nvSpPr>
            <p:cNvPr id="129" name="TextBox 128"/>
            <p:cNvSpPr txBox="1"/>
            <p:nvPr/>
          </p:nvSpPr>
          <p:spPr>
            <a:xfrm>
              <a:off x="8248650" y="4381842"/>
              <a:ext cx="3669734" cy="5768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Structural limit state function (G)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=Pole resistance (R) – Wind load (S)</a:t>
              </a:r>
            </a:p>
          </p:txBody>
        </p:sp>
        <p:pic>
          <p:nvPicPr>
            <p:cNvPr id="130" name="Picture 129"/>
            <p:cNvPicPr>
              <a:picLocks noChangeAspect="1"/>
            </p:cNvPicPr>
            <p:nvPr/>
          </p:nvPicPr>
          <p:blipFill>
            <a:blip r:embed="rId11"/>
            <a:stretch>
              <a:fillRect/>
            </a:stretch>
          </p:blipFill>
          <p:spPr>
            <a:xfrm>
              <a:off x="5725176" y="3120302"/>
              <a:ext cx="2767852" cy="621071"/>
            </a:xfrm>
            <a:prstGeom prst="rect">
              <a:avLst/>
            </a:prstGeom>
          </p:spPr>
        </p:pic>
        <p:sp>
          <p:nvSpPr>
            <p:cNvPr id="131" name="TextBox 130"/>
            <p:cNvSpPr txBox="1"/>
            <p:nvPr/>
          </p:nvSpPr>
          <p:spPr>
            <a:xfrm>
              <a:off x="7992210" y="5454633"/>
              <a:ext cx="1351844" cy="3339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Wind speed </a:t>
              </a:r>
            </a:p>
          </p:txBody>
        </p:sp>
        <p:sp>
          <p:nvSpPr>
            <p:cNvPr id="132" name="TextBox 131"/>
            <p:cNvSpPr txBox="1"/>
            <p:nvPr/>
          </p:nvSpPr>
          <p:spPr>
            <a:xfrm>
              <a:off x="4300398" y="5454633"/>
              <a:ext cx="1802771" cy="3339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Wood fiber stress</a:t>
              </a:r>
            </a:p>
          </p:txBody>
        </p:sp>
        <p:pic>
          <p:nvPicPr>
            <p:cNvPr id="133" name="Picture 132"/>
            <p:cNvPicPr>
              <a:picLocks noChangeAspect="1"/>
            </p:cNvPicPr>
            <p:nvPr/>
          </p:nvPicPr>
          <p:blipFill>
            <a:blip r:embed="rId12"/>
            <a:stretch>
              <a:fillRect/>
            </a:stretch>
          </p:blipFill>
          <p:spPr>
            <a:xfrm>
              <a:off x="7342073" y="2356057"/>
              <a:ext cx="389188" cy="299027"/>
            </a:xfrm>
            <a:prstGeom prst="rect">
              <a:avLst/>
            </a:prstGeom>
          </p:spPr>
        </p:pic>
        <p:pic>
          <p:nvPicPr>
            <p:cNvPr id="134" name="Picture 133"/>
            <p:cNvPicPr>
              <a:picLocks noChangeAspect="1"/>
            </p:cNvPicPr>
            <p:nvPr/>
          </p:nvPicPr>
          <p:blipFill>
            <a:blip r:embed="rId13"/>
            <a:stretch>
              <a:fillRect/>
            </a:stretch>
          </p:blipFill>
          <p:spPr>
            <a:xfrm>
              <a:off x="5628581" y="1901996"/>
              <a:ext cx="3792612" cy="258173"/>
            </a:xfrm>
            <a:prstGeom prst="rect">
              <a:avLst/>
            </a:prstGeom>
          </p:spPr>
        </p:pic>
        <p:pic>
          <p:nvPicPr>
            <p:cNvPr id="135" name="Picture 134"/>
            <p:cNvPicPr>
              <a:picLocks noChangeAspect="1"/>
            </p:cNvPicPr>
            <p:nvPr/>
          </p:nvPicPr>
          <p:blipFill>
            <a:blip r:embed="rId14"/>
            <a:stretch>
              <a:fillRect/>
            </a:stretch>
          </p:blipFill>
          <p:spPr>
            <a:xfrm>
              <a:off x="7992210" y="1163848"/>
              <a:ext cx="362319" cy="375057"/>
            </a:xfrm>
            <a:prstGeom prst="rect">
              <a:avLst/>
            </a:prstGeom>
          </p:spPr>
        </p:pic>
        <p:pic>
          <p:nvPicPr>
            <p:cNvPr id="136" name="Picture 135"/>
            <p:cNvPicPr>
              <a:picLocks noChangeAspect="1"/>
            </p:cNvPicPr>
            <p:nvPr/>
          </p:nvPicPr>
          <p:blipFill>
            <a:blip r:embed="rId15"/>
            <a:stretch>
              <a:fillRect/>
            </a:stretch>
          </p:blipFill>
          <p:spPr>
            <a:xfrm>
              <a:off x="5600295" y="683830"/>
              <a:ext cx="2882271" cy="671129"/>
            </a:xfrm>
            <a:prstGeom prst="rect">
              <a:avLst/>
            </a:prstGeom>
          </p:spPr>
        </p:pic>
        <p:pic>
          <p:nvPicPr>
            <p:cNvPr id="137" name="Picture 136"/>
            <p:cNvPicPr>
              <a:picLocks noChangeAspect="1"/>
            </p:cNvPicPr>
            <p:nvPr/>
          </p:nvPicPr>
          <p:blipFill>
            <a:blip r:embed="rId16"/>
            <a:stretch>
              <a:fillRect/>
            </a:stretch>
          </p:blipFill>
          <p:spPr>
            <a:xfrm>
              <a:off x="7315211" y="3380256"/>
              <a:ext cx="3000364" cy="572540"/>
            </a:xfrm>
            <a:prstGeom prst="rect">
              <a:avLst/>
            </a:prstGeom>
          </p:spPr>
        </p:pic>
        <p:pic>
          <p:nvPicPr>
            <p:cNvPr id="138" name="Picture 137"/>
            <p:cNvPicPr>
              <a:picLocks noChangeAspect="1"/>
            </p:cNvPicPr>
            <p:nvPr/>
          </p:nvPicPr>
          <p:blipFill>
            <a:blip r:embed="rId17"/>
            <a:stretch>
              <a:fillRect/>
            </a:stretch>
          </p:blipFill>
          <p:spPr>
            <a:xfrm>
              <a:off x="9157723" y="3523533"/>
              <a:ext cx="2581153" cy="283868"/>
            </a:xfrm>
            <a:prstGeom prst="rect">
              <a:avLst/>
            </a:prstGeom>
          </p:spPr>
        </p:pic>
        <p:pic>
          <p:nvPicPr>
            <p:cNvPr id="139" name="Picture 138"/>
            <p:cNvPicPr>
              <a:picLocks noChangeAspect="1"/>
            </p:cNvPicPr>
            <p:nvPr/>
          </p:nvPicPr>
          <p:blipFill>
            <a:blip r:embed="rId18"/>
            <a:stretch>
              <a:fillRect/>
            </a:stretch>
          </p:blipFill>
          <p:spPr>
            <a:xfrm>
              <a:off x="9344054" y="2860584"/>
              <a:ext cx="2366780" cy="707382"/>
            </a:xfrm>
            <a:prstGeom prst="rect">
              <a:avLst/>
            </a:prstGeom>
          </p:spPr>
        </p:pic>
        <p:pic>
          <p:nvPicPr>
            <p:cNvPr id="140" name="Picture 139"/>
            <p:cNvPicPr>
              <a:picLocks noChangeAspect="1"/>
            </p:cNvPicPr>
            <p:nvPr/>
          </p:nvPicPr>
          <p:blipFill>
            <a:blip r:embed="rId19"/>
            <a:stretch>
              <a:fillRect/>
            </a:stretch>
          </p:blipFill>
          <p:spPr>
            <a:xfrm>
              <a:off x="8874786" y="3015654"/>
              <a:ext cx="613695" cy="383113"/>
            </a:xfrm>
            <a:prstGeom prst="rect">
              <a:avLst/>
            </a:prstGeom>
          </p:spPr>
        </p:pic>
        <p:pic>
          <p:nvPicPr>
            <p:cNvPr id="141" name="Picture 140"/>
            <p:cNvPicPr>
              <a:picLocks noChangeAspect="1"/>
            </p:cNvPicPr>
            <p:nvPr/>
          </p:nvPicPr>
          <p:blipFill>
            <a:blip r:embed="rId20"/>
            <a:stretch>
              <a:fillRect/>
            </a:stretch>
          </p:blipFill>
          <p:spPr>
            <a:xfrm>
              <a:off x="10083517" y="2542302"/>
              <a:ext cx="529274" cy="361476"/>
            </a:xfrm>
            <a:prstGeom prst="rect">
              <a:avLst/>
            </a:prstGeom>
          </p:spPr>
        </p:pic>
        <p:pic>
          <p:nvPicPr>
            <p:cNvPr id="142" name="Picture 141"/>
            <p:cNvPicPr>
              <a:picLocks noChangeAspect="1"/>
            </p:cNvPicPr>
            <p:nvPr/>
          </p:nvPicPr>
          <p:blipFill>
            <a:blip r:embed="rId21"/>
            <a:stretch>
              <a:fillRect/>
            </a:stretch>
          </p:blipFill>
          <p:spPr>
            <a:xfrm>
              <a:off x="7660227" y="2621149"/>
              <a:ext cx="2423290" cy="437639"/>
            </a:xfrm>
            <a:prstGeom prst="rect">
              <a:avLst/>
            </a:prstGeom>
          </p:spPr>
        </p:pic>
        <p:pic>
          <p:nvPicPr>
            <p:cNvPr id="143" name="Picture 142"/>
            <p:cNvPicPr>
              <a:picLocks noChangeAspect="1"/>
            </p:cNvPicPr>
            <p:nvPr/>
          </p:nvPicPr>
          <p:blipFill>
            <a:blip r:embed="rId22"/>
            <a:stretch>
              <a:fillRect/>
            </a:stretch>
          </p:blipFill>
          <p:spPr>
            <a:xfrm>
              <a:off x="6306595" y="5454633"/>
              <a:ext cx="580313" cy="326556"/>
            </a:xfrm>
            <a:prstGeom prst="rect">
              <a:avLst/>
            </a:prstGeom>
          </p:spPr>
        </p:pic>
        <p:pic>
          <p:nvPicPr>
            <p:cNvPr id="144" name="Picture 143"/>
            <p:cNvPicPr>
              <a:picLocks noChangeAspect="1"/>
            </p:cNvPicPr>
            <p:nvPr/>
          </p:nvPicPr>
          <p:blipFill>
            <a:blip r:embed="rId23"/>
            <a:stretch>
              <a:fillRect/>
            </a:stretch>
          </p:blipFill>
          <p:spPr>
            <a:xfrm>
              <a:off x="6153422" y="4786050"/>
              <a:ext cx="507787" cy="705319"/>
            </a:xfrm>
            <a:prstGeom prst="rect">
              <a:avLst/>
            </a:prstGeom>
          </p:spPr>
        </p:pic>
        <p:pic>
          <p:nvPicPr>
            <p:cNvPr id="145" name="Picture 144"/>
            <p:cNvPicPr>
              <a:picLocks noChangeAspect="1"/>
            </p:cNvPicPr>
            <p:nvPr/>
          </p:nvPicPr>
          <p:blipFill>
            <a:blip r:embed="rId24"/>
            <a:stretch>
              <a:fillRect/>
            </a:stretch>
          </p:blipFill>
          <p:spPr>
            <a:xfrm>
              <a:off x="6306595" y="5491369"/>
              <a:ext cx="2265905" cy="1150742"/>
            </a:xfrm>
            <a:prstGeom prst="rect">
              <a:avLst/>
            </a:prstGeom>
          </p:spPr>
        </p:pic>
        <p:sp>
          <p:nvSpPr>
            <p:cNvPr id="146" name="TextBox 145"/>
            <p:cNvSpPr txBox="1"/>
            <p:nvPr/>
          </p:nvSpPr>
          <p:spPr>
            <a:xfrm>
              <a:off x="8572500" y="1151132"/>
              <a:ext cx="2571399" cy="3339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Pole hardening decision</a:t>
              </a:r>
            </a:p>
          </p:txBody>
        </p:sp>
      </p:grpSp>
    </p:spTree>
    <p:extLst>
      <p:ext uri="{BB962C8B-B14F-4D97-AF65-F5344CB8AC3E}">
        <p14:creationId xmlns:p14="http://schemas.microsoft.com/office/powerpoint/2010/main" val="217142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(b) Repair Cost Uncertainty</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4" name="Picture 33"/>
          <p:cNvPicPr>
            <a:picLocks noChangeAspect="1"/>
          </p:cNvPicPr>
          <p:nvPr/>
        </p:nvPicPr>
        <p:blipFill>
          <a:blip r:embed="rId3"/>
          <a:stretch>
            <a:fillRect/>
          </a:stretch>
        </p:blipFill>
        <p:spPr>
          <a:xfrm>
            <a:off x="15544" y="1386167"/>
            <a:ext cx="2563854" cy="3089488"/>
          </a:xfrm>
          <a:prstGeom prst="rect">
            <a:avLst/>
          </a:prstGeom>
        </p:spPr>
      </p:pic>
      <p:grpSp>
        <p:nvGrpSpPr>
          <p:cNvPr id="35" name="Group 34"/>
          <p:cNvGrpSpPr/>
          <p:nvPr/>
        </p:nvGrpSpPr>
        <p:grpSpPr>
          <a:xfrm>
            <a:off x="2507343" y="858675"/>
            <a:ext cx="6408056" cy="5300794"/>
            <a:chOff x="4801883" y="71926"/>
            <a:chExt cx="8383327" cy="6570185"/>
          </a:xfrm>
        </p:grpSpPr>
        <p:pic>
          <p:nvPicPr>
            <p:cNvPr id="36" name="Picture 35"/>
            <p:cNvPicPr>
              <a:picLocks noChangeAspect="1"/>
            </p:cNvPicPr>
            <p:nvPr/>
          </p:nvPicPr>
          <p:blipFill>
            <a:blip r:embed="rId4"/>
            <a:stretch>
              <a:fillRect/>
            </a:stretch>
          </p:blipFill>
          <p:spPr>
            <a:xfrm>
              <a:off x="8922463" y="71926"/>
              <a:ext cx="3269538" cy="683503"/>
            </a:xfrm>
            <a:prstGeom prst="rect">
              <a:avLst/>
            </a:prstGeom>
          </p:spPr>
        </p:pic>
        <p:pic>
          <p:nvPicPr>
            <p:cNvPr id="38" name="Picture 37"/>
            <p:cNvPicPr>
              <a:picLocks noChangeAspect="1"/>
            </p:cNvPicPr>
            <p:nvPr/>
          </p:nvPicPr>
          <p:blipFill>
            <a:blip r:embed="rId5"/>
            <a:stretch>
              <a:fillRect/>
            </a:stretch>
          </p:blipFill>
          <p:spPr>
            <a:xfrm>
              <a:off x="6829712" y="173794"/>
              <a:ext cx="2098353" cy="751364"/>
            </a:xfrm>
            <a:prstGeom prst="rect">
              <a:avLst/>
            </a:prstGeom>
          </p:spPr>
        </p:pic>
        <p:pic>
          <p:nvPicPr>
            <p:cNvPr id="39" name="Picture 38"/>
            <p:cNvPicPr>
              <a:picLocks noChangeAspect="1"/>
            </p:cNvPicPr>
            <p:nvPr/>
          </p:nvPicPr>
          <p:blipFill>
            <a:blip r:embed="rId6"/>
            <a:stretch>
              <a:fillRect/>
            </a:stretch>
          </p:blipFill>
          <p:spPr>
            <a:xfrm>
              <a:off x="7648815" y="4767376"/>
              <a:ext cx="805210" cy="786595"/>
            </a:xfrm>
            <a:prstGeom prst="rect">
              <a:avLst/>
            </a:prstGeom>
          </p:spPr>
        </p:pic>
        <p:pic>
          <p:nvPicPr>
            <p:cNvPr id="40" name="Picture 39"/>
            <p:cNvPicPr>
              <a:picLocks noChangeAspect="1"/>
            </p:cNvPicPr>
            <p:nvPr/>
          </p:nvPicPr>
          <p:blipFill>
            <a:blip r:embed="rId7"/>
            <a:stretch>
              <a:fillRect/>
            </a:stretch>
          </p:blipFill>
          <p:spPr>
            <a:xfrm>
              <a:off x="6962791" y="4354220"/>
              <a:ext cx="744710" cy="738949"/>
            </a:xfrm>
            <a:prstGeom prst="rect">
              <a:avLst/>
            </a:prstGeom>
          </p:spPr>
        </p:pic>
        <p:sp>
          <p:nvSpPr>
            <p:cNvPr id="41" name="Rectangle 40"/>
            <p:cNvSpPr/>
            <p:nvPr/>
          </p:nvSpPr>
          <p:spPr>
            <a:xfrm>
              <a:off x="6212846" y="4320689"/>
              <a:ext cx="2369179" cy="792366"/>
            </a:xfrm>
            <a:prstGeom prst="rect">
              <a:avLst/>
            </a:prstGeom>
            <a:noFill/>
            <a:ln w="127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8"/>
            <a:stretch>
              <a:fillRect/>
            </a:stretch>
          </p:blipFill>
          <p:spPr>
            <a:xfrm>
              <a:off x="7166251" y="3432839"/>
              <a:ext cx="417110" cy="921381"/>
            </a:xfrm>
            <a:prstGeom prst="rect">
              <a:avLst/>
            </a:prstGeom>
          </p:spPr>
        </p:pic>
        <p:sp>
          <p:nvSpPr>
            <p:cNvPr id="43" name="TextBox 42"/>
            <p:cNvSpPr txBox="1"/>
            <p:nvPr/>
          </p:nvSpPr>
          <p:spPr>
            <a:xfrm>
              <a:off x="8582023" y="4381842"/>
              <a:ext cx="4603187" cy="8011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A5A5A5"/>
                  </a:solidFill>
                  <a:effectLst/>
                  <a:uLnTx/>
                  <a:uFillTx/>
                  <a:latin typeface="Calibri" panose="020F0502020204030204"/>
                </a:rPr>
                <a:t>Structural limit state function (G)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A5A5A5"/>
                  </a:solidFill>
                  <a:effectLst/>
                  <a:uLnTx/>
                  <a:uFillTx/>
                  <a:latin typeface="Calibri" panose="020F0502020204030204"/>
                </a:rPr>
                <a:t>=Pole resistance (R) – Wind load (S)</a:t>
              </a:r>
            </a:p>
          </p:txBody>
        </p:sp>
        <p:sp>
          <p:nvSpPr>
            <p:cNvPr id="44" name="TextBox 43"/>
            <p:cNvSpPr txBox="1"/>
            <p:nvPr/>
          </p:nvSpPr>
          <p:spPr>
            <a:xfrm>
              <a:off x="8325585" y="5454633"/>
              <a:ext cx="1868971" cy="45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A5A5A5"/>
                  </a:solidFill>
                  <a:effectLst/>
                  <a:uLnTx/>
                  <a:uFillTx/>
                  <a:latin typeface="Calibri" panose="020F0502020204030204"/>
                </a:rPr>
                <a:t>Wind speed </a:t>
              </a:r>
            </a:p>
          </p:txBody>
        </p:sp>
        <p:sp>
          <p:nvSpPr>
            <p:cNvPr id="45" name="TextBox 44"/>
            <p:cNvSpPr txBox="1"/>
            <p:nvPr/>
          </p:nvSpPr>
          <p:spPr>
            <a:xfrm>
              <a:off x="4801883" y="5454633"/>
              <a:ext cx="1802771" cy="6534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Wood fiber stress</a:t>
              </a:r>
            </a:p>
          </p:txBody>
        </p:sp>
        <p:pic>
          <p:nvPicPr>
            <p:cNvPr id="46" name="Picture 45"/>
            <p:cNvPicPr>
              <a:picLocks noChangeAspect="1"/>
            </p:cNvPicPr>
            <p:nvPr/>
          </p:nvPicPr>
          <p:blipFill>
            <a:blip r:embed="rId9"/>
            <a:stretch>
              <a:fillRect/>
            </a:stretch>
          </p:blipFill>
          <p:spPr>
            <a:xfrm>
              <a:off x="6193747" y="3180928"/>
              <a:ext cx="2581153" cy="283868"/>
            </a:xfrm>
            <a:prstGeom prst="rect">
              <a:avLst/>
            </a:prstGeom>
          </p:spPr>
        </p:pic>
        <p:pic>
          <p:nvPicPr>
            <p:cNvPr id="47" name="Picture 46"/>
            <p:cNvPicPr>
              <a:picLocks noChangeAspect="1"/>
            </p:cNvPicPr>
            <p:nvPr/>
          </p:nvPicPr>
          <p:blipFill>
            <a:blip r:embed="rId10"/>
            <a:stretch>
              <a:fillRect/>
            </a:stretch>
          </p:blipFill>
          <p:spPr>
            <a:xfrm>
              <a:off x="6380078" y="2517979"/>
              <a:ext cx="2366780" cy="707382"/>
            </a:xfrm>
            <a:prstGeom prst="rect">
              <a:avLst/>
            </a:prstGeom>
          </p:spPr>
        </p:pic>
        <p:pic>
          <p:nvPicPr>
            <p:cNvPr id="48" name="Picture 47"/>
            <p:cNvPicPr>
              <a:picLocks noChangeAspect="1"/>
            </p:cNvPicPr>
            <p:nvPr/>
          </p:nvPicPr>
          <p:blipFill>
            <a:blip r:embed="rId11"/>
            <a:stretch>
              <a:fillRect/>
            </a:stretch>
          </p:blipFill>
          <p:spPr>
            <a:xfrm>
              <a:off x="7119541" y="2199697"/>
              <a:ext cx="529274" cy="361476"/>
            </a:xfrm>
            <a:prstGeom prst="rect">
              <a:avLst/>
            </a:prstGeom>
          </p:spPr>
        </p:pic>
        <p:pic>
          <p:nvPicPr>
            <p:cNvPr id="49" name="Picture 48"/>
            <p:cNvPicPr>
              <a:picLocks noChangeAspect="1"/>
            </p:cNvPicPr>
            <p:nvPr/>
          </p:nvPicPr>
          <p:blipFill>
            <a:blip r:embed="rId12"/>
            <a:stretch>
              <a:fillRect/>
            </a:stretch>
          </p:blipFill>
          <p:spPr>
            <a:xfrm>
              <a:off x="6639970" y="5454633"/>
              <a:ext cx="580313" cy="326556"/>
            </a:xfrm>
            <a:prstGeom prst="rect">
              <a:avLst/>
            </a:prstGeom>
          </p:spPr>
        </p:pic>
        <p:pic>
          <p:nvPicPr>
            <p:cNvPr id="50" name="Picture 49"/>
            <p:cNvPicPr>
              <a:picLocks noChangeAspect="1"/>
            </p:cNvPicPr>
            <p:nvPr/>
          </p:nvPicPr>
          <p:blipFill>
            <a:blip r:embed="rId13"/>
            <a:stretch>
              <a:fillRect/>
            </a:stretch>
          </p:blipFill>
          <p:spPr>
            <a:xfrm>
              <a:off x="6486797" y="4786050"/>
              <a:ext cx="507787" cy="705319"/>
            </a:xfrm>
            <a:prstGeom prst="rect">
              <a:avLst/>
            </a:prstGeom>
          </p:spPr>
        </p:pic>
        <p:pic>
          <p:nvPicPr>
            <p:cNvPr id="51" name="Picture 50"/>
            <p:cNvPicPr>
              <a:picLocks noChangeAspect="1"/>
            </p:cNvPicPr>
            <p:nvPr/>
          </p:nvPicPr>
          <p:blipFill>
            <a:blip r:embed="rId14"/>
            <a:stretch>
              <a:fillRect/>
            </a:stretch>
          </p:blipFill>
          <p:spPr>
            <a:xfrm>
              <a:off x="6773320" y="5491369"/>
              <a:ext cx="2265905" cy="1150742"/>
            </a:xfrm>
            <a:prstGeom prst="rect">
              <a:avLst/>
            </a:prstGeom>
          </p:spPr>
        </p:pic>
        <p:pic>
          <p:nvPicPr>
            <p:cNvPr id="52" name="Picture 51"/>
            <p:cNvPicPr>
              <a:picLocks noChangeAspect="1"/>
            </p:cNvPicPr>
            <p:nvPr/>
          </p:nvPicPr>
          <p:blipFill>
            <a:blip r:embed="rId15"/>
            <a:stretch>
              <a:fillRect/>
            </a:stretch>
          </p:blipFill>
          <p:spPr>
            <a:xfrm>
              <a:off x="8582025" y="2170788"/>
              <a:ext cx="495091" cy="360995"/>
            </a:xfrm>
            <a:prstGeom prst="rect">
              <a:avLst/>
            </a:prstGeom>
          </p:spPr>
        </p:pic>
        <p:pic>
          <p:nvPicPr>
            <p:cNvPr id="53" name="Picture 52"/>
            <p:cNvPicPr>
              <a:picLocks noChangeAspect="1"/>
            </p:cNvPicPr>
            <p:nvPr/>
          </p:nvPicPr>
          <p:blipFill>
            <a:blip r:embed="rId16"/>
            <a:stretch>
              <a:fillRect/>
            </a:stretch>
          </p:blipFill>
          <p:spPr>
            <a:xfrm>
              <a:off x="6830442" y="1659929"/>
              <a:ext cx="2789837" cy="754311"/>
            </a:xfrm>
            <a:prstGeom prst="rect">
              <a:avLst/>
            </a:prstGeom>
          </p:spPr>
        </p:pic>
        <p:pic>
          <p:nvPicPr>
            <p:cNvPr id="54" name="Picture 53"/>
            <p:cNvPicPr>
              <a:picLocks noChangeAspect="1"/>
            </p:cNvPicPr>
            <p:nvPr/>
          </p:nvPicPr>
          <p:blipFill>
            <a:blip r:embed="rId17"/>
            <a:stretch>
              <a:fillRect/>
            </a:stretch>
          </p:blipFill>
          <p:spPr>
            <a:xfrm>
              <a:off x="6669295" y="1386167"/>
              <a:ext cx="3112129" cy="237335"/>
            </a:xfrm>
            <a:prstGeom prst="rect">
              <a:avLst/>
            </a:prstGeom>
          </p:spPr>
        </p:pic>
        <p:pic>
          <p:nvPicPr>
            <p:cNvPr id="55" name="Picture 54"/>
            <p:cNvPicPr>
              <a:picLocks noChangeAspect="1"/>
            </p:cNvPicPr>
            <p:nvPr/>
          </p:nvPicPr>
          <p:blipFill>
            <a:blip r:embed="rId18"/>
            <a:stretch>
              <a:fillRect/>
            </a:stretch>
          </p:blipFill>
          <p:spPr>
            <a:xfrm>
              <a:off x="8693019" y="674980"/>
              <a:ext cx="394071" cy="407925"/>
            </a:xfrm>
            <a:prstGeom prst="rect">
              <a:avLst/>
            </a:prstGeom>
          </p:spPr>
        </p:pic>
        <p:sp>
          <p:nvSpPr>
            <p:cNvPr id="56" name="TextBox 55"/>
            <p:cNvSpPr txBox="1"/>
            <p:nvPr/>
          </p:nvSpPr>
          <p:spPr>
            <a:xfrm>
              <a:off x="9185499" y="2162453"/>
              <a:ext cx="2186363" cy="4196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Pole repair cost</a:t>
              </a:r>
            </a:p>
          </p:txBody>
        </p:sp>
        <p:pic>
          <p:nvPicPr>
            <p:cNvPr id="57" name="Picture 56"/>
            <p:cNvPicPr>
              <a:picLocks noChangeAspect="1"/>
            </p:cNvPicPr>
            <p:nvPr/>
          </p:nvPicPr>
          <p:blipFill>
            <a:blip r:embed="rId19"/>
            <a:stretch>
              <a:fillRect/>
            </a:stretch>
          </p:blipFill>
          <p:spPr>
            <a:xfrm>
              <a:off x="6830442" y="587600"/>
              <a:ext cx="2829985" cy="770500"/>
            </a:xfrm>
            <a:prstGeom prst="rect">
              <a:avLst/>
            </a:prstGeom>
          </p:spPr>
        </p:pic>
        <p:sp>
          <p:nvSpPr>
            <p:cNvPr id="58" name="TextBox 57"/>
            <p:cNvSpPr txBox="1"/>
            <p:nvPr/>
          </p:nvSpPr>
          <p:spPr>
            <a:xfrm>
              <a:off x="9136042" y="694277"/>
              <a:ext cx="2818754" cy="3782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5A5A5"/>
                  </a:solidFill>
                  <a:effectLst/>
                  <a:uLnTx/>
                  <a:uFillTx/>
                  <a:latin typeface="Calibri" panose="020F0502020204030204"/>
                </a:rPr>
                <a:t>Pole hardening decision</a:t>
              </a:r>
            </a:p>
          </p:txBody>
        </p:sp>
      </p:grpSp>
      <p:sp>
        <p:nvSpPr>
          <p:cNvPr id="59" name="Notched Right Arrow 58"/>
          <p:cNvSpPr/>
          <p:nvPr/>
        </p:nvSpPr>
        <p:spPr>
          <a:xfrm>
            <a:off x="2178074" y="2348327"/>
            <a:ext cx="911031" cy="473352"/>
          </a:xfrm>
          <a:prstGeom prst="notchedRightArrow">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5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(c) Load Demand Uncertainty</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0" name="Picture 29"/>
          <p:cNvPicPr>
            <a:picLocks noChangeAspect="1"/>
          </p:cNvPicPr>
          <p:nvPr/>
        </p:nvPicPr>
        <p:blipFill>
          <a:blip r:embed="rId3"/>
          <a:stretch>
            <a:fillRect/>
          </a:stretch>
        </p:blipFill>
        <p:spPr>
          <a:xfrm>
            <a:off x="118176" y="1472816"/>
            <a:ext cx="4530024" cy="1117271"/>
          </a:xfrm>
          <a:prstGeom prst="rect">
            <a:avLst/>
          </a:prstGeom>
        </p:spPr>
      </p:pic>
      <p:pic>
        <p:nvPicPr>
          <p:cNvPr id="31" name="Picture 30"/>
          <p:cNvPicPr>
            <a:picLocks noChangeAspect="1"/>
          </p:cNvPicPr>
          <p:nvPr/>
        </p:nvPicPr>
        <p:blipFill>
          <a:blip r:embed="rId4"/>
          <a:stretch>
            <a:fillRect/>
          </a:stretch>
        </p:blipFill>
        <p:spPr>
          <a:xfrm>
            <a:off x="452610" y="3346062"/>
            <a:ext cx="3146435" cy="951571"/>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025" y="3700672"/>
            <a:ext cx="4366899" cy="1950549"/>
          </a:xfrm>
          <a:prstGeom prst="rect">
            <a:avLst/>
          </a:prstGeom>
        </p:spPr>
      </p:pic>
      <p:pic>
        <p:nvPicPr>
          <p:cNvPr id="33" name="Picture 32"/>
          <p:cNvPicPr>
            <a:picLocks noChangeAspect="1"/>
          </p:cNvPicPr>
          <p:nvPr/>
        </p:nvPicPr>
        <p:blipFill>
          <a:blip r:embed="rId6"/>
          <a:stretch>
            <a:fillRect/>
          </a:stretch>
        </p:blipFill>
        <p:spPr>
          <a:xfrm>
            <a:off x="4508442" y="1062176"/>
            <a:ext cx="4100963" cy="2174173"/>
          </a:xfrm>
          <a:prstGeom prst="rect">
            <a:avLst/>
          </a:prstGeom>
        </p:spPr>
      </p:pic>
      <p:sp>
        <p:nvSpPr>
          <p:cNvPr id="37" name="Rectangle 36"/>
          <p:cNvSpPr/>
          <p:nvPr/>
        </p:nvSpPr>
        <p:spPr>
          <a:xfrm>
            <a:off x="4572000" y="5647076"/>
            <a:ext cx="5075052" cy="338554"/>
          </a:xfrm>
          <a:prstGeom prst="rect">
            <a:avLst/>
          </a:prstGeom>
        </p:spPr>
        <p:txBody>
          <a:bodyPr wrap="square">
            <a:spAutoFit/>
          </a:bodyPr>
          <a:lstStyle/>
          <a:p>
            <a:pPr eaLnBrk="1" fontAlgn="auto" hangingPunct="1">
              <a:spcBef>
                <a:spcPts val="0"/>
              </a:spcBef>
              <a:spcAft>
                <a:spcPts val="0"/>
              </a:spcAft>
            </a:pPr>
            <a:r>
              <a:rPr lang="en-US" sz="1600" dirty="0">
                <a:solidFill>
                  <a:srgbClr val="000000"/>
                </a:solidFill>
                <a:latin typeface="Times New Roman" panose="02020603050405020304" pitchFamily="18" charset="0"/>
                <a:cs typeface="Times New Roman" panose="02020603050405020304" pitchFamily="18" charset="0"/>
              </a:rPr>
              <a:t>Fig.2. load profile shape at the substation (root node)</a:t>
            </a:r>
            <a:r>
              <a:rPr lang="en-US" sz="1600" dirty="0">
                <a:solidFill>
                  <a:prstClr val="black"/>
                </a:solidFill>
                <a:latin typeface="Times New Roman" panose="02020603050405020304" pitchFamily="18" charset="0"/>
                <a:cs typeface="Times New Roman" panose="02020603050405020304" pitchFamily="18" charset="0"/>
              </a:rPr>
              <a:t> </a:t>
            </a:r>
          </a:p>
        </p:txBody>
      </p:sp>
      <p:sp>
        <p:nvSpPr>
          <p:cNvPr id="60" name="Rectangle 59"/>
          <p:cNvSpPr/>
          <p:nvPr/>
        </p:nvSpPr>
        <p:spPr>
          <a:xfrm>
            <a:off x="5105400" y="3297607"/>
            <a:ext cx="3407210" cy="338554"/>
          </a:xfrm>
          <a:prstGeom prst="rect">
            <a:avLst/>
          </a:prstGeom>
        </p:spPr>
        <p:txBody>
          <a:bodyPr wrap="square">
            <a:spAutoFit/>
          </a:bodyPr>
          <a:lstStyle/>
          <a:p>
            <a:pPr eaLnBrk="1" fontAlgn="auto" hangingPunct="1">
              <a:spcBef>
                <a:spcPts val="0"/>
              </a:spcBef>
              <a:spcAft>
                <a:spcPts val="0"/>
              </a:spcAft>
            </a:pPr>
            <a:r>
              <a:rPr lang="en-US" sz="1600" dirty="0">
                <a:solidFill>
                  <a:srgbClr val="000000"/>
                </a:solidFill>
                <a:latin typeface="Times New Roman" panose="02020603050405020304" pitchFamily="18" charset="0"/>
                <a:cs typeface="Times New Roman" panose="02020603050405020304" pitchFamily="18" charset="0"/>
              </a:rPr>
              <a:t>Fig.1. load demand uncertainty </a:t>
            </a:r>
            <a:r>
              <a:rPr lang="en-US" sz="1600" dirty="0">
                <a:solidFill>
                  <a:prstClr val="black"/>
                </a:solidFill>
                <a:latin typeface="Times New Roman" panose="02020603050405020304" pitchFamily="18" charset="0"/>
                <a:cs typeface="Times New Roman" panose="02020603050405020304" pitchFamily="18" charset="0"/>
              </a:rPr>
              <a:t> </a:t>
            </a:r>
          </a:p>
        </p:txBody>
      </p:sp>
      <p:sp>
        <p:nvSpPr>
          <p:cNvPr id="61" name="Oval 60"/>
          <p:cNvSpPr/>
          <p:nvPr/>
        </p:nvSpPr>
        <p:spPr>
          <a:xfrm>
            <a:off x="1179592" y="1371600"/>
            <a:ext cx="344408" cy="1315223"/>
          </a:xfrm>
          <a:prstGeom prst="ellipse">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2" name="Curved Connector 61"/>
          <p:cNvCxnSpPr>
            <a:stCxn id="61" idx="3"/>
            <a:endCxn id="31" idx="1"/>
          </p:cNvCxnSpPr>
          <p:nvPr/>
        </p:nvCxnSpPr>
        <p:spPr>
          <a:xfrm rot="5400000">
            <a:off x="177503" y="2769321"/>
            <a:ext cx="1327635" cy="777419"/>
          </a:xfrm>
          <a:prstGeom prst="curvedConnector4">
            <a:avLst>
              <a:gd name="adj1" fmla="val 24828"/>
              <a:gd name="adj2" fmla="val 129405"/>
            </a:avLst>
          </a:prstGeom>
          <a:noFill/>
          <a:ln w="19050" cap="flat" cmpd="sng" algn="ctr">
            <a:solidFill>
              <a:srgbClr val="FF0000"/>
            </a:solidFill>
            <a:prstDash val="solid"/>
            <a:miter lim="800000"/>
            <a:tailEnd type="triangle"/>
          </a:ln>
          <a:effectLst/>
        </p:spPr>
      </p:cxnSp>
      <p:sp>
        <p:nvSpPr>
          <p:cNvPr id="63" name="Rounded Rectangle 62"/>
          <p:cNvSpPr/>
          <p:nvPr/>
        </p:nvSpPr>
        <p:spPr>
          <a:xfrm>
            <a:off x="1574437" y="1600200"/>
            <a:ext cx="1010979" cy="975082"/>
          </a:xfrm>
          <a:prstGeom prst="roundRect">
            <a:avLst/>
          </a:prstGeom>
          <a:no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4" name="Curved Connector 63"/>
          <p:cNvCxnSpPr/>
          <p:nvPr/>
        </p:nvCxnSpPr>
        <p:spPr>
          <a:xfrm>
            <a:off x="2585416" y="2586525"/>
            <a:ext cx="1819756" cy="1711108"/>
          </a:xfrm>
          <a:prstGeom prst="curvedConnector3">
            <a:avLst>
              <a:gd name="adj1" fmla="val 50000"/>
            </a:avLst>
          </a:prstGeom>
          <a:noFill/>
          <a:ln w="28575" cap="flat" cmpd="sng" algn="ctr">
            <a:solidFill>
              <a:srgbClr val="5B9BD5"/>
            </a:solidFill>
            <a:prstDash val="solid"/>
            <a:miter lim="800000"/>
            <a:tailEnd type="triangle"/>
          </a:ln>
          <a:effectLst/>
        </p:spPr>
      </p:cxnSp>
    </p:spTree>
    <p:extLst>
      <p:ext uri="{BB962C8B-B14F-4D97-AF65-F5344CB8AC3E}">
        <p14:creationId xmlns:p14="http://schemas.microsoft.com/office/powerpoint/2010/main" val="18358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0" grpId="0"/>
      <p:bldP spid="61" grpId="0" animBg="1"/>
      <p:bldP spid="6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Mathematic Formulation of ROD Problem</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Content Placeholder 2"/>
          <p:cNvSpPr txBox="1">
            <a:spLocks/>
          </p:cNvSpPr>
          <p:nvPr/>
        </p:nvSpPr>
        <p:spPr>
          <a:xfrm>
            <a:off x="1371600" y="1864040"/>
            <a:ext cx="5122653" cy="2194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Overview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First-stage Problem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Second-stage Problem</a:t>
            </a:r>
          </a:p>
        </p:txBody>
      </p:sp>
    </p:spTree>
    <p:extLst>
      <p:ext uri="{BB962C8B-B14F-4D97-AF65-F5344CB8AC3E}">
        <p14:creationId xmlns:p14="http://schemas.microsoft.com/office/powerpoint/2010/main" val="1078738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Overview</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80327"/>
            <a:ext cx="3750276" cy="4078345"/>
          </a:xfrm>
          <a:prstGeom prst="rect">
            <a:avLst/>
          </a:prstGeom>
        </p:spPr>
      </p:pic>
      <p:sp>
        <p:nvSpPr>
          <p:cNvPr id="7" name="TextBox 6"/>
          <p:cNvSpPr txBox="1"/>
          <p:nvPr/>
        </p:nvSpPr>
        <p:spPr>
          <a:xfrm>
            <a:off x="3886200" y="1447800"/>
            <a:ext cx="3810000" cy="769441"/>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200" dirty="0">
                <a:solidFill>
                  <a:srgbClr val="C00000"/>
                </a:solidFill>
                <a:latin typeface="Times New Roman" panose="02020603050405020304" pitchFamily="18" charset="0"/>
                <a:cs typeface="Times New Roman" panose="02020603050405020304" pitchFamily="18" charset="0"/>
              </a:rPr>
              <a:t>Investment Stage: </a:t>
            </a:r>
            <a:r>
              <a:rPr lang="en-US" sz="2200" dirty="0">
                <a:solidFill>
                  <a:prstClr val="black"/>
                </a:solidFill>
                <a:latin typeface="Times New Roman" panose="02020603050405020304" pitchFamily="18" charset="0"/>
                <a:cs typeface="Times New Roman" panose="02020603050405020304" pitchFamily="18" charset="0"/>
              </a:rPr>
              <a:t>identify the optimal ROD decisions</a:t>
            </a:r>
          </a:p>
        </p:txBody>
      </p:sp>
      <p:sp>
        <p:nvSpPr>
          <p:cNvPr id="8" name="TextBox 7"/>
          <p:cNvSpPr txBox="1"/>
          <p:nvPr/>
        </p:nvSpPr>
        <p:spPr>
          <a:xfrm>
            <a:off x="3890319" y="2389525"/>
            <a:ext cx="4796481" cy="3477875"/>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200" dirty="0">
                <a:solidFill>
                  <a:srgbClr val="C00000"/>
                </a:solidFill>
                <a:latin typeface="Times New Roman" panose="02020603050405020304" pitchFamily="18" charset="0"/>
                <a:cs typeface="Times New Roman" panose="02020603050405020304" pitchFamily="18" charset="0"/>
              </a:rPr>
              <a:t>Operation Stage: </a:t>
            </a:r>
            <a:r>
              <a:rPr lang="en-US" sz="2200" dirty="0">
                <a:solidFill>
                  <a:prstClr val="black"/>
                </a:solidFill>
                <a:latin typeface="Times New Roman" panose="02020603050405020304" pitchFamily="18" charset="0"/>
                <a:cs typeface="Times New Roman" panose="02020603050405020304" pitchFamily="18" charset="0"/>
              </a:rPr>
              <a:t>achieve self-healing operation</a:t>
            </a:r>
          </a:p>
          <a:p>
            <a:pPr marL="742950" lvl="1"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need a mathematic formulation to fully model power outage propagation </a:t>
            </a:r>
          </a:p>
          <a:p>
            <a:pPr marL="742950" lvl="1" indent="-285750" eaLnBrk="1" fontAlgn="auto" hangingPunct="1">
              <a:spcBef>
                <a:spcPts val="0"/>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need an analytic optimization to sectionalize a distribution network into multiple self-supplied MGs while maintaining their radial network typologies </a:t>
            </a:r>
          </a:p>
        </p:txBody>
      </p:sp>
    </p:spTree>
    <p:extLst>
      <p:ext uri="{BB962C8B-B14F-4D97-AF65-F5344CB8AC3E}">
        <p14:creationId xmlns:p14="http://schemas.microsoft.com/office/powerpoint/2010/main" val="30129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838200"/>
          </a:xfrm>
        </p:spPr>
        <p:txBody>
          <a:bodyPr/>
          <a:lstStyle/>
          <a:p>
            <a:r>
              <a:rPr lang="en-US" sz="3600" dirty="0"/>
              <a:t>First-Stage Formulation</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TextBox 8"/>
          <p:cNvSpPr txBox="1"/>
          <p:nvPr/>
        </p:nvSpPr>
        <p:spPr>
          <a:xfrm>
            <a:off x="5827050" y="322065"/>
            <a:ext cx="3181351" cy="1569660"/>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Objective: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Minimize the </a:t>
            </a:r>
            <a:r>
              <a:rPr kumimoji="0" lang="en-US" sz="16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ROD investment cost </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and the expected cost  of </a:t>
            </a:r>
            <a:r>
              <a:rPr kumimoji="0" lang="en-US" sz="1600" b="0"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the loss of load, DG operation, and damage repair </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 realized  extreme weather events</a:t>
            </a:r>
            <a:endParaRPr kumimoji="0" lang="en-US" sz="16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390525" y="1596230"/>
            <a:ext cx="522887" cy="330407"/>
          </a:xfrm>
          <a:prstGeom prst="rect">
            <a:avLst/>
          </a:prstGeom>
        </p:spPr>
      </p:pic>
      <p:sp>
        <p:nvSpPr>
          <p:cNvPr id="11" name="Rectangle 10"/>
          <p:cNvSpPr/>
          <p:nvPr/>
        </p:nvSpPr>
        <p:spPr>
          <a:xfrm>
            <a:off x="228599" y="2038349"/>
            <a:ext cx="8839201" cy="3955988"/>
          </a:xfrm>
          <a:prstGeom prst="rect">
            <a:avLst/>
          </a:prstGeom>
          <a:noFill/>
          <a:ln w="28575"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64964" y="2038350"/>
            <a:ext cx="4159633" cy="400110"/>
          </a:xfrm>
          <a:prstGeom prst="rect">
            <a:avLst/>
          </a:prstGeom>
          <a:noFill/>
          <a:ln w="19050">
            <a:noFill/>
          </a:ln>
        </p:spPr>
        <p:txBody>
          <a:bodyPr wrap="square" rtlCol="0">
            <a:spAutoFit/>
          </a:bodyPr>
          <a:lstStyle/>
          <a:p>
            <a:pPr eaLnBrk="1" fontAlgn="auto" hangingPunct="1">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First stage ROD variables: </a:t>
            </a:r>
          </a:p>
        </p:txBody>
      </p:sp>
      <p:grpSp>
        <p:nvGrpSpPr>
          <p:cNvPr id="13" name="Group 12"/>
          <p:cNvGrpSpPr/>
          <p:nvPr/>
        </p:nvGrpSpPr>
        <p:grpSpPr>
          <a:xfrm>
            <a:off x="355286" y="2532368"/>
            <a:ext cx="5054914" cy="324120"/>
            <a:chOff x="355286" y="2454743"/>
            <a:chExt cx="5454964" cy="40374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286" y="2454743"/>
              <a:ext cx="328015" cy="393618"/>
            </a:xfrm>
            <a:prstGeom prst="rect">
              <a:avLst/>
            </a:prstGeom>
          </p:spPr>
        </p:pic>
        <p:grpSp>
          <p:nvGrpSpPr>
            <p:cNvPr id="15" name="Group 14"/>
            <p:cNvGrpSpPr/>
            <p:nvPr/>
          </p:nvGrpSpPr>
          <p:grpSpPr>
            <a:xfrm>
              <a:off x="752377" y="2479029"/>
              <a:ext cx="5057873" cy="379454"/>
              <a:chOff x="1212075" y="2463188"/>
              <a:chExt cx="5057873" cy="379454"/>
            </a:xfrm>
          </p:grpSpPr>
          <p:sp>
            <p:nvSpPr>
              <p:cNvPr id="16" name="TextBox 15"/>
              <p:cNvSpPr txBox="1"/>
              <p:nvPr/>
            </p:nvSpPr>
            <p:spPr>
              <a:xfrm>
                <a:off x="1212075" y="2463188"/>
                <a:ext cx="5057873" cy="369332"/>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whether hardening line           (1) or not (0)</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081" y="2562321"/>
                <a:ext cx="501972" cy="280321"/>
              </a:xfrm>
              <a:prstGeom prst="rect">
                <a:avLst/>
              </a:prstGeom>
            </p:spPr>
          </p:pic>
        </p:grpSp>
      </p:grpSp>
      <p:grpSp>
        <p:nvGrpSpPr>
          <p:cNvPr id="18" name="Group 17"/>
          <p:cNvGrpSpPr/>
          <p:nvPr/>
        </p:nvGrpSpPr>
        <p:grpSpPr>
          <a:xfrm>
            <a:off x="390525" y="2973401"/>
            <a:ext cx="5987229" cy="400110"/>
            <a:chOff x="390525" y="2973401"/>
            <a:chExt cx="5987229" cy="40011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525" y="3012525"/>
              <a:ext cx="296810" cy="360986"/>
            </a:xfrm>
            <a:prstGeom prst="rect">
              <a:avLst/>
            </a:prstGeom>
          </p:spPr>
        </p:pic>
        <p:sp>
          <p:nvSpPr>
            <p:cNvPr id="20" name="TextBox 19"/>
            <p:cNvSpPr txBox="1"/>
            <p:nvPr/>
          </p:nvSpPr>
          <p:spPr>
            <a:xfrm>
              <a:off x="759067" y="2973401"/>
              <a:ext cx="5618687" cy="369332"/>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whether installing DG at node    (1) or not (0)</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8758" y="3106070"/>
              <a:ext cx="65042" cy="157184"/>
            </a:xfrm>
            <a:prstGeom prst="rect">
              <a:avLst/>
            </a:prstGeom>
          </p:spPr>
        </p:pic>
      </p:grpSp>
      <p:sp>
        <p:nvSpPr>
          <p:cNvPr id="22" name="TextBox 21"/>
          <p:cNvSpPr txBox="1"/>
          <p:nvPr/>
        </p:nvSpPr>
        <p:spPr>
          <a:xfrm>
            <a:off x="264964" y="3419805"/>
            <a:ext cx="4159633" cy="400110"/>
          </a:xfrm>
          <a:prstGeom prst="rect">
            <a:avLst/>
          </a:prstGeom>
          <a:noFill/>
          <a:ln w="19050">
            <a:noFill/>
          </a:ln>
        </p:spPr>
        <p:txBody>
          <a:bodyPr wrap="square" rtlCol="0">
            <a:spAutoFit/>
          </a:bodyPr>
          <a:lstStyle/>
          <a:p>
            <a:pPr eaLnBrk="1" fontAlgn="auto" hangingPunct="1">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First stage constraints: </a:t>
            </a:r>
          </a:p>
        </p:txBody>
      </p:sp>
      <p:grpSp>
        <p:nvGrpSpPr>
          <p:cNvPr id="23" name="Group 22"/>
          <p:cNvGrpSpPr/>
          <p:nvPr/>
        </p:nvGrpSpPr>
        <p:grpSpPr>
          <a:xfrm>
            <a:off x="355286" y="3913250"/>
            <a:ext cx="5655807" cy="567915"/>
            <a:chOff x="438170" y="4195841"/>
            <a:chExt cx="6020990" cy="683381"/>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170" y="4243298"/>
              <a:ext cx="2947697" cy="635924"/>
            </a:xfrm>
            <a:prstGeom prst="rect">
              <a:avLst/>
            </a:prstGeom>
          </p:spPr>
        </p:pic>
        <p:sp>
          <p:nvSpPr>
            <p:cNvPr id="25" name="TextBox 24"/>
            <p:cNvSpPr txBox="1"/>
            <p:nvPr/>
          </p:nvSpPr>
          <p:spPr>
            <a:xfrm>
              <a:off x="3423945" y="4195841"/>
              <a:ext cx="3035215" cy="369333"/>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Hardening strategy limit </a:t>
              </a:r>
            </a:p>
          </p:txBody>
        </p:sp>
      </p:grpSp>
      <p:grpSp>
        <p:nvGrpSpPr>
          <p:cNvPr id="26" name="Group 25"/>
          <p:cNvGrpSpPr/>
          <p:nvPr/>
        </p:nvGrpSpPr>
        <p:grpSpPr>
          <a:xfrm>
            <a:off x="5655599" y="3926322"/>
            <a:ext cx="3738550" cy="611516"/>
            <a:chOff x="6206102" y="4108517"/>
            <a:chExt cx="3738550" cy="611516"/>
          </a:xfrm>
        </p:grpSpPr>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6102" y="4134884"/>
              <a:ext cx="1411242" cy="585149"/>
            </a:xfrm>
            <a:prstGeom prst="rect">
              <a:avLst/>
            </a:prstGeom>
          </p:spPr>
        </p:pic>
        <p:sp>
          <p:nvSpPr>
            <p:cNvPr id="28" name="TextBox 27"/>
            <p:cNvSpPr txBox="1"/>
            <p:nvPr/>
          </p:nvSpPr>
          <p:spPr>
            <a:xfrm>
              <a:off x="7729534" y="4108517"/>
              <a:ext cx="2215118" cy="369332"/>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DG number limit </a:t>
              </a:r>
            </a:p>
          </p:txBody>
        </p:sp>
      </p:grpSp>
      <p:grpSp>
        <p:nvGrpSpPr>
          <p:cNvPr id="29" name="Group 28"/>
          <p:cNvGrpSpPr/>
          <p:nvPr/>
        </p:nvGrpSpPr>
        <p:grpSpPr>
          <a:xfrm>
            <a:off x="400050" y="4694646"/>
            <a:ext cx="8513309" cy="428836"/>
            <a:chOff x="594610" y="5074962"/>
            <a:chExt cx="8908305" cy="676506"/>
          </a:xfrm>
        </p:grpSpPr>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610" y="5137121"/>
              <a:ext cx="5499393" cy="614347"/>
            </a:xfrm>
            <a:prstGeom prst="rect">
              <a:avLst/>
            </a:prstGeom>
          </p:spPr>
        </p:pic>
        <p:sp>
          <p:nvSpPr>
            <p:cNvPr id="31" name="TextBox 30"/>
            <p:cNvSpPr txBox="1"/>
            <p:nvPr/>
          </p:nvSpPr>
          <p:spPr>
            <a:xfrm>
              <a:off x="6273409" y="5074962"/>
              <a:ext cx="3229506" cy="369332"/>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Switch installation constraint</a:t>
              </a:r>
            </a:p>
          </p:txBody>
        </p:sp>
      </p:gr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525" y="1105045"/>
            <a:ext cx="5019675" cy="383060"/>
          </a:xfrm>
          <a:prstGeom prst="rect">
            <a:avLst/>
          </a:prstGeom>
        </p:spPr>
      </p:pic>
      <p:grpSp>
        <p:nvGrpSpPr>
          <p:cNvPr id="33" name="Group 32"/>
          <p:cNvGrpSpPr/>
          <p:nvPr/>
        </p:nvGrpSpPr>
        <p:grpSpPr>
          <a:xfrm>
            <a:off x="454251" y="5371530"/>
            <a:ext cx="7738733" cy="598316"/>
            <a:chOff x="454251" y="5371530"/>
            <a:chExt cx="7738733" cy="598316"/>
          </a:xfrm>
        </p:grpSpPr>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251" y="5376365"/>
              <a:ext cx="2997081" cy="593481"/>
            </a:xfrm>
            <a:prstGeom prst="rect">
              <a:avLst/>
            </a:prstGeom>
          </p:spPr>
        </p:pic>
        <p:sp>
          <p:nvSpPr>
            <p:cNvPr id="35" name="TextBox 34"/>
            <p:cNvSpPr txBox="1"/>
            <p:nvPr/>
          </p:nvSpPr>
          <p:spPr>
            <a:xfrm>
              <a:off x="3676984" y="5371530"/>
              <a:ext cx="4516000" cy="369332"/>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The expected cost  of the second stage</a:t>
              </a:r>
            </a:p>
          </p:txBody>
        </p:sp>
      </p:grpSp>
      <p:grpSp>
        <p:nvGrpSpPr>
          <p:cNvPr id="36" name="Group 35"/>
          <p:cNvGrpSpPr/>
          <p:nvPr/>
        </p:nvGrpSpPr>
        <p:grpSpPr>
          <a:xfrm>
            <a:off x="5038987" y="2566347"/>
            <a:ext cx="4096341" cy="646331"/>
            <a:chOff x="5474211" y="2538331"/>
            <a:chExt cx="4203189" cy="646331"/>
          </a:xfrm>
        </p:grpSpPr>
        <p:grpSp>
          <p:nvGrpSpPr>
            <p:cNvPr id="37" name="Group 36"/>
            <p:cNvGrpSpPr/>
            <p:nvPr/>
          </p:nvGrpSpPr>
          <p:grpSpPr>
            <a:xfrm>
              <a:off x="6011093" y="2538331"/>
              <a:ext cx="3666307" cy="646331"/>
              <a:chOff x="4467416" y="2429207"/>
              <a:chExt cx="3666307" cy="646331"/>
            </a:xfrm>
          </p:grpSpPr>
          <p:sp>
            <p:nvSpPr>
              <p:cNvPr id="40" name="TextBox 39"/>
              <p:cNvSpPr txBox="1"/>
              <p:nvPr/>
            </p:nvSpPr>
            <p:spPr>
              <a:xfrm>
                <a:off x="4467416" y="2429207"/>
                <a:ext cx="3666307" cy="646331"/>
              </a:xfrm>
              <a:prstGeom prst="rect">
                <a:avLst/>
              </a:prstGeom>
              <a:noFill/>
              <a:ln w="19050">
                <a:noFill/>
              </a:ln>
            </p:spPr>
            <p:txBody>
              <a:bodyPr wrap="square" rtlCol="0">
                <a:spAutoFit/>
              </a:bodyPr>
              <a:lstStyle/>
              <a:p>
                <a:pPr eaLnBrk="1" fontAlgn="auto" hangingPunct="1">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whether adding a </a:t>
                </a:r>
                <a:r>
                  <a:rPr lang="en-US" sz="1800" dirty="0" err="1">
                    <a:solidFill>
                      <a:prstClr val="black"/>
                    </a:solidFill>
                    <a:latin typeface="Times New Roman" panose="02020603050405020304" pitchFamily="18" charset="0"/>
                    <a:cs typeface="Times New Roman" panose="02020603050405020304" pitchFamily="18" charset="0"/>
                  </a:rPr>
                  <a:t>sectionalizer</a:t>
                </a:r>
                <a:r>
                  <a:rPr lang="en-US" sz="1800" dirty="0">
                    <a:solidFill>
                      <a:prstClr val="black"/>
                    </a:solidFill>
                    <a:latin typeface="Times New Roman" panose="02020603050405020304" pitchFamily="18" charset="0"/>
                    <a:cs typeface="Times New Roman" panose="02020603050405020304" pitchFamily="18" charset="0"/>
                  </a:rPr>
                  <a:t> at the end    of line          (1) or not (0)</a:t>
                </a: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535" y="2800515"/>
                <a:ext cx="442315" cy="247007"/>
              </a:xfrm>
              <a:prstGeom prst="rect">
                <a:avLst/>
              </a:prstGeom>
            </p:spPr>
          </p:pic>
        </p:gr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8568" y="2933797"/>
              <a:ext cx="65042" cy="157184"/>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4211" y="2586738"/>
              <a:ext cx="431381" cy="364443"/>
            </a:xfrm>
            <a:prstGeom prst="rect">
              <a:avLst/>
            </a:prstGeom>
          </p:spPr>
        </p:pic>
      </p:grpSp>
    </p:spTree>
    <p:extLst>
      <p:ext uri="{BB962C8B-B14F-4D97-AF65-F5344CB8AC3E}">
        <p14:creationId xmlns:p14="http://schemas.microsoft.com/office/powerpoint/2010/main" val="69613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2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86800" cy="838200"/>
          </a:xfrm>
        </p:spPr>
        <p:txBody>
          <a:bodyPr/>
          <a:lstStyle/>
          <a:p>
            <a:r>
              <a:rPr lang="en-US" sz="3600" dirty="0"/>
              <a:t>Second-Stage Problem: Technique Outline (1)</a:t>
            </a:r>
          </a:p>
        </p:txBody>
      </p:sp>
      <p:sp>
        <p:nvSpPr>
          <p:cNvPr id="4" name="Slide Number Placeholder 3"/>
          <p:cNvSpPr>
            <a:spLocks noGrp="1"/>
          </p:cNvSpPr>
          <p:nvPr>
            <p:ph type="sldNum" sz="quarter" idx="4"/>
          </p:nvPr>
        </p:nvSpPr>
        <p:spPr>
          <a:xfrm>
            <a:off x="5932064" y="5629212"/>
            <a:ext cx="21336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42" name="Content Placeholder 2"/>
          <p:cNvSpPr>
            <a:spLocks noGrp="1"/>
          </p:cNvSpPr>
          <p:nvPr>
            <p:ph idx="1"/>
          </p:nvPr>
        </p:nvSpPr>
        <p:spPr>
          <a:xfrm>
            <a:off x="419188" y="1243564"/>
            <a:ext cx="8496212" cy="512119"/>
          </a:xfrm>
        </p:spPr>
        <p:txBody>
          <a:bodyPr>
            <a:noAutofit/>
          </a:bodyPr>
          <a:lstStyle/>
          <a:p>
            <a:pPr>
              <a:buClrTx/>
            </a:pPr>
            <a:r>
              <a:rPr lang="en-US" dirty="0">
                <a:solidFill>
                  <a:schemeClr val="tx1"/>
                </a:solidFill>
                <a:latin typeface="Times New Roman" panose="02020603050405020304" pitchFamily="18" charset="0"/>
                <a:cs typeface="Times New Roman" panose="02020603050405020304" pitchFamily="18" charset="0"/>
              </a:rPr>
              <a:t>Model the power outage propagation (expressed by a set of constraints) </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482710"/>
            <a:ext cx="4381500" cy="1940990"/>
          </a:xfrm>
          <a:prstGeom prst="rect">
            <a:avLst/>
          </a:prstGeom>
        </p:spPr>
      </p:pic>
      <p:sp>
        <p:nvSpPr>
          <p:cNvPr id="44" name="Rectangle 43"/>
          <p:cNvSpPr/>
          <p:nvPr/>
        </p:nvSpPr>
        <p:spPr>
          <a:xfrm>
            <a:off x="4880734" y="2263914"/>
            <a:ext cx="4263266"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Add a virtual node in the middle of each branch</a:t>
            </a:r>
          </a:p>
        </p:txBody>
      </p:sp>
      <p:sp>
        <p:nvSpPr>
          <p:cNvPr id="45" name="Rectangle 44"/>
          <p:cNvSpPr/>
          <p:nvPr/>
        </p:nvSpPr>
        <p:spPr>
          <a:xfrm>
            <a:off x="4880735" y="2949714"/>
            <a:ext cx="4034666"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Apply a symmetric fault to the virtual node if the line is damaged</a:t>
            </a:r>
          </a:p>
        </p:txBody>
      </p:sp>
      <p:grpSp>
        <p:nvGrpSpPr>
          <p:cNvPr id="46" name="Group 45"/>
          <p:cNvGrpSpPr/>
          <p:nvPr/>
        </p:nvGrpSpPr>
        <p:grpSpPr>
          <a:xfrm>
            <a:off x="4878723" y="3657600"/>
            <a:ext cx="3700052" cy="762685"/>
            <a:chOff x="5187948" y="3120940"/>
            <a:chExt cx="3700052" cy="762685"/>
          </a:xfrm>
        </p:grpSpPr>
        <p:sp>
          <p:nvSpPr>
            <p:cNvPr id="47" name="Rectangle 46"/>
            <p:cNvSpPr/>
            <p:nvPr/>
          </p:nvSpPr>
          <p:spPr>
            <a:xfrm>
              <a:off x="5187948" y="3120940"/>
              <a:ext cx="3700052" cy="400110"/>
            </a:xfrm>
            <a:prstGeom prst="rect">
              <a:avLst/>
            </a:prstGeom>
          </p:spPr>
          <p:txBody>
            <a:bodyPr wrap="non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Set the voltage feasible region:</a:t>
              </a:r>
            </a:p>
          </p:txBody>
        </p:sp>
        <p:pic>
          <p:nvPicPr>
            <p:cNvPr id="48" name="Picture 47"/>
            <p:cNvPicPr>
              <a:picLocks noChangeAspect="1"/>
            </p:cNvPicPr>
            <p:nvPr/>
          </p:nvPicPr>
          <p:blipFill>
            <a:blip r:embed="rId4"/>
            <a:stretch>
              <a:fillRect/>
            </a:stretch>
          </p:blipFill>
          <p:spPr>
            <a:xfrm>
              <a:off x="6624300" y="3510868"/>
              <a:ext cx="2165053" cy="372757"/>
            </a:xfrm>
            <a:prstGeom prst="rect">
              <a:avLst/>
            </a:prstGeom>
          </p:spPr>
        </p:pic>
      </p:grpSp>
      <p:sp>
        <p:nvSpPr>
          <p:cNvPr id="49" name="Rectangle 48"/>
          <p:cNvSpPr/>
          <p:nvPr/>
        </p:nvSpPr>
        <p:spPr>
          <a:xfrm>
            <a:off x="4878723" y="4419600"/>
            <a:ext cx="4036677" cy="707886"/>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Fully curtail a load when its voltage magnitude is zero</a:t>
            </a:r>
          </a:p>
        </p:txBody>
      </p:sp>
      <p:sp>
        <p:nvSpPr>
          <p:cNvPr id="50" name="Rectangle 49"/>
          <p:cNvSpPr/>
          <p:nvPr/>
        </p:nvSpPr>
        <p:spPr>
          <a:xfrm>
            <a:off x="4879728" y="5105400"/>
            <a:ext cx="4234251" cy="1015663"/>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Set loading limits to all branches and penalize   load shedding amount in the objective </a:t>
            </a:r>
          </a:p>
        </p:txBody>
      </p:sp>
      <p:sp>
        <p:nvSpPr>
          <p:cNvPr id="51" name="Rectangle 50"/>
          <p:cNvSpPr/>
          <p:nvPr/>
        </p:nvSpPr>
        <p:spPr>
          <a:xfrm>
            <a:off x="173581" y="4507151"/>
            <a:ext cx="4339137"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Fig.1. The illustrative example for isolating a fault</a:t>
            </a:r>
          </a:p>
        </p:txBody>
      </p:sp>
    </p:spTree>
    <p:extLst>
      <p:ext uri="{BB962C8B-B14F-4D97-AF65-F5344CB8AC3E}">
        <p14:creationId xmlns:p14="http://schemas.microsoft.com/office/powerpoint/2010/main" val="322398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4" grpId="0"/>
      <p:bldP spid="45" grpId="0"/>
      <p:bldP spid="49" grpId="0"/>
      <p:bldP spid="50" grpId="0"/>
      <p:bldP spid="51" grpId="0"/>
    </p:bldLst>
  </p:timing>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PowerPoint.pot</Template>
  <TotalTime>1029</TotalTime>
  <Words>9145</Words>
  <Application>Microsoft Macintosh PowerPoint</Application>
  <PresentationFormat>On-screen Show (4:3)</PresentationFormat>
  <Paragraphs>1585</Paragraphs>
  <Slides>116</Slides>
  <Notes>71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32" baseType="lpstr">
      <vt:lpstr>CMMI10</vt:lpstr>
      <vt:lpstr>CMR10</vt:lpstr>
      <vt:lpstr>等线</vt:lpstr>
      <vt:lpstr>ＭＳ Ｐゴシック</vt:lpstr>
      <vt:lpstr>Univers 65</vt:lpstr>
      <vt:lpstr>Univers 67 CondensedBold</vt:lpstr>
      <vt:lpstr>Arial</vt:lpstr>
      <vt:lpstr>Calibri</vt:lpstr>
      <vt:lpstr>Calibri Light</vt:lpstr>
      <vt:lpstr>Cambria Math</vt:lpstr>
      <vt:lpstr>Geneva</vt:lpstr>
      <vt:lpstr>Times</vt:lpstr>
      <vt:lpstr>Times New Roman</vt:lpstr>
      <vt:lpstr>Wingdings</vt:lpstr>
      <vt:lpstr>PowerPoint</vt:lpstr>
      <vt:lpstr>Equation</vt:lpstr>
      <vt:lpstr>Distribution System Resilience:  Hardening, Preparation and Restoration</vt:lpstr>
      <vt:lpstr>Outline</vt:lpstr>
      <vt:lpstr>History of Resilience</vt:lpstr>
      <vt:lpstr>History of Resilience (cont.)</vt:lpstr>
      <vt:lpstr>Definitions</vt:lpstr>
      <vt:lpstr>Extreme Weather and Power Grid</vt:lpstr>
      <vt:lpstr>Reliability Metrics</vt:lpstr>
      <vt:lpstr>Reliability Metrics (Cont.)</vt:lpstr>
      <vt:lpstr>Resilience Curve</vt:lpstr>
      <vt:lpstr>Resilience Curves-Real Data</vt:lpstr>
      <vt:lpstr>Resilience Metrics (1/3)</vt:lpstr>
      <vt:lpstr>Resilience Metrics (2/3)</vt:lpstr>
      <vt:lpstr>Resilience Metrics (3/3)</vt:lpstr>
      <vt:lpstr>Resilience Enhancement</vt:lpstr>
      <vt:lpstr>Our Research on Resilience</vt:lpstr>
      <vt:lpstr>Motivation</vt:lpstr>
      <vt:lpstr>Part I Pre-event Preparation</vt:lpstr>
      <vt:lpstr>Review – Disaster Preparation</vt:lpstr>
      <vt:lpstr>Review – Distribution System Restoration</vt:lpstr>
      <vt:lpstr>Review: Repair and Restoration</vt:lpstr>
      <vt:lpstr>Problem Statement</vt:lpstr>
      <vt:lpstr>Summary</vt:lpstr>
      <vt:lpstr>Scenario Generation (1/2)</vt:lpstr>
      <vt:lpstr>Scenario Generation (2/2)</vt:lpstr>
      <vt:lpstr>Objective</vt:lpstr>
      <vt:lpstr>Constraints</vt:lpstr>
      <vt:lpstr>Solution Methods</vt:lpstr>
      <vt:lpstr>Solution Algorithm - Progressive Hedging </vt:lpstr>
      <vt:lpstr>Results (1/2)</vt:lpstr>
      <vt:lpstr>Results (2/2)</vt:lpstr>
      <vt:lpstr>Restoration Phase</vt:lpstr>
      <vt:lpstr>Part II Post-event Outage Management and Service Restoration</vt:lpstr>
      <vt:lpstr>Distribution System Outage Management</vt:lpstr>
      <vt:lpstr>Utility Practices (1/3)</vt:lpstr>
      <vt:lpstr>Utility Practices (2/3)</vt:lpstr>
      <vt:lpstr>Utility Practices (3/3)</vt:lpstr>
      <vt:lpstr>Distribution System Restoration</vt:lpstr>
      <vt:lpstr>Review: Repair and Restoration (1/3)</vt:lpstr>
      <vt:lpstr>Review: Repair and Restoration (2/3)</vt:lpstr>
      <vt:lpstr>Review: Repair and Restoration (3/3)</vt:lpstr>
      <vt:lpstr>Research Objectives</vt:lpstr>
      <vt:lpstr>Contributions</vt:lpstr>
      <vt:lpstr>Mathematical Modeling</vt:lpstr>
      <vt:lpstr>Problem Overview</vt:lpstr>
      <vt:lpstr>Mathematical Model</vt:lpstr>
      <vt:lpstr>Distribution System</vt:lpstr>
      <vt:lpstr>Cold-Load Pickup</vt:lpstr>
      <vt:lpstr>Voltage Regulator</vt:lpstr>
      <vt:lpstr>Reconfiguration</vt:lpstr>
      <vt:lpstr>Crew Routing (1/2)</vt:lpstr>
      <vt:lpstr>Crew Routing (2/2)</vt:lpstr>
      <vt:lpstr>Connecting Operation and Routing</vt:lpstr>
      <vt:lpstr>Challenges</vt:lpstr>
      <vt:lpstr>Proposed Solution Algorithms</vt:lpstr>
      <vt:lpstr>Priority-based</vt:lpstr>
      <vt:lpstr>Cluster-based</vt:lpstr>
      <vt:lpstr>Assignment-based</vt:lpstr>
      <vt:lpstr>Reoptimization (A-DSRRP → Large Neighborhood Search)</vt:lpstr>
      <vt:lpstr>Algorithm</vt:lpstr>
      <vt:lpstr>Test Case</vt:lpstr>
      <vt:lpstr>Simulation Results-Reoptimization</vt:lpstr>
      <vt:lpstr>Simulation Results-Reoptimization (Cont.)</vt:lpstr>
      <vt:lpstr>Solution Comparison</vt:lpstr>
      <vt:lpstr>Optimality Gap</vt:lpstr>
      <vt:lpstr>Test Case</vt:lpstr>
      <vt:lpstr>Results: Solution Comparison</vt:lpstr>
      <vt:lpstr>Results: Route Comparison</vt:lpstr>
      <vt:lpstr>Simulation Results-Reoptimization</vt:lpstr>
      <vt:lpstr>Results: Reoptimization</vt:lpstr>
      <vt:lpstr>Results: DGs and Switches</vt:lpstr>
      <vt:lpstr>Test Case: IEEE 8500-bus</vt:lpstr>
      <vt:lpstr>Method 2: Two-Stage Stochastic MILP</vt:lpstr>
      <vt:lpstr>Uncertainty</vt:lpstr>
      <vt:lpstr>Stochastic DSRRP</vt:lpstr>
      <vt:lpstr>Stochastic vs Deterministic</vt:lpstr>
      <vt:lpstr>Conclusions</vt:lpstr>
      <vt:lpstr>Publications</vt:lpstr>
      <vt:lpstr>Part III Resilience-oriented Long-term Planning</vt:lpstr>
      <vt:lpstr>Outline</vt:lpstr>
      <vt:lpstr>Motivation: Impacts of Extreme Weather Events</vt:lpstr>
      <vt:lpstr>Motivation: Current Situation of Distribution Systems</vt:lpstr>
      <vt:lpstr>Introduction: The Resilience of Distribution System</vt:lpstr>
      <vt:lpstr>Introduction: The Resilience Enhancement Measures</vt:lpstr>
      <vt:lpstr>Introduction: The Big Picture</vt:lpstr>
      <vt:lpstr>Problem Statement</vt:lpstr>
      <vt:lpstr>Literature Review</vt:lpstr>
      <vt:lpstr>Research Objective</vt:lpstr>
      <vt:lpstr>Research Contributions</vt:lpstr>
      <vt:lpstr>Stochastic Decision Process of ROD Problem</vt:lpstr>
      <vt:lpstr>Overview</vt:lpstr>
      <vt:lpstr>First-Stage Decisions</vt:lpstr>
      <vt:lpstr>Uncertainty Modeling</vt:lpstr>
      <vt:lpstr>(a) Line Damage Status Uncertainty</vt:lpstr>
      <vt:lpstr>(b) Repair Cost Uncertainty</vt:lpstr>
      <vt:lpstr>(c) Load Demand Uncertainty</vt:lpstr>
      <vt:lpstr>Mathematic Formulation of ROD Problem</vt:lpstr>
      <vt:lpstr>Overview</vt:lpstr>
      <vt:lpstr>First-Stage Formulation</vt:lpstr>
      <vt:lpstr>Second-Stage Problem: Technique Outline (1)</vt:lpstr>
      <vt:lpstr>Second-Stage Problem: Technique Outline (2)</vt:lpstr>
      <vt:lpstr>Second-Stage Formulation</vt:lpstr>
      <vt:lpstr>Key Points</vt:lpstr>
      <vt:lpstr>Distribution System Operation Constraints</vt:lpstr>
      <vt:lpstr>Fictitious Faulting Logic Constraints </vt:lpstr>
      <vt:lpstr>The Minimality Condition of VDCOPF Sub-problem</vt:lpstr>
      <vt:lpstr>Dual Decomposition Algorithm</vt:lpstr>
      <vt:lpstr>Case Study</vt:lpstr>
      <vt:lpstr>Simulating A Pole Damage Status in A Hurricane </vt:lpstr>
      <vt:lpstr>Case1: Comparison with and without ROD</vt:lpstr>
      <vt:lpstr>Case1: Comparison with and without ROD</vt:lpstr>
      <vt:lpstr>Case2: The Self-healing Operation Case</vt:lpstr>
      <vt:lpstr>Conclusions</vt:lpstr>
      <vt:lpstr>Future Work</vt:lpstr>
      <vt:lpstr>Publications</vt:lpstr>
      <vt:lpstr>Reference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Jill Thomasson</dc:creator>
  <cp:lastModifiedBy>Wang, Zhaoyu [E CPE]</cp:lastModifiedBy>
  <cp:revision>73</cp:revision>
  <dcterms:created xsi:type="dcterms:W3CDTF">2016-12-19T18:40:45Z</dcterms:created>
  <dcterms:modified xsi:type="dcterms:W3CDTF">2019-10-11T05:12:28Z</dcterms:modified>
</cp:coreProperties>
</file>